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4" r:id="rId2"/>
    <p:sldId id="295" r:id="rId3"/>
    <p:sldId id="299" r:id="rId4"/>
    <p:sldId id="298" r:id="rId5"/>
    <p:sldId id="293" r:id="rId6"/>
    <p:sldId id="297" r:id="rId7"/>
    <p:sldId id="287" r:id="rId8"/>
  </p:sldIdLst>
  <p:sldSz cx="6858000" cy="9906000" type="A4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sconocido" initials="" lastIdx="1" clrIdx="0"/>
  <p:cmAuthor id="2" name="Renzo José Figueroa Palomino" initials="RJFP" lastIdx="1" clrIdx="1"/>
  <p:cmAuthor id="3" name="user" initials="u" lastIdx="11" clrIdx="2">
    <p:extLst>
      <p:ext uri="{19B8F6BF-5375-455C-9EA6-DF929625EA0E}">
        <p15:presenceInfo xmlns:p15="http://schemas.microsoft.com/office/powerpoint/2012/main" userId="427effd19e68e7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2" autoAdjust="0"/>
    <p:restoredTop sz="99137" autoAdjust="0"/>
  </p:normalViewPr>
  <p:slideViewPr>
    <p:cSldViewPr snapToGrid="0">
      <p:cViewPr>
        <p:scale>
          <a:sx n="100" d="100"/>
          <a:sy n="100" d="100"/>
        </p:scale>
        <p:origin x="3234" y="-1314"/>
      </p:cViewPr>
      <p:guideLst>
        <p:guide orient="horz" pos="3143"/>
        <p:guide pos="21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Noviembre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Noviembre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dLbl>
              <c:idx val="1"/>
              <c:layout>
                <c:manualLayout>
                  <c:x val="-9.2393112561059377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CE6-4FA6-B49B-EE34BE1853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Diapo2'!$E$7:$E$8</c:f>
              <c:numCache>
                <c:formatCode>#,##0</c:formatCode>
                <c:ptCount val="2"/>
                <c:pt idx="0">
                  <c:v>526100</c:v>
                </c:pt>
                <c:pt idx="1">
                  <c:v>816416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E6-4FA6-B49B-EE34BE185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71323488"/>
        <c:axId val="571328584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Diapo2'!$D$6</c:f>
              <c:strCache>
                <c:ptCount val="1"/>
                <c:pt idx="0">
                  <c:v>Noviembre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Diapo2'!$D$7:$D$8</c:f>
              <c:numCache>
                <c:formatCode>#,##0</c:formatCode>
                <c:ptCount val="2"/>
                <c:pt idx="0">
                  <c:v>65095</c:v>
                </c:pt>
                <c:pt idx="1">
                  <c:v>88927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E6-4FA6-B49B-EE34BE185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71327016"/>
        <c:axId val="571325056"/>
      </c:barChart>
      <c:catAx>
        <c:axId val="5713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8584"/>
        <c:crosses val="autoZero"/>
        <c:auto val="1"/>
        <c:lblAlgn val="ctr"/>
        <c:lblOffset val="100"/>
        <c:noMultiLvlLbl val="0"/>
      </c:catAx>
      <c:valAx>
        <c:axId val="571328584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3488"/>
        <c:crosses val="autoZero"/>
        <c:crossBetween val="between"/>
      </c:valAx>
      <c:valAx>
        <c:axId val="571325056"/>
        <c:scaling>
          <c:orientation val="minMax"/>
          <c:max val="300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7016"/>
        <c:crosses val="max"/>
        <c:crossBetween val="between"/>
      </c:valAx>
      <c:catAx>
        <c:axId val="571327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1325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5698339950798"/>
          <c:y val="0.2576884219226554"/>
          <c:w val="0.34370628090798938"/>
          <c:h val="0.40986605974732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'G7 y G8 - Diapo6'!$T$31:$T$33</c:f>
              <c:numCache>
                <c:formatCode>#,##0</c:formatCode>
                <c:ptCount val="3"/>
                <c:pt idx="0">
                  <c:v>259819</c:v>
                </c:pt>
                <c:pt idx="1">
                  <c:v>34011</c:v>
                </c:pt>
                <c:pt idx="2">
                  <c:v>30710</c:v>
                </c:pt>
              </c:numCache>
            </c:numRef>
          </c:cat>
          <c:val>
            <c:numRef>
              <c:f>'G7 y G8 - Diapo6'!$S$31:$S$33</c:f>
              <c:numCache>
                <c:formatCode>#,##0</c:formatCode>
                <c:ptCount val="3"/>
                <c:pt idx="0">
                  <c:v>4804.3100884440537</c:v>
                </c:pt>
                <c:pt idx="1">
                  <c:v>548.82832672536631</c:v>
                </c:pt>
                <c:pt idx="2">
                  <c:v>448.51186517443267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A-4AE3-A464-C58D65C98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7976"/>
        <c:axId val="203939544"/>
      </c:barChart>
      <c:catAx>
        <c:axId val="20393797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9544"/>
        <c:crosses val="autoZero"/>
        <c:auto val="1"/>
        <c:lblAlgn val="ctr"/>
        <c:lblOffset val="100"/>
        <c:noMultiLvlLbl val="0"/>
      </c:catAx>
      <c:valAx>
        <c:axId val="203939544"/>
        <c:scaling>
          <c:orientation val="minMax"/>
          <c:max val="1900"/>
        </c:scaling>
        <c:delete val="1"/>
        <c:axPos val="t"/>
        <c:numFmt formatCode="#,##0" sourceLinked="1"/>
        <c:majorTickMark val="none"/>
        <c:minorTickMark val="none"/>
        <c:tickLblPos val="nextTo"/>
        <c:crossAx val="203937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08403497623335E-2"/>
          <c:y val="3.7331909536525813E-2"/>
          <c:w val="0.73419858509853353"/>
          <c:h val="0.925336180926948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'G10 - Diapo7'!$L$6:$L$29</c:f>
              <c:strCache>
                <c:ptCount val="24"/>
                <c:pt idx="0">
                  <c:v>Callao</c:v>
                </c:pt>
                <c:pt idx="1">
                  <c:v>La Libertad</c:v>
                </c:pt>
                <c:pt idx="2">
                  <c:v>Arequipa</c:v>
                </c:pt>
                <c:pt idx="3">
                  <c:v>Piura</c:v>
                </c:pt>
                <c:pt idx="4">
                  <c:v>Ica</c:v>
                </c:pt>
                <c:pt idx="5">
                  <c:v>Lambayeque</c:v>
                </c:pt>
                <c:pt idx="6">
                  <c:v>Ucayali</c:v>
                </c:pt>
                <c:pt idx="7">
                  <c:v>Loreto</c:v>
                </c:pt>
                <c:pt idx="8">
                  <c:v>Cajamarca</c:v>
                </c:pt>
                <c:pt idx="9">
                  <c:v>Áncash</c:v>
                </c:pt>
                <c:pt idx="10">
                  <c:v>Junín</c:v>
                </c:pt>
                <c:pt idx="11">
                  <c:v>Moquegua</c:v>
                </c:pt>
                <c:pt idx="12">
                  <c:v>Pasco</c:v>
                </c:pt>
                <c:pt idx="13">
                  <c:v>Cusco</c:v>
                </c:pt>
                <c:pt idx="14">
                  <c:v>Puno</c:v>
                </c:pt>
                <c:pt idx="15">
                  <c:v>Apurímac</c:v>
                </c:pt>
                <c:pt idx="16">
                  <c:v>San Martín</c:v>
                </c:pt>
                <c:pt idx="17">
                  <c:v>Huánuco</c:v>
                </c:pt>
                <c:pt idx="18">
                  <c:v>Tacna</c:v>
                </c:pt>
                <c:pt idx="19">
                  <c:v>Ayacucho</c:v>
                </c:pt>
                <c:pt idx="20">
                  <c:v>Amazonas</c:v>
                </c:pt>
                <c:pt idx="21">
                  <c:v>Tumbes</c:v>
                </c:pt>
                <c:pt idx="22">
                  <c:v>Huancavelica</c:v>
                </c:pt>
                <c:pt idx="23">
                  <c:v>Madre De Dios</c:v>
                </c:pt>
              </c:strCache>
            </c:str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1091125.7081074277</c:v>
                </c:pt>
                <c:pt idx="1">
                  <c:v>513677.55627249239</c:v>
                </c:pt>
                <c:pt idx="2">
                  <c:v>423371.09313570871</c:v>
                </c:pt>
                <c:pt idx="3">
                  <c:v>315372.97470050247</c:v>
                </c:pt>
                <c:pt idx="4">
                  <c:v>219989.82752437962</c:v>
                </c:pt>
                <c:pt idx="5">
                  <c:v>163855.21094222259</c:v>
                </c:pt>
                <c:pt idx="6">
                  <c:v>104252.67633422001</c:v>
                </c:pt>
                <c:pt idx="7">
                  <c:v>102234.3894529354</c:v>
                </c:pt>
                <c:pt idx="8">
                  <c:v>96352.591839576606</c:v>
                </c:pt>
                <c:pt idx="9">
                  <c:v>80577.564215085804</c:v>
                </c:pt>
                <c:pt idx="10">
                  <c:v>75876.58115292</c:v>
                </c:pt>
                <c:pt idx="11">
                  <c:v>61914.656044165014</c:v>
                </c:pt>
                <c:pt idx="12">
                  <c:v>31205.719620362004</c:v>
                </c:pt>
                <c:pt idx="13">
                  <c:v>29731.654597601202</c:v>
                </c:pt>
                <c:pt idx="14">
                  <c:v>23619.464264897601</c:v>
                </c:pt>
                <c:pt idx="15">
                  <c:v>18469.6382960232</c:v>
                </c:pt>
                <c:pt idx="16">
                  <c:v>17078.095615586797</c:v>
                </c:pt>
                <c:pt idx="17">
                  <c:v>13902.657484880001</c:v>
                </c:pt>
                <c:pt idx="18">
                  <c:v>11117.401456519998</c:v>
                </c:pt>
                <c:pt idx="19">
                  <c:v>10472.574063599999</c:v>
                </c:pt>
                <c:pt idx="20">
                  <c:v>8623.4490558699999</c:v>
                </c:pt>
                <c:pt idx="21">
                  <c:v>3817.16662683</c:v>
                </c:pt>
                <c:pt idx="22">
                  <c:v>1327.9545800000001</c:v>
                </c:pt>
                <c:pt idx="23">
                  <c:v>922.42623717999993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A3-43B6-9E7C-BB02BCCE67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538417120"/>
        <c:axId val="538418296"/>
      </c:barChart>
      <c:catAx>
        <c:axId val="538417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8296"/>
        <c:crosses val="autoZero"/>
        <c:auto val="1"/>
        <c:lblAlgn val="ctr"/>
        <c:lblOffset val="100"/>
        <c:noMultiLvlLbl val="0"/>
      </c:catAx>
      <c:valAx>
        <c:axId val="53841829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5384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61910</c:v>
                </c:pt>
                <c:pt idx="1">
                  <c:v>27886</c:v>
                </c:pt>
                <c:pt idx="2">
                  <c:v>18480</c:v>
                </c:pt>
                <c:pt idx="3">
                  <c:v>15553</c:v>
                </c:pt>
                <c:pt idx="4">
                  <c:v>10634</c:v>
                </c:pt>
                <c:pt idx="5">
                  <c:v>9179</c:v>
                </c:pt>
                <c:pt idx="6">
                  <c:v>2002</c:v>
                </c:pt>
                <c:pt idx="7">
                  <c:v>2187</c:v>
                </c:pt>
                <c:pt idx="8">
                  <c:v>3729</c:v>
                </c:pt>
                <c:pt idx="9">
                  <c:v>5849</c:v>
                </c:pt>
                <c:pt idx="10">
                  <c:v>2180</c:v>
                </c:pt>
                <c:pt idx="11">
                  <c:v>1157</c:v>
                </c:pt>
                <c:pt idx="12">
                  <c:v>331</c:v>
                </c:pt>
                <c:pt idx="13">
                  <c:v>520</c:v>
                </c:pt>
                <c:pt idx="14">
                  <c:v>615</c:v>
                </c:pt>
                <c:pt idx="15">
                  <c:v>443</c:v>
                </c:pt>
                <c:pt idx="16">
                  <c:v>426</c:v>
                </c:pt>
                <c:pt idx="17">
                  <c:v>285</c:v>
                </c:pt>
                <c:pt idx="18">
                  <c:v>206</c:v>
                </c:pt>
                <c:pt idx="19">
                  <c:v>308</c:v>
                </c:pt>
                <c:pt idx="20">
                  <c:v>248</c:v>
                </c:pt>
                <c:pt idx="21">
                  <c:v>141</c:v>
                </c:pt>
                <c:pt idx="22">
                  <c:v>42</c:v>
                </c:pt>
                <c:pt idx="23">
                  <c:v>23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1091125.7081074277</c:v>
                </c:pt>
                <c:pt idx="1">
                  <c:v>513677.55627249239</c:v>
                </c:pt>
                <c:pt idx="2">
                  <c:v>423371.09313570871</c:v>
                </c:pt>
                <c:pt idx="3">
                  <c:v>315372.97470050247</c:v>
                </c:pt>
                <c:pt idx="4">
                  <c:v>219989.82752437962</c:v>
                </c:pt>
                <c:pt idx="5">
                  <c:v>163855.21094222259</c:v>
                </c:pt>
                <c:pt idx="6">
                  <c:v>104252.67633422001</c:v>
                </c:pt>
                <c:pt idx="7">
                  <c:v>102234.3894529354</c:v>
                </c:pt>
                <c:pt idx="8">
                  <c:v>96352.591839576606</c:v>
                </c:pt>
                <c:pt idx="9">
                  <c:v>80577.564215085804</c:v>
                </c:pt>
                <c:pt idx="10">
                  <c:v>75876.58115292</c:v>
                </c:pt>
                <c:pt idx="11">
                  <c:v>61914.656044165014</c:v>
                </c:pt>
                <c:pt idx="12">
                  <c:v>31205.719620362004</c:v>
                </c:pt>
                <c:pt idx="13">
                  <c:v>29731.654597601202</c:v>
                </c:pt>
                <c:pt idx="14">
                  <c:v>23619.464264897601</c:v>
                </c:pt>
                <c:pt idx="15">
                  <c:v>18469.6382960232</c:v>
                </c:pt>
                <c:pt idx="16">
                  <c:v>17078.095615586797</c:v>
                </c:pt>
                <c:pt idx="17">
                  <c:v>13902.657484880001</c:v>
                </c:pt>
                <c:pt idx="18">
                  <c:v>11117.401456519998</c:v>
                </c:pt>
                <c:pt idx="19">
                  <c:v>10472.574063599999</c:v>
                </c:pt>
                <c:pt idx="20">
                  <c:v>8623.4490558699999</c:v>
                </c:pt>
                <c:pt idx="21">
                  <c:v>3817.16662683</c:v>
                </c:pt>
                <c:pt idx="22">
                  <c:v>1327.9545800000001</c:v>
                </c:pt>
                <c:pt idx="23">
                  <c:v>922.42623717999993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F0-4272-AD6C-1888D17A716A}"/>
            </c:ext>
          </c:extLst>
        </c:ser>
        <c:ser>
          <c:idx val="0"/>
          <c:order val="1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61910</c:v>
                </c:pt>
                <c:pt idx="1">
                  <c:v>27886</c:v>
                </c:pt>
                <c:pt idx="2">
                  <c:v>18480</c:v>
                </c:pt>
                <c:pt idx="3">
                  <c:v>15553</c:v>
                </c:pt>
                <c:pt idx="4">
                  <c:v>10634</c:v>
                </c:pt>
                <c:pt idx="5">
                  <c:v>9179</c:v>
                </c:pt>
                <c:pt idx="6">
                  <c:v>2002</c:v>
                </c:pt>
                <c:pt idx="7">
                  <c:v>2187</c:v>
                </c:pt>
                <c:pt idx="8">
                  <c:v>3729</c:v>
                </c:pt>
                <c:pt idx="9">
                  <c:v>5849</c:v>
                </c:pt>
                <c:pt idx="10">
                  <c:v>2180</c:v>
                </c:pt>
                <c:pt idx="11">
                  <c:v>1157</c:v>
                </c:pt>
                <c:pt idx="12">
                  <c:v>331</c:v>
                </c:pt>
                <c:pt idx="13">
                  <c:v>520</c:v>
                </c:pt>
                <c:pt idx="14">
                  <c:v>615</c:v>
                </c:pt>
                <c:pt idx="15">
                  <c:v>443</c:v>
                </c:pt>
                <c:pt idx="16">
                  <c:v>426</c:v>
                </c:pt>
                <c:pt idx="17">
                  <c:v>285</c:v>
                </c:pt>
                <c:pt idx="18">
                  <c:v>206</c:v>
                </c:pt>
                <c:pt idx="19">
                  <c:v>308</c:v>
                </c:pt>
                <c:pt idx="20">
                  <c:v>248</c:v>
                </c:pt>
                <c:pt idx="21">
                  <c:v>141</c:v>
                </c:pt>
                <c:pt idx="22">
                  <c:v>42</c:v>
                </c:pt>
                <c:pt idx="23">
                  <c:v>23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1091125.7081074277</c:v>
                </c:pt>
                <c:pt idx="1">
                  <c:v>513677.55627249239</c:v>
                </c:pt>
                <c:pt idx="2">
                  <c:v>423371.09313570871</c:v>
                </c:pt>
                <c:pt idx="3">
                  <c:v>315372.97470050247</c:v>
                </c:pt>
                <c:pt idx="4">
                  <c:v>219989.82752437962</c:v>
                </c:pt>
                <c:pt idx="5">
                  <c:v>163855.21094222259</c:v>
                </c:pt>
                <c:pt idx="6">
                  <c:v>104252.67633422001</c:v>
                </c:pt>
                <c:pt idx="7">
                  <c:v>102234.3894529354</c:v>
                </c:pt>
                <c:pt idx="8">
                  <c:v>96352.591839576606</c:v>
                </c:pt>
                <c:pt idx="9">
                  <c:v>80577.564215085804</c:v>
                </c:pt>
                <c:pt idx="10">
                  <c:v>75876.58115292</c:v>
                </c:pt>
                <c:pt idx="11">
                  <c:v>61914.656044165014</c:v>
                </c:pt>
                <c:pt idx="12">
                  <c:v>31205.719620362004</c:v>
                </c:pt>
                <c:pt idx="13">
                  <c:v>29731.654597601202</c:v>
                </c:pt>
                <c:pt idx="14">
                  <c:v>23619.464264897601</c:v>
                </c:pt>
                <c:pt idx="15">
                  <c:v>18469.6382960232</c:v>
                </c:pt>
                <c:pt idx="16">
                  <c:v>17078.095615586797</c:v>
                </c:pt>
                <c:pt idx="17">
                  <c:v>13902.657484880001</c:v>
                </c:pt>
                <c:pt idx="18">
                  <c:v>11117.401456519998</c:v>
                </c:pt>
                <c:pt idx="19">
                  <c:v>10472.574063599999</c:v>
                </c:pt>
                <c:pt idx="20">
                  <c:v>8623.4490558699999</c:v>
                </c:pt>
                <c:pt idx="21">
                  <c:v>3817.16662683</c:v>
                </c:pt>
                <c:pt idx="22">
                  <c:v>1327.9545800000001</c:v>
                </c:pt>
                <c:pt idx="23">
                  <c:v>922.42623717999993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F0-4272-AD6C-1888D17A7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538416336"/>
        <c:axId val="538411632"/>
      </c:barChart>
      <c:catAx>
        <c:axId val="53841633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1632"/>
        <c:crosses val="autoZero"/>
        <c:auto val="1"/>
        <c:lblAlgn val="ctr"/>
        <c:lblOffset val="100"/>
        <c:noMultiLvlLbl val="0"/>
      </c:catAx>
      <c:valAx>
        <c:axId val="53841163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53841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37378451514826E-2"/>
          <c:y val="5.3317551495494823E-2"/>
          <c:w val="0.95201607453442183"/>
          <c:h val="0.89691995273733094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E9-43CF-B4A3-18445F2C21B2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E9-43CF-B4A3-18445F2C21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E9-43CF-B4A3-18445F2C21B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E9-43CF-B4A3-18445F2C21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0E9-43CF-B4A3-18445F2C21B2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4ADFD3C5-E7B2-4AED-8127-9CBBE4A698E0}" type="CELLRAN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32920FFF-D9DA-413F-B649-422A9CDE2578}" type="VALU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20416865-5F5E-49B3-B696-A32FFD03AC98}" type="PERCENTA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00E9-43CF-B4A3-18445F2C21B2}"/>
                </c:ext>
              </c:extLst>
            </c:dLbl>
            <c:dLbl>
              <c:idx val="1"/>
              <c:layout>
                <c:manualLayout>
                  <c:x val="-1.4642918066085323E-2"/>
                  <c:y val="5.0919385150412022E-3"/>
                </c:manualLayout>
              </c:layout>
              <c:tx>
                <c:rich>
                  <a:bodyPr/>
                  <a:lstStyle/>
                  <a:p>
                    <a:fld id="{58314926-C87D-4FFA-AC6C-5E8C236A1631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F0AA3D2-EB86-4679-AA48-D13A5CA53378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AB580F36-4666-4AC6-8715-0110A3D14C0D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00E9-43CF-B4A3-18445F2C21B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3D2934F-F5AD-4D68-90AC-7B38C9BFFA0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15831D0-6B46-4687-AF6E-7269C3A82AD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643E0E40-C78D-455B-850A-F6E65E5BB398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00E9-43CF-B4A3-18445F2C21B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19B6465-BCEB-4924-B248-A54B46D99D9D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ED161E27-E61F-4F67-9D01-EC329A0B3B3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F555B1B4-20F3-486F-B417-4F19CA72C877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00E9-43CF-B4A3-18445F2C21B2}"/>
                </c:ext>
              </c:extLst>
            </c:dLbl>
            <c:dLbl>
              <c:idx val="4"/>
              <c:layout>
                <c:manualLayout>
                  <c:x val="-0.16255624505049204"/>
                  <c:y val="-6.1715737735709467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429F328-3F41-4CE7-9542-26167FD504B4}" type="CELLRAN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5DFF29B9-AC23-49FA-8E54-E286A9D1D827}" type="VALU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0B248C78-987C-452A-8301-A764C9102ABB}" type="PERCENTA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00E9-43CF-B4A3-18445F2C21B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'G9 - Diapo7'!$D$18:$D$21</c:f>
              <c:strCache>
                <c:ptCount val="4"/>
                <c:pt idx="0">
                  <c:v>Gran empresa</c:v>
                </c:pt>
                <c:pt idx="1">
                  <c:v>Mediana empresa</c:v>
                </c:pt>
                <c:pt idx="2">
                  <c:v>Micro empresa</c:v>
                </c:pt>
                <c:pt idx="3">
                  <c:v>Pequeña empresa</c:v>
                </c:pt>
              </c:strCache>
            </c:strRef>
          </c:cat>
          <c:val>
            <c:numRef>
              <c:f>'G9 - Diapo7'!$G$18:$G$21</c:f>
              <c:numCache>
                <c:formatCode>_-* #,##0_-;\-* #,##0_-;_-* "-"??_-;_-@_-</c:formatCode>
                <c:ptCount val="4"/>
                <c:pt idx="0">
                  <c:v>14498.434012542388</c:v>
                </c:pt>
                <c:pt idx="1">
                  <c:v>686.86044728419063</c:v>
                </c:pt>
                <c:pt idx="2">
                  <c:v>941.69836156154349</c:v>
                </c:pt>
                <c:pt idx="3">
                  <c:v>3664.9274669084589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'G9 - Diapo7'!$D$18:$D$22</c15:f>
                <c15:dlblRangeCache>
                  <c:ptCount val="5"/>
                  <c:pt idx="0">
                    <c:v>Gran empresa</c:v>
                  </c:pt>
                  <c:pt idx="1">
                    <c:v>Mediana empresa</c:v>
                  </c:pt>
                  <c:pt idx="2">
                    <c:v>Micro empresa</c:v>
                  </c:pt>
                  <c:pt idx="3">
                    <c:v>Pequeña empresa</c:v>
                  </c:pt>
                  <c:pt idx="4">
                    <c:v>MYPE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00E9-43CF-B4A3-18445F2C2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200"/>
        <c:secondPieSize val="9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Noviembre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Diapo2'!$E$14:$E$15</c:f>
              <c:numCache>
                <c:formatCode>#,##0</c:formatCode>
                <c:ptCount val="2"/>
                <c:pt idx="0">
                  <c:v>11372.287390956204</c:v>
                </c:pt>
                <c:pt idx="1">
                  <c:v>19791.920288296584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60-48FB-9284-0D6B4700A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56027360"/>
        <c:axId val="556026968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Diapo2'!$D$13</c:f>
              <c:strCache>
                <c:ptCount val="1"/>
                <c:pt idx="0">
                  <c:v>Noviembre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Diapo2'!$D$14:$D$15</c:f>
              <c:numCache>
                <c:formatCode>#,##0</c:formatCode>
                <c:ptCount val="2"/>
                <c:pt idx="0">
                  <c:v>1391.0755606071973</c:v>
                </c:pt>
                <c:pt idx="1">
                  <c:v>2311.8275933893956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60-48FB-9284-0D6B4700A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56026184"/>
        <c:axId val="556027752"/>
      </c:barChart>
      <c:catAx>
        <c:axId val="55602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968"/>
        <c:crosses val="autoZero"/>
        <c:auto val="1"/>
        <c:lblAlgn val="ctr"/>
        <c:lblOffset val="100"/>
        <c:noMultiLvlLbl val="0"/>
      </c:catAx>
      <c:valAx>
        <c:axId val="556026968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7360"/>
        <c:crosses val="autoZero"/>
        <c:crossBetween val="between"/>
      </c:valAx>
      <c:valAx>
        <c:axId val="556027752"/>
        <c:scaling>
          <c:orientation val="minMax"/>
          <c:max val="7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184"/>
        <c:crosses val="max"/>
        <c:crossBetween val="between"/>
      </c:valAx>
      <c:catAx>
        <c:axId val="556026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6027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12014680748584"/>
          <c:y val="0.35049986526157823"/>
          <c:w val="0.34147982108345715"/>
          <c:h val="0.40545240011256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011094540286662"/>
          <c:w val="0.9923383912905821"/>
          <c:h val="0.5211585580507628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G4'!$S$8:$S$14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G4'!$Z$8:$Z$14</c:f>
              <c:numCache>
                <c:formatCode>#,##0.0_ ;\-#,##0.0\ </c:formatCode>
                <c:ptCount val="7"/>
                <c:pt idx="0">
                  <c:v>0.18548254697320571</c:v>
                </c:pt>
                <c:pt idx="1">
                  <c:v>1.5907127681136204</c:v>
                </c:pt>
                <c:pt idx="2">
                  <c:v>3.4647849170144642</c:v>
                </c:pt>
                <c:pt idx="3">
                  <c:v>7.3354505878035612</c:v>
                </c:pt>
                <c:pt idx="4">
                  <c:v>7.4975336832875144</c:v>
                </c:pt>
                <c:pt idx="5">
                  <c:v>5.8859567589687289</c:v>
                </c:pt>
                <c:pt idx="6">
                  <c:v>9.0100142202980411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BB9A-4484-BB96-B53FE66AC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322312"/>
        <c:axId val="407034120"/>
      </c:lineChart>
      <c:catAx>
        <c:axId val="57132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7034120"/>
        <c:crosses val="autoZero"/>
        <c:auto val="1"/>
        <c:lblAlgn val="ctr"/>
        <c:lblOffset val="100"/>
        <c:noMultiLvlLbl val="0"/>
      </c:catAx>
      <c:valAx>
        <c:axId val="407034120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57132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098034553640713"/>
          <c:w val="0.9645978352412522"/>
          <c:h val="0.4840114299794874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B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G4'!$S$8:$S$14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G4'!$AA$8:$AA$14</c:f>
              <c:numCache>
                <c:formatCode>#,##0.0_ ;\-#,##0.0\ </c:formatCode>
                <c:ptCount val="7"/>
                <c:pt idx="0">
                  <c:v>1.2731587113260929</c:v>
                </c:pt>
                <c:pt idx="1">
                  <c:v>10.057963915421666</c:v>
                </c:pt>
                <c:pt idx="2">
                  <c:v>20.873622032431619</c:v>
                </c:pt>
                <c:pt idx="3">
                  <c:v>48.622094088864756</c:v>
                </c:pt>
                <c:pt idx="4">
                  <c:v>48.223562357275554</c:v>
                </c:pt>
                <c:pt idx="5">
                  <c:v>51.172462326059403</c:v>
                </c:pt>
                <c:pt idx="6">
                  <c:v>86.534237477869766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555-44DE-B716-12AEF85FA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030984"/>
        <c:axId val="556028144"/>
      </c:lineChart>
      <c:catAx>
        <c:axId val="407030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8144"/>
        <c:crosses val="autoZero"/>
        <c:auto val="1"/>
        <c:lblAlgn val="ctr"/>
        <c:lblOffset val="100"/>
        <c:noMultiLvlLbl val="0"/>
      </c:catAx>
      <c:valAx>
        <c:axId val="556028144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407030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522222222222223"/>
          <c:w val="0.99363803194109923"/>
          <c:h val="0.429111111111111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G4'!$S$8:$S$14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G4'!$AB$8:$AB$14</c:f>
              <c:numCache>
                <c:formatCode>#,##0.0_ ;\-#,##0.0\ </c:formatCode>
                <c:ptCount val="7"/>
                <c:pt idx="0">
                  <c:v>4.6160260482846251E-2</c:v>
                </c:pt>
                <c:pt idx="1">
                  <c:v>0.38044183130863346</c:v>
                </c:pt>
                <c:pt idx="2">
                  <c:v>0.80640824199224115</c:v>
                </c:pt>
                <c:pt idx="3">
                  <c:v>1.7659974073026121</c:v>
                </c:pt>
                <c:pt idx="4">
                  <c:v>1.7898632587603172</c:v>
                </c:pt>
                <c:pt idx="5">
                  <c:v>1.8514382276152941</c:v>
                </c:pt>
                <c:pt idx="6">
                  <c:v>2.4520522206755335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C2D-427A-87A0-17A104D02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6028536"/>
        <c:axId val="409604864"/>
      </c:lineChart>
      <c:catAx>
        <c:axId val="55602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9604864"/>
        <c:crosses val="autoZero"/>
        <c:auto val="1"/>
        <c:lblAlgn val="ctr"/>
        <c:lblOffset val="100"/>
        <c:noMultiLvlLbl val="0"/>
      </c:catAx>
      <c:valAx>
        <c:axId val="409604864"/>
        <c:scaling>
          <c:orientation val="minMax"/>
          <c:max val="3"/>
          <c:min val="0"/>
        </c:scaling>
        <c:delete val="1"/>
        <c:axPos val="l"/>
        <c:numFmt formatCode="#,##0.0_ ;\-#,##0.0\ " sourceLinked="1"/>
        <c:majorTickMark val="out"/>
        <c:minorTickMark val="none"/>
        <c:tickLblPos val="nextTo"/>
        <c:crossAx val="556028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8246031746032"/>
          <c:y val="3.4920643649704701E-2"/>
          <c:w val="0.46961984126984124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'G6 - Diapo5'!$O$6:$O$26</c:f>
              <c:numCache>
                <c:formatCode>#,##0</c:formatCode>
                <c:ptCount val="21"/>
                <c:pt idx="0">
                  <c:v>54348</c:v>
                </c:pt>
                <c:pt idx="1">
                  <c:v>57681</c:v>
                </c:pt>
                <c:pt idx="2">
                  <c:v>40508</c:v>
                </c:pt>
                <c:pt idx="3">
                  <c:v>16574</c:v>
                </c:pt>
                <c:pt idx="4">
                  <c:v>23664</c:v>
                </c:pt>
                <c:pt idx="5">
                  <c:v>5914</c:v>
                </c:pt>
                <c:pt idx="6">
                  <c:v>15250</c:v>
                </c:pt>
                <c:pt idx="7">
                  <c:v>16014</c:v>
                </c:pt>
                <c:pt idx="8">
                  <c:v>8933</c:v>
                </c:pt>
                <c:pt idx="9">
                  <c:v>10420</c:v>
                </c:pt>
                <c:pt idx="10">
                  <c:v>9216</c:v>
                </c:pt>
                <c:pt idx="11">
                  <c:v>4247</c:v>
                </c:pt>
                <c:pt idx="12">
                  <c:v>9689</c:v>
                </c:pt>
                <c:pt idx="13">
                  <c:v>2914</c:v>
                </c:pt>
                <c:pt idx="14">
                  <c:v>2065</c:v>
                </c:pt>
                <c:pt idx="15">
                  <c:v>861</c:v>
                </c:pt>
                <c:pt idx="16">
                  <c:v>111</c:v>
                </c:pt>
                <c:pt idx="17">
                  <c:v>1651</c:v>
                </c:pt>
                <c:pt idx="18">
                  <c:v>2014</c:v>
                </c:pt>
                <c:pt idx="19">
                  <c:v>60</c:v>
                </c:pt>
                <c:pt idx="20">
                  <c:v>38</c:v>
                </c:pt>
              </c:numCache>
            </c:numRef>
          </c:cat>
          <c:val>
            <c:numRef>
              <c:f>'G6 - Diapo5'!$N$6:$N$26</c:f>
              <c:numCache>
                <c:formatCode>_-* #,##0_-;\-* #,##0_-;_-* "-"??_-;_-@_-</c:formatCode>
                <c:ptCount val="21"/>
                <c:pt idx="0">
                  <c:v>1283270.2245232011</c:v>
                </c:pt>
                <c:pt idx="1">
                  <c:v>1067518.7295532038</c:v>
                </c:pt>
                <c:pt idx="2">
                  <c:v>656859.34259199607</c:v>
                </c:pt>
                <c:pt idx="3">
                  <c:v>508570.78902692697</c:v>
                </c:pt>
                <c:pt idx="4">
                  <c:v>459341.69231075601</c:v>
                </c:pt>
                <c:pt idx="5">
                  <c:v>249275.64818466999</c:v>
                </c:pt>
                <c:pt idx="6">
                  <c:v>188197.24206695554</c:v>
                </c:pt>
                <c:pt idx="7">
                  <c:v>182864.37128857279</c:v>
                </c:pt>
                <c:pt idx="8">
                  <c:v>180379.69297174001</c:v>
                </c:pt>
                <c:pt idx="9">
                  <c:v>155052.5920193585</c:v>
                </c:pt>
                <c:pt idx="10">
                  <c:v>127410.14472415918</c:v>
                </c:pt>
                <c:pt idx="11">
                  <c:v>119993.64000052189</c:v>
                </c:pt>
                <c:pt idx="12">
                  <c:v>104988.4972339138</c:v>
                </c:pt>
                <c:pt idx="13">
                  <c:v>60410.761272469994</c:v>
                </c:pt>
                <c:pt idx="14">
                  <c:v>21523.712247145799</c:v>
                </c:pt>
                <c:pt idx="15">
                  <c:v>15192.759822545197</c:v>
                </c:pt>
                <c:pt idx="16">
                  <c:v>13235.212574640002</c:v>
                </c:pt>
                <c:pt idx="17">
                  <c:v>13021.910835579998</c:v>
                </c:pt>
                <c:pt idx="18">
                  <c:v>6283.6045574100017</c:v>
                </c:pt>
                <c:pt idx="19">
                  <c:v>2346.4282705699998</c:v>
                </c:pt>
                <c:pt idx="20">
                  <c:v>1771.9393877200002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5B-4AEC-B19C-374147129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03936800"/>
        <c:axId val="203936408"/>
      </c:barChart>
      <c:catAx>
        <c:axId val="203936800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408"/>
        <c:crosses val="autoZero"/>
        <c:auto val="1"/>
        <c:lblAlgn val="ctr"/>
        <c:lblOffset val="100"/>
        <c:noMultiLvlLbl val="0"/>
      </c:catAx>
      <c:valAx>
        <c:axId val="203936408"/>
        <c:scaling>
          <c:orientation val="minMax"/>
        </c:scaling>
        <c:delete val="1"/>
        <c:axPos val="t"/>
        <c:numFmt formatCode="_-* #,##0_-;\-* #,##0_-;_-* &quot;-&quot;??_-;_-@_-" sourceLinked="1"/>
        <c:majorTickMark val="none"/>
        <c:minorTickMark val="none"/>
        <c:tickLblPos val="nextTo"/>
        <c:crossAx val="20393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35591548842841E-2"/>
          <c:y val="2.6498504273504277E-2"/>
          <c:w val="0.48413396431619005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'G6 - Diapo5'!$M$6:$M$26</c:f>
              <c:strCache>
                <c:ptCount val="21"/>
                <c:pt idx="0">
                  <c:v>Industria metálica</c:v>
                </c:pt>
                <c:pt idx="1">
                  <c:v>Industria química</c:v>
                </c:pt>
                <c:pt idx="2">
                  <c:v>Industria del plástico</c:v>
                </c:pt>
                <c:pt idx="3">
                  <c:v>Industria de alimentos</c:v>
                </c:pt>
                <c:pt idx="4">
                  <c:v>Industria de papel</c:v>
                </c:pt>
                <c:pt idx="5">
                  <c:v>Industria de metales comunes</c:v>
                </c:pt>
                <c:pt idx="6">
                  <c:v>Impresión</c:v>
                </c:pt>
                <c:pt idx="7">
                  <c:v>Industria de muebles</c:v>
                </c:pt>
                <c:pt idx="8">
                  <c:v>Industria textil</c:v>
                </c:pt>
                <c:pt idx="9">
                  <c:v>Industria de maquinaria y equipo</c:v>
                </c:pt>
                <c:pt idx="10">
                  <c:v>Industria de minerales no metálicos</c:v>
                </c:pt>
                <c:pt idx="11">
                  <c:v>Industria de aparatos eléctricos</c:v>
                </c:pt>
                <c:pt idx="12">
                  <c:v>Prendas de vestir</c:v>
                </c:pt>
                <c:pt idx="13">
                  <c:v>Industria de madera</c:v>
                </c:pt>
                <c:pt idx="14">
                  <c:v>Industria de vehículos automotores</c:v>
                </c:pt>
                <c:pt idx="15">
                  <c:v>Industria de equipos de transporte</c:v>
                </c:pt>
                <c:pt idx="16">
                  <c:v>Industria de equipos y aparatos de comunicaciones</c:v>
                </c:pt>
                <c:pt idx="17">
                  <c:v>Industria de cuero</c:v>
                </c:pt>
                <c:pt idx="18">
                  <c:v>Industria de instrumentos de precisión</c:v>
                </c:pt>
                <c:pt idx="19">
                  <c:v>Refinación de petróleo</c:v>
                </c:pt>
                <c:pt idx="20">
                  <c:v>Industria de reciclaje</c:v>
                </c:pt>
              </c:strCache>
            </c:strRef>
          </c:cat>
          <c:val>
            <c:numRef>
              <c:f>'G6 - Diapo5'!$N$6:$N$26</c:f>
              <c:numCache>
                <c:formatCode>_-* #,##0_-;\-* #,##0_-;_-* "-"??_-;_-@_-</c:formatCode>
                <c:ptCount val="21"/>
                <c:pt idx="0">
                  <c:v>1283270.2245232011</c:v>
                </c:pt>
                <c:pt idx="1">
                  <c:v>1067518.7295532038</c:v>
                </c:pt>
                <c:pt idx="2">
                  <c:v>656859.34259199607</c:v>
                </c:pt>
                <c:pt idx="3">
                  <c:v>508570.78902692697</c:v>
                </c:pt>
                <c:pt idx="4">
                  <c:v>459341.69231075601</c:v>
                </c:pt>
                <c:pt idx="5">
                  <c:v>249275.64818466999</c:v>
                </c:pt>
                <c:pt idx="6">
                  <c:v>188197.24206695554</c:v>
                </c:pt>
                <c:pt idx="7">
                  <c:v>182864.37128857279</c:v>
                </c:pt>
                <c:pt idx="8">
                  <c:v>180379.69297174001</c:v>
                </c:pt>
                <c:pt idx="9">
                  <c:v>155052.5920193585</c:v>
                </c:pt>
                <c:pt idx="10">
                  <c:v>127410.14472415918</c:v>
                </c:pt>
                <c:pt idx="11">
                  <c:v>119993.64000052189</c:v>
                </c:pt>
                <c:pt idx="12">
                  <c:v>104988.4972339138</c:v>
                </c:pt>
                <c:pt idx="13">
                  <c:v>60410.761272469994</c:v>
                </c:pt>
                <c:pt idx="14">
                  <c:v>21523.712247145799</c:v>
                </c:pt>
                <c:pt idx="15">
                  <c:v>15192.759822545197</c:v>
                </c:pt>
                <c:pt idx="16">
                  <c:v>13235.212574640002</c:v>
                </c:pt>
                <c:pt idx="17">
                  <c:v>13021.910835579998</c:v>
                </c:pt>
                <c:pt idx="18">
                  <c:v>6283.6045574100017</c:v>
                </c:pt>
                <c:pt idx="19">
                  <c:v>2346.4282705699998</c:v>
                </c:pt>
                <c:pt idx="20">
                  <c:v>1771.9393877200002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0F-4B02-85A8-497C884ED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3940720"/>
        <c:axId val="203936016"/>
      </c:barChart>
      <c:catAx>
        <c:axId val="203940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016"/>
        <c:crosses val="autoZero"/>
        <c:auto val="1"/>
        <c:lblAlgn val="ctr"/>
        <c:lblOffset val="100"/>
        <c:noMultiLvlLbl val="0"/>
      </c:catAx>
      <c:valAx>
        <c:axId val="203936016"/>
        <c:scaling>
          <c:orientation val="minMax"/>
          <c:max val="1600000"/>
        </c:scaling>
        <c:delete val="0"/>
        <c:axPos val="t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155115014800681"/>
          <c:y val="6.8797806349687879E-2"/>
          <c:w val="0.35381013188246668"/>
          <c:h val="0.84989569523704478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Diapo6'!$C$15:$C$21</c:f>
              <c:strCache>
                <c:ptCount val="7"/>
                <c:pt idx="0">
                  <c:v>Resto de actividades</c:v>
                </c:pt>
                <c:pt idx="1">
                  <c:v>Correo y telecomunicaciones</c:v>
                </c:pt>
                <c:pt idx="2">
                  <c:v>Actividades de transporte complementarias</c:v>
                </c:pt>
                <c:pt idx="3">
                  <c:v>Alquiler de maquinaria</c:v>
                </c:pt>
                <c:pt idx="4">
                  <c:v>Informática y actividades conexas</c:v>
                </c:pt>
                <c:pt idx="5">
                  <c:v>Transporte vía terrestre</c:v>
                </c:pt>
                <c:pt idx="6">
                  <c:v>Actividades empresariales diversas</c:v>
                </c:pt>
              </c:strCache>
            </c:strRef>
          </c:cat>
          <c:val>
            <c:numRef>
              <c:f>'G7 y G8 - Diapo6'!$E$15:$E$21</c:f>
              <c:numCache>
                <c:formatCode>#,##0</c:formatCode>
                <c:ptCount val="7"/>
                <c:pt idx="0">
                  <c:v>798.78574714773549</c:v>
                </c:pt>
                <c:pt idx="1">
                  <c:v>227.05770646513881</c:v>
                </c:pt>
                <c:pt idx="2">
                  <c:v>304.26217402178747</c:v>
                </c:pt>
                <c:pt idx="3">
                  <c:v>374.82457009305926</c:v>
                </c:pt>
                <c:pt idx="4">
                  <c:v>655.11671950460675</c:v>
                </c:pt>
                <c:pt idx="5">
                  <c:v>1328.1089209576132</c:v>
                </c:pt>
                <c:pt idx="6">
                  <c:v>1865.1132907761746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3-4DBD-9BD5-83A35431D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8760"/>
        <c:axId val="203940328"/>
      </c:barChart>
      <c:catAx>
        <c:axId val="203938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328"/>
        <c:crosses val="autoZero"/>
        <c:auto val="1"/>
        <c:lblAlgn val="ctr"/>
        <c:lblOffset val="100"/>
        <c:noMultiLvlLbl val="0"/>
      </c:catAx>
      <c:valAx>
        <c:axId val="203940328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203938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861021319703461"/>
          <c:y val="7.0555555555555552E-2"/>
          <c:w val="0.4511669199244831"/>
          <c:h val="0.8588888888888889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Diapo6'!$R$31:$R$33</c:f>
              <c:strCache>
                <c:ptCount val="3"/>
                <c:pt idx="0">
                  <c:v>Comercio al por mayor</c:v>
                </c:pt>
                <c:pt idx="1">
                  <c:v>Venta y mantenimiento de vehículos automotores</c:v>
                </c:pt>
                <c:pt idx="2">
                  <c:v>Comercio al por menor</c:v>
                </c:pt>
              </c:strCache>
            </c:strRef>
          </c:cat>
          <c:val>
            <c:numRef>
              <c:f>'G7 y G8 - Diapo6'!$S$31:$S$33</c:f>
              <c:numCache>
                <c:formatCode>#,##0</c:formatCode>
                <c:ptCount val="3"/>
                <c:pt idx="0">
                  <c:v>4804.3100884440537</c:v>
                </c:pt>
                <c:pt idx="1">
                  <c:v>548.82832672536631</c:v>
                </c:pt>
                <c:pt idx="2">
                  <c:v>448.51186517443267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F-41B2-9F11-B31C3EAAF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5232"/>
        <c:axId val="203937192"/>
      </c:barChart>
      <c:catAx>
        <c:axId val="203935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7192"/>
        <c:crosses val="autoZero"/>
        <c:auto val="1"/>
        <c:lblAlgn val="ctr"/>
        <c:lblOffset val="100"/>
        <c:noMultiLvlLbl val="0"/>
      </c:catAx>
      <c:valAx>
        <c:axId val="203937192"/>
        <c:scaling>
          <c:orientation val="minMax"/>
        </c:scaling>
        <c:delete val="0"/>
        <c:axPos val="t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7F5ADD81-C7BB-44EE-A4E6-021F81EB89A1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2E63829-E422-42E7-B813-23E2AE055B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69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02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262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502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448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230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2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927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2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147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900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12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9EC3-1233-4717-9A04-A33E2A5E60A2}" type="datetimeFigureOut">
              <a:rPr lang="es-PE" smtClean="0"/>
              <a:t>20/12/2021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53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22" y="382092"/>
            <a:ext cx="1729484" cy="46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9" name="Grupo 18"/>
          <p:cNvGrpSpPr/>
          <p:nvPr/>
        </p:nvGrpSpPr>
        <p:grpSpPr>
          <a:xfrm>
            <a:off x="165527" y="2334449"/>
            <a:ext cx="6702426" cy="3063860"/>
            <a:chOff x="155574" y="4766100"/>
            <a:chExt cx="6702426" cy="3063860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574" y="4982256"/>
              <a:ext cx="6526498" cy="2556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71" name="Forma libre 270"/>
            <p:cNvSpPr/>
            <p:nvPr/>
          </p:nvSpPr>
          <p:spPr>
            <a:xfrm>
              <a:off x="155575" y="4973100"/>
              <a:ext cx="6702425" cy="2634055"/>
            </a:xfrm>
            <a:custGeom>
              <a:avLst/>
              <a:gdLst>
                <a:gd name="connsiteX0" fmla="*/ 0 w 6832857"/>
                <a:gd name="connsiteY0" fmla="*/ 0 h 2634055"/>
                <a:gd name="connsiteX1" fmla="*/ 1582184 w 6832857"/>
                <a:gd name="connsiteY1" fmla="*/ 0 h 2634055"/>
                <a:gd name="connsiteX2" fmla="*/ 1545439 w 6832857"/>
                <a:gd name="connsiteY2" fmla="*/ 73491 h 2634055"/>
                <a:gd name="connsiteX3" fmla="*/ 1842439 w 6832857"/>
                <a:gd name="connsiteY3" fmla="*/ 667491 h 2634055"/>
                <a:gd name="connsiteX4" fmla="*/ 2688439 w 6832857"/>
                <a:gd name="connsiteY4" fmla="*/ 667491 h 2634055"/>
                <a:gd name="connsiteX5" fmla="*/ 2985439 w 6832857"/>
                <a:gd name="connsiteY5" fmla="*/ 73491 h 2634055"/>
                <a:gd name="connsiteX6" fmla="*/ 2948693 w 6832857"/>
                <a:gd name="connsiteY6" fmla="*/ 0 h 2634055"/>
                <a:gd name="connsiteX7" fmla="*/ 3980837 w 6832857"/>
                <a:gd name="connsiteY7" fmla="*/ 0 h 2634055"/>
                <a:gd name="connsiteX8" fmla="*/ 3954262 w 6832857"/>
                <a:gd name="connsiteY8" fmla="*/ 53150 h 2634055"/>
                <a:gd name="connsiteX9" fmla="*/ 4251262 w 6832857"/>
                <a:gd name="connsiteY9" fmla="*/ 647150 h 2634055"/>
                <a:gd name="connsiteX10" fmla="*/ 5097262 w 6832857"/>
                <a:gd name="connsiteY10" fmla="*/ 647150 h 2634055"/>
                <a:gd name="connsiteX11" fmla="*/ 5394262 w 6832857"/>
                <a:gd name="connsiteY11" fmla="*/ 53150 h 2634055"/>
                <a:gd name="connsiteX12" fmla="*/ 5367687 w 6832857"/>
                <a:gd name="connsiteY12" fmla="*/ 0 h 2634055"/>
                <a:gd name="connsiteX13" fmla="*/ 6832857 w 6832857"/>
                <a:gd name="connsiteY13" fmla="*/ 0 h 2634055"/>
                <a:gd name="connsiteX14" fmla="*/ 6832857 w 6832857"/>
                <a:gd name="connsiteY14" fmla="*/ 2634055 h 2634055"/>
                <a:gd name="connsiteX15" fmla="*/ 5356145 w 6832857"/>
                <a:gd name="connsiteY15" fmla="*/ 2634055 h 2634055"/>
                <a:gd name="connsiteX16" fmla="*/ 5389148 w 6832857"/>
                <a:gd name="connsiteY16" fmla="*/ 2568048 h 2634055"/>
                <a:gd name="connsiteX17" fmla="*/ 5092148 w 6832857"/>
                <a:gd name="connsiteY17" fmla="*/ 1974048 h 2634055"/>
                <a:gd name="connsiteX18" fmla="*/ 4246148 w 6832857"/>
                <a:gd name="connsiteY18" fmla="*/ 1974048 h 2634055"/>
                <a:gd name="connsiteX19" fmla="*/ 3949148 w 6832857"/>
                <a:gd name="connsiteY19" fmla="*/ 2568048 h 2634055"/>
                <a:gd name="connsiteX20" fmla="*/ 3982152 w 6832857"/>
                <a:gd name="connsiteY20" fmla="*/ 2634055 h 2634055"/>
                <a:gd name="connsiteX21" fmla="*/ 2957492 w 6832857"/>
                <a:gd name="connsiteY21" fmla="*/ 2634055 h 2634055"/>
                <a:gd name="connsiteX22" fmla="*/ 2980325 w 6832857"/>
                <a:gd name="connsiteY22" fmla="*/ 2588389 h 2634055"/>
                <a:gd name="connsiteX23" fmla="*/ 2683325 w 6832857"/>
                <a:gd name="connsiteY23" fmla="*/ 1994389 h 2634055"/>
                <a:gd name="connsiteX24" fmla="*/ 1837325 w 6832857"/>
                <a:gd name="connsiteY24" fmla="*/ 1994389 h 2634055"/>
                <a:gd name="connsiteX25" fmla="*/ 1540325 w 6832857"/>
                <a:gd name="connsiteY25" fmla="*/ 2588389 h 2634055"/>
                <a:gd name="connsiteX26" fmla="*/ 1563158 w 6832857"/>
                <a:gd name="connsiteY26" fmla="*/ 2634055 h 2634055"/>
                <a:gd name="connsiteX27" fmla="*/ 0 w 6832857"/>
                <a:gd name="connsiteY27" fmla="*/ 2634055 h 2634055"/>
                <a:gd name="connsiteX28" fmla="*/ 0 w 6832857"/>
                <a:gd name="connsiteY28" fmla="*/ 0 h 2634055"/>
                <a:gd name="connsiteX29" fmla="*/ 645698 w 6832857"/>
                <a:gd name="connsiteY29" fmla="*/ 97435 h 2634055"/>
                <a:gd name="connsiteX30" fmla="*/ 348698 w 6832857"/>
                <a:gd name="connsiteY30" fmla="*/ 691435 h 2634055"/>
                <a:gd name="connsiteX31" fmla="*/ 645698 w 6832857"/>
                <a:gd name="connsiteY31" fmla="*/ 1285435 h 2634055"/>
                <a:gd name="connsiteX32" fmla="*/ 1491698 w 6832857"/>
                <a:gd name="connsiteY32" fmla="*/ 1285435 h 2634055"/>
                <a:gd name="connsiteX33" fmla="*/ 1788698 w 6832857"/>
                <a:gd name="connsiteY33" fmla="*/ 691435 h 2634055"/>
                <a:gd name="connsiteX34" fmla="*/ 1491698 w 6832857"/>
                <a:gd name="connsiteY34" fmla="*/ 97435 h 2634055"/>
                <a:gd name="connsiteX35" fmla="*/ 645698 w 6832857"/>
                <a:gd name="connsiteY35" fmla="*/ 97435 h 2634055"/>
                <a:gd name="connsiteX36" fmla="*/ 1845848 w 6832857"/>
                <a:gd name="connsiteY36" fmla="*/ 729753 h 2634055"/>
                <a:gd name="connsiteX37" fmla="*/ 1548848 w 6832857"/>
                <a:gd name="connsiteY37" fmla="*/ 1323753 h 2634055"/>
                <a:gd name="connsiteX38" fmla="*/ 1845848 w 6832857"/>
                <a:gd name="connsiteY38" fmla="*/ 1917753 h 2634055"/>
                <a:gd name="connsiteX39" fmla="*/ 2691848 w 6832857"/>
                <a:gd name="connsiteY39" fmla="*/ 1917753 h 2634055"/>
                <a:gd name="connsiteX40" fmla="*/ 2988848 w 6832857"/>
                <a:gd name="connsiteY40" fmla="*/ 1323753 h 2634055"/>
                <a:gd name="connsiteX41" fmla="*/ 2691848 w 6832857"/>
                <a:gd name="connsiteY41" fmla="*/ 729753 h 2634055"/>
                <a:gd name="connsiteX42" fmla="*/ 1845848 w 6832857"/>
                <a:gd name="connsiteY42" fmla="*/ 729753 h 2634055"/>
                <a:gd name="connsiteX43" fmla="*/ 3045998 w 6832857"/>
                <a:gd name="connsiteY43" fmla="*/ 1362071 h 2634055"/>
                <a:gd name="connsiteX44" fmla="*/ 2748998 w 6832857"/>
                <a:gd name="connsiteY44" fmla="*/ 1956071 h 2634055"/>
                <a:gd name="connsiteX45" fmla="*/ 3045998 w 6832857"/>
                <a:gd name="connsiteY45" fmla="*/ 2550071 h 2634055"/>
                <a:gd name="connsiteX46" fmla="*/ 3891998 w 6832857"/>
                <a:gd name="connsiteY46" fmla="*/ 2550071 h 2634055"/>
                <a:gd name="connsiteX47" fmla="*/ 4188998 w 6832857"/>
                <a:gd name="connsiteY47" fmla="*/ 1956071 h 2634055"/>
                <a:gd name="connsiteX48" fmla="*/ 3891998 w 6832857"/>
                <a:gd name="connsiteY48" fmla="*/ 1362071 h 2634055"/>
                <a:gd name="connsiteX49" fmla="*/ 3045998 w 6832857"/>
                <a:gd name="connsiteY49" fmla="*/ 1362071 h 2634055"/>
                <a:gd name="connsiteX50" fmla="*/ 645698 w 6832857"/>
                <a:gd name="connsiteY50" fmla="*/ 1362071 h 2634055"/>
                <a:gd name="connsiteX51" fmla="*/ 348698 w 6832857"/>
                <a:gd name="connsiteY51" fmla="*/ 1956071 h 2634055"/>
                <a:gd name="connsiteX52" fmla="*/ 645698 w 6832857"/>
                <a:gd name="connsiteY52" fmla="*/ 2550071 h 2634055"/>
                <a:gd name="connsiteX53" fmla="*/ 1491698 w 6832857"/>
                <a:gd name="connsiteY53" fmla="*/ 2550071 h 2634055"/>
                <a:gd name="connsiteX54" fmla="*/ 1788698 w 6832857"/>
                <a:gd name="connsiteY54" fmla="*/ 1956071 h 2634055"/>
                <a:gd name="connsiteX55" fmla="*/ 1491698 w 6832857"/>
                <a:gd name="connsiteY55" fmla="*/ 1362071 h 2634055"/>
                <a:gd name="connsiteX56" fmla="*/ 645698 w 6832857"/>
                <a:gd name="connsiteY56" fmla="*/ 1362071 h 2634055"/>
                <a:gd name="connsiteX57" fmla="*/ 5429252 w 6832857"/>
                <a:gd name="connsiteY57" fmla="*/ 76637 h 2634055"/>
                <a:gd name="connsiteX58" fmla="*/ 5132252 w 6832857"/>
                <a:gd name="connsiteY58" fmla="*/ 670637 h 2634055"/>
                <a:gd name="connsiteX59" fmla="*/ 5429252 w 6832857"/>
                <a:gd name="connsiteY59" fmla="*/ 1264637 h 2634055"/>
                <a:gd name="connsiteX60" fmla="*/ 6275252 w 6832857"/>
                <a:gd name="connsiteY60" fmla="*/ 1264637 h 2634055"/>
                <a:gd name="connsiteX61" fmla="*/ 6572252 w 6832857"/>
                <a:gd name="connsiteY61" fmla="*/ 670637 h 2634055"/>
                <a:gd name="connsiteX62" fmla="*/ 6275252 w 6832857"/>
                <a:gd name="connsiteY62" fmla="*/ 76637 h 2634055"/>
                <a:gd name="connsiteX63" fmla="*/ 5429252 w 6832857"/>
                <a:gd name="connsiteY63" fmla="*/ 76637 h 2634055"/>
                <a:gd name="connsiteX64" fmla="*/ 3045998 w 6832857"/>
                <a:gd name="connsiteY64" fmla="*/ 97435 h 2634055"/>
                <a:gd name="connsiteX65" fmla="*/ 2748998 w 6832857"/>
                <a:gd name="connsiteY65" fmla="*/ 691435 h 2634055"/>
                <a:gd name="connsiteX66" fmla="*/ 3045998 w 6832857"/>
                <a:gd name="connsiteY66" fmla="*/ 1285435 h 2634055"/>
                <a:gd name="connsiteX67" fmla="*/ 3891998 w 6832857"/>
                <a:gd name="connsiteY67" fmla="*/ 1285435 h 2634055"/>
                <a:gd name="connsiteX68" fmla="*/ 4188998 w 6832857"/>
                <a:gd name="connsiteY68" fmla="*/ 691435 h 2634055"/>
                <a:gd name="connsiteX69" fmla="*/ 3891998 w 6832857"/>
                <a:gd name="connsiteY69" fmla="*/ 97435 h 2634055"/>
                <a:gd name="connsiteX70" fmla="*/ 3045998 w 6832857"/>
                <a:gd name="connsiteY70" fmla="*/ 97435 h 2634055"/>
                <a:gd name="connsiteX71" fmla="*/ 4229102 w 6832857"/>
                <a:gd name="connsiteY71" fmla="*/ 708955 h 2634055"/>
                <a:gd name="connsiteX72" fmla="*/ 3932102 w 6832857"/>
                <a:gd name="connsiteY72" fmla="*/ 1302955 h 2634055"/>
                <a:gd name="connsiteX73" fmla="*/ 4229102 w 6832857"/>
                <a:gd name="connsiteY73" fmla="*/ 1896955 h 2634055"/>
                <a:gd name="connsiteX74" fmla="*/ 5075102 w 6832857"/>
                <a:gd name="connsiteY74" fmla="*/ 1896955 h 2634055"/>
                <a:gd name="connsiteX75" fmla="*/ 5372102 w 6832857"/>
                <a:gd name="connsiteY75" fmla="*/ 1302955 h 2634055"/>
                <a:gd name="connsiteX76" fmla="*/ 5075102 w 6832857"/>
                <a:gd name="connsiteY76" fmla="*/ 708955 h 2634055"/>
                <a:gd name="connsiteX77" fmla="*/ 4229102 w 6832857"/>
                <a:gd name="connsiteY77" fmla="*/ 708955 h 2634055"/>
                <a:gd name="connsiteX78" fmla="*/ 5429252 w 6832857"/>
                <a:gd name="connsiteY78" fmla="*/ 1341273 h 2634055"/>
                <a:gd name="connsiteX79" fmla="*/ 5132252 w 6832857"/>
                <a:gd name="connsiteY79" fmla="*/ 1935273 h 2634055"/>
                <a:gd name="connsiteX80" fmla="*/ 5429252 w 6832857"/>
                <a:gd name="connsiteY80" fmla="*/ 2529273 h 2634055"/>
                <a:gd name="connsiteX81" fmla="*/ 6275252 w 6832857"/>
                <a:gd name="connsiteY81" fmla="*/ 2529273 h 2634055"/>
                <a:gd name="connsiteX82" fmla="*/ 6572252 w 6832857"/>
                <a:gd name="connsiteY82" fmla="*/ 1935273 h 2634055"/>
                <a:gd name="connsiteX83" fmla="*/ 6275252 w 6832857"/>
                <a:gd name="connsiteY83" fmla="*/ 1341273 h 2634055"/>
                <a:gd name="connsiteX84" fmla="*/ 5429252 w 6832857"/>
                <a:gd name="connsiteY84" fmla="*/ 1341273 h 26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6832857" h="2634055">
                  <a:moveTo>
                    <a:pt x="0" y="0"/>
                  </a:moveTo>
                  <a:lnTo>
                    <a:pt x="1582184" y="0"/>
                  </a:lnTo>
                  <a:lnTo>
                    <a:pt x="1545439" y="73491"/>
                  </a:lnTo>
                  <a:lnTo>
                    <a:pt x="1842439" y="667491"/>
                  </a:lnTo>
                  <a:lnTo>
                    <a:pt x="2688439" y="667491"/>
                  </a:lnTo>
                  <a:lnTo>
                    <a:pt x="2985439" y="73491"/>
                  </a:lnTo>
                  <a:lnTo>
                    <a:pt x="2948693" y="0"/>
                  </a:lnTo>
                  <a:lnTo>
                    <a:pt x="3980837" y="0"/>
                  </a:lnTo>
                  <a:lnTo>
                    <a:pt x="3954262" y="53150"/>
                  </a:lnTo>
                  <a:lnTo>
                    <a:pt x="4251262" y="647150"/>
                  </a:lnTo>
                  <a:lnTo>
                    <a:pt x="5097262" y="647150"/>
                  </a:lnTo>
                  <a:lnTo>
                    <a:pt x="5394262" y="53150"/>
                  </a:lnTo>
                  <a:lnTo>
                    <a:pt x="5367687" y="0"/>
                  </a:lnTo>
                  <a:lnTo>
                    <a:pt x="6832857" y="0"/>
                  </a:lnTo>
                  <a:lnTo>
                    <a:pt x="6832857" y="2634055"/>
                  </a:lnTo>
                  <a:lnTo>
                    <a:pt x="5356145" y="2634055"/>
                  </a:lnTo>
                  <a:lnTo>
                    <a:pt x="5389148" y="2568048"/>
                  </a:lnTo>
                  <a:lnTo>
                    <a:pt x="5092148" y="1974048"/>
                  </a:lnTo>
                  <a:lnTo>
                    <a:pt x="4246148" y="1974048"/>
                  </a:lnTo>
                  <a:lnTo>
                    <a:pt x="3949148" y="2568048"/>
                  </a:lnTo>
                  <a:lnTo>
                    <a:pt x="3982152" y="2634055"/>
                  </a:lnTo>
                  <a:lnTo>
                    <a:pt x="2957492" y="2634055"/>
                  </a:lnTo>
                  <a:lnTo>
                    <a:pt x="2980325" y="2588389"/>
                  </a:lnTo>
                  <a:lnTo>
                    <a:pt x="2683325" y="1994389"/>
                  </a:lnTo>
                  <a:lnTo>
                    <a:pt x="1837325" y="1994389"/>
                  </a:lnTo>
                  <a:lnTo>
                    <a:pt x="1540325" y="2588389"/>
                  </a:lnTo>
                  <a:lnTo>
                    <a:pt x="1563158" y="2634055"/>
                  </a:lnTo>
                  <a:lnTo>
                    <a:pt x="0" y="2634055"/>
                  </a:lnTo>
                  <a:lnTo>
                    <a:pt x="0" y="0"/>
                  </a:lnTo>
                  <a:close/>
                  <a:moveTo>
                    <a:pt x="645698" y="97435"/>
                  </a:moveTo>
                  <a:lnTo>
                    <a:pt x="348698" y="691435"/>
                  </a:lnTo>
                  <a:lnTo>
                    <a:pt x="645698" y="1285435"/>
                  </a:lnTo>
                  <a:lnTo>
                    <a:pt x="1491698" y="1285435"/>
                  </a:lnTo>
                  <a:lnTo>
                    <a:pt x="1788698" y="691435"/>
                  </a:lnTo>
                  <a:lnTo>
                    <a:pt x="1491698" y="97435"/>
                  </a:lnTo>
                  <a:lnTo>
                    <a:pt x="645698" y="97435"/>
                  </a:lnTo>
                  <a:close/>
                  <a:moveTo>
                    <a:pt x="1845848" y="729753"/>
                  </a:moveTo>
                  <a:lnTo>
                    <a:pt x="1548848" y="1323753"/>
                  </a:lnTo>
                  <a:lnTo>
                    <a:pt x="1845848" y="1917753"/>
                  </a:lnTo>
                  <a:lnTo>
                    <a:pt x="2691848" y="1917753"/>
                  </a:lnTo>
                  <a:lnTo>
                    <a:pt x="2988848" y="1323753"/>
                  </a:lnTo>
                  <a:lnTo>
                    <a:pt x="2691848" y="729753"/>
                  </a:lnTo>
                  <a:lnTo>
                    <a:pt x="1845848" y="729753"/>
                  </a:lnTo>
                  <a:close/>
                  <a:moveTo>
                    <a:pt x="3045998" y="1362071"/>
                  </a:moveTo>
                  <a:lnTo>
                    <a:pt x="2748998" y="1956071"/>
                  </a:lnTo>
                  <a:lnTo>
                    <a:pt x="3045998" y="2550071"/>
                  </a:lnTo>
                  <a:lnTo>
                    <a:pt x="3891998" y="2550071"/>
                  </a:lnTo>
                  <a:lnTo>
                    <a:pt x="4188998" y="1956071"/>
                  </a:lnTo>
                  <a:lnTo>
                    <a:pt x="3891998" y="1362071"/>
                  </a:lnTo>
                  <a:lnTo>
                    <a:pt x="3045998" y="1362071"/>
                  </a:lnTo>
                  <a:close/>
                  <a:moveTo>
                    <a:pt x="645698" y="1362071"/>
                  </a:moveTo>
                  <a:lnTo>
                    <a:pt x="348698" y="1956071"/>
                  </a:lnTo>
                  <a:lnTo>
                    <a:pt x="645698" y="2550071"/>
                  </a:lnTo>
                  <a:lnTo>
                    <a:pt x="1491698" y="2550071"/>
                  </a:lnTo>
                  <a:lnTo>
                    <a:pt x="1788698" y="1956071"/>
                  </a:lnTo>
                  <a:lnTo>
                    <a:pt x="1491698" y="1362071"/>
                  </a:lnTo>
                  <a:lnTo>
                    <a:pt x="645698" y="1362071"/>
                  </a:lnTo>
                  <a:close/>
                  <a:moveTo>
                    <a:pt x="5429252" y="76637"/>
                  </a:moveTo>
                  <a:lnTo>
                    <a:pt x="5132252" y="670637"/>
                  </a:lnTo>
                  <a:lnTo>
                    <a:pt x="5429252" y="1264637"/>
                  </a:lnTo>
                  <a:lnTo>
                    <a:pt x="6275252" y="1264637"/>
                  </a:lnTo>
                  <a:lnTo>
                    <a:pt x="6572252" y="670637"/>
                  </a:lnTo>
                  <a:lnTo>
                    <a:pt x="6275252" y="76637"/>
                  </a:lnTo>
                  <a:lnTo>
                    <a:pt x="5429252" y="76637"/>
                  </a:lnTo>
                  <a:close/>
                  <a:moveTo>
                    <a:pt x="3045998" y="97435"/>
                  </a:moveTo>
                  <a:lnTo>
                    <a:pt x="2748998" y="691435"/>
                  </a:lnTo>
                  <a:lnTo>
                    <a:pt x="3045998" y="1285435"/>
                  </a:lnTo>
                  <a:lnTo>
                    <a:pt x="3891998" y="1285435"/>
                  </a:lnTo>
                  <a:lnTo>
                    <a:pt x="4188998" y="691435"/>
                  </a:lnTo>
                  <a:lnTo>
                    <a:pt x="3891998" y="97435"/>
                  </a:lnTo>
                  <a:lnTo>
                    <a:pt x="3045998" y="97435"/>
                  </a:lnTo>
                  <a:close/>
                  <a:moveTo>
                    <a:pt x="4229102" y="708955"/>
                  </a:moveTo>
                  <a:lnTo>
                    <a:pt x="3932102" y="1302955"/>
                  </a:lnTo>
                  <a:lnTo>
                    <a:pt x="4229102" y="1896955"/>
                  </a:lnTo>
                  <a:lnTo>
                    <a:pt x="5075102" y="1896955"/>
                  </a:lnTo>
                  <a:lnTo>
                    <a:pt x="5372102" y="1302955"/>
                  </a:lnTo>
                  <a:lnTo>
                    <a:pt x="5075102" y="708955"/>
                  </a:lnTo>
                  <a:lnTo>
                    <a:pt x="4229102" y="708955"/>
                  </a:lnTo>
                  <a:close/>
                  <a:moveTo>
                    <a:pt x="5429252" y="1341273"/>
                  </a:moveTo>
                  <a:lnTo>
                    <a:pt x="5132252" y="1935273"/>
                  </a:lnTo>
                  <a:lnTo>
                    <a:pt x="5429252" y="2529273"/>
                  </a:lnTo>
                  <a:lnTo>
                    <a:pt x="6275252" y="2529273"/>
                  </a:lnTo>
                  <a:lnTo>
                    <a:pt x="6572252" y="1935273"/>
                  </a:lnTo>
                  <a:lnTo>
                    <a:pt x="6275252" y="1341273"/>
                  </a:lnTo>
                  <a:lnTo>
                    <a:pt x="5429252" y="13412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155574" y="4766100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86" name="Rectángulo 285"/>
            <p:cNvSpPr/>
            <p:nvPr/>
          </p:nvSpPr>
          <p:spPr>
            <a:xfrm>
              <a:off x="331502" y="7523747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87" name="Rectangle 4"/>
          <p:cNvSpPr>
            <a:spLocks noChangeArrowheads="1" noChangeShapeType="1"/>
          </p:cNvSpPr>
          <p:nvPr/>
        </p:nvSpPr>
        <p:spPr bwMode="auto">
          <a:xfrm>
            <a:off x="410434" y="1473133"/>
            <a:ext cx="4732866" cy="1009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lvl="1" eaLnBrk="0" fontAlgn="base" hangingPunct="0"/>
            <a:r>
              <a:rPr lang="es-PE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Facturas Negociables</a:t>
            </a:r>
            <a:endParaRPr lang="es-PE" sz="16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1" eaLnBrk="0" fontAlgn="base" hangingPunct="0"/>
            <a:r>
              <a:rPr lang="es-PE" sz="1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Reporte de análisis económico</a:t>
            </a:r>
          </a:p>
          <a:p>
            <a:pPr lvl="1" eaLnBrk="0" fontAlgn="base" hangingPunct="0"/>
            <a:r>
              <a:rPr lang="es-PE" sz="1400" b="1" dirty="0">
                <a:solidFill>
                  <a:schemeClr val="tx2"/>
                </a:solidFill>
                <a:latin typeface="Bookman Old Style" panose="02050604050505020204" pitchFamily="18" charset="0"/>
              </a:rPr>
              <a:t>A noviembre de 2021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5273820" y="384948"/>
            <a:ext cx="1592411" cy="1080000"/>
            <a:chOff x="5273820" y="384948"/>
            <a:chExt cx="1592411" cy="1080000"/>
          </a:xfrm>
        </p:grpSpPr>
        <p:sp>
          <p:nvSpPr>
            <p:cNvPr id="3" name="Paralelogramo 2"/>
            <p:cNvSpPr/>
            <p:nvPr/>
          </p:nvSpPr>
          <p:spPr>
            <a:xfrm>
              <a:off x="5273820" y="384948"/>
              <a:ext cx="1158285" cy="1080000"/>
            </a:xfrm>
            <a:prstGeom prst="parallelogram">
              <a:avLst>
                <a:gd name="adj" fmla="val 46333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5893774" y="384948"/>
              <a:ext cx="972457" cy="108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98" name="Paralelogramo 297"/>
          <p:cNvSpPr/>
          <p:nvPr/>
        </p:nvSpPr>
        <p:spPr>
          <a:xfrm>
            <a:off x="-19050" y="5686333"/>
            <a:ext cx="3465707" cy="2937729"/>
          </a:xfrm>
          <a:prstGeom prst="parallelogram">
            <a:avLst>
              <a:gd name="adj" fmla="val 4633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9" name="Rectángulo 298"/>
          <p:cNvSpPr/>
          <p:nvPr/>
        </p:nvSpPr>
        <p:spPr>
          <a:xfrm>
            <a:off x="1" y="5686333"/>
            <a:ext cx="1543049" cy="29377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55" name="CuadroTexto 3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6547833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negociables</a:t>
            </a:r>
            <a:endParaRPr lang="es-PE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816,416 facturas</a:t>
            </a:r>
          </a:p>
        </p:txBody>
      </p:sp>
      <p:sp>
        <p:nvSpPr>
          <p:cNvPr id="358" name="CuadroTexto 35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7167731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Monto de facturas negociables</a:t>
            </a:r>
          </a:p>
          <a:p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19,792 millones de soles</a:t>
            </a:r>
          </a:p>
        </p:txBody>
      </p:sp>
      <p:grpSp>
        <p:nvGrpSpPr>
          <p:cNvPr id="1038" name="Grupo 1037"/>
          <p:cNvGrpSpPr/>
          <p:nvPr/>
        </p:nvGrpSpPr>
        <p:grpSpPr>
          <a:xfrm>
            <a:off x="1" y="6102477"/>
            <a:ext cx="3396951" cy="276999"/>
            <a:chOff x="1" y="6102477"/>
            <a:chExt cx="3396951" cy="276999"/>
          </a:xfrm>
        </p:grpSpPr>
        <p:sp>
          <p:nvSpPr>
            <p:cNvPr id="362" name="CuadroTexto 361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1" y="6102477"/>
              <a:ext cx="3124199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INFORMACIÓN A NOVIEMBRE DE 2021</a:t>
              </a:r>
            </a:p>
          </p:txBody>
        </p:sp>
        <p:sp>
          <p:nvSpPr>
            <p:cNvPr id="363" name="Paralelogramo 362"/>
            <p:cNvSpPr/>
            <p:nvPr/>
          </p:nvSpPr>
          <p:spPr>
            <a:xfrm>
              <a:off x="2889550" y="6102477"/>
              <a:ext cx="507402" cy="252000"/>
            </a:xfrm>
            <a:prstGeom prst="parallelogram">
              <a:avLst>
                <a:gd name="adj" fmla="val 4633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600"/>
            </a:p>
          </p:txBody>
        </p:sp>
      </p:grpSp>
      <p:sp>
        <p:nvSpPr>
          <p:cNvPr id="368" name="CuadroTexto 367"/>
          <p:cNvSpPr txBox="1"/>
          <p:nvPr/>
        </p:nvSpPr>
        <p:spPr>
          <a:xfrm>
            <a:off x="0" y="916362"/>
            <a:ext cx="6380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GENERAL DE EVALUACIÓN DE IMPACTO Y ESTUDIOS ECONÓMICOS</a:t>
            </a:r>
          </a:p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de Estudios Económicos</a:t>
            </a:r>
            <a:endParaRPr lang="es-P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" name="CuadroTexto 37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180781" y="5754444"/>
            <a:ext cx="19154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PANORAMA GENERAL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monto negociado)</a:t>
            </a:r>
          </a:p>
        </p:txBody>
      </p:sp>
      <p:sp>
        <p:nvSpPr>
          <p:cNvPr id="379" name="CuadroTexto 378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841280" y="6325215"/>
            <a:ext cx="277804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PARTICIPACIÓN DE MERCADO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el financiamiento directo, indirecto y PBI)</a:t>
            </a:r>
          </a:p>
        </p:txBody>
      </p:sp>
      <p:sp>
        <p:nvSpPr>
          <p:cNvPr id="380" name="CuadroTexto 379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614209" y="6897088"/>
            <a:ext cx="363103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SECTORIAL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sectores)</a:t>
            </a:r>
          </a:p>
        </p:txBody>
      </p:sp>
      <p:sp>
        <p:nvSpPr>
          <p:cNvPr id="381" name="CuadroTexto 380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377046" y="7449503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POR TAMAÑO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(Participación de la MYPE)</a:t>
            </a:r>
          </a:p>
        </p:txBody>
      </p:sp>
      <p:sp>
        <p:nvSpPr>
          <p:cNvPr id="382" name="Rectángulo 381"/>
          <p:cNvSpPr/>
          <p:nvPr/>
        </p:nvSpPr>
        <p:spPr>
          <a:xfrm>
            <a:off x="3417391" y="8773884"/>
            <a:ext cx="3438000" cy="9628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3" name="Rectángulo 382"/>
          <p:cNvSpPr/>
          <p:nvPr/>
        </p:nvSpPr>
        <p:spPr>
          <a:xfrm>
            <a:off x="-8607" y="8773884"/>
            <a:ext cx="3438000" cy="96289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34" name="Grupo 33"/>
          <p:cNvGrpSpPr/>
          <p:nvPr/>
        </p:nvGrpSpPr>
        <p:grpSpPr>
          <a:xfrm>
            <a:off x="3670431" y="5709948"/>
            <a:ext cx="504000" cy="504000"/>
            <a:chOff x="3720665" y="999722"/>
            <a:chExt cx="504000" cy="504000"/>
          </a:xfrm>
        </p:grpSpPr>
        <p:sp>
          <p:nvSpPr>
            <p:cNvPr id="35" name="Lágrima 3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36" name="Elipse 3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3335151" y="6273387"/>
            <a:ext cx="504000" cy="504000"/>
            <a:chOff x="3720665" y="999722"/>
            <a:chExt cx="504000" cy="504000"/>
          </a:xfrm>
        </p:grpSpPr>
        <p:sp>
          <p:nvSpPr>
            <p:cNvPr id="39" name="Lágrima 3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0" name="Elipse 3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3106551" y="6843125"/>
            <a:ext cx="504000" cy="504000"/>
            <a:chOff x="3720665" y="999722"/>
            <a:chExt cx="504000" cy="504000"/>
          </a:xfrm>
        </p:grpSpPr>
        <p:sp>
          <p:nvSpPr>
            <p:cNvPr id="42" name="Lágrima 41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3" name="Elipse 42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2870331" y="7405252"/>
            <a:ext cx="504000" cy="504000"/>
            <a:chOff x="3720665" y="999722"/>
            <a:chExt cx="504000" cy="504000"/>
          </a:xfrm>
        </p:grpSpPr>
        <p:sp>
          <p:nvSpPr>
            <p:cNvPr id="45" name="Lágrima 4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6" name="Elipse 4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082588" y="8030401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REGIONAL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regiones)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2575873" y="7986150"/>
            <a:ext cx="504000" cy="504000"/>
            <a:chOff x="3720665" y="999722"/>
            <a:chExt cx="504000" cy="504000"/>
          </a:xfrm>
        </p:grpSpPr>
        <p:sp>
          <p:nvSpPr>
            <p:cNvPr id="49" name="Lágrima 4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0" name="Elipse 4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822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35" y="1217233"/>
            <a:ext cx="381606" cy="381606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2942929" y="1790543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número de facturas negociables registradas en noviembre de 2021 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88,927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resultado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superior respecto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noviembre de 2020 (65,095)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total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816,416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facturas negociables acumuladas entre enero y noviembre de 2021, cifra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mayor que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el mismo periodo del año anterior.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954470" y="161718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755465" y="1220056"/>
            <a:ext cx="1899669" cy="497082"/>
            <a:chOff x="2535171" y="2508818"/>
            <a:chExt cx="1899669" cy="497082"/>
          </a:xfrm>
        </p:grpSpPr>
        <p:sp>
          <p:nvSpPr>
            <p:cNvPr id="39" name="Recortar rectángulo de esquina diagonal 38"/>
            <p:cNvSpPr/>
            <p:nvPr/>
          </p:nvSpPr>
          <p:spPr>
            <a:xfrm>
              <a:off x="2612892" y="2558060"/>
              <a:ext cx="1821948" cy="44784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1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 negociables</a:t>
              </a:r>
            </a:p>
          </p:txBody>
        </p:sp>
        <p:sp>
          <p:nvSpPr>
            <p:cNvPr id="38" name="Lágrima 37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pic>
        <p:nvPicPr>
          <p:cNvPr id="33" name="Imagen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148" y="3176724"/>
            <a:ext cx="436522" cy="244453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2942929" y="3645831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facturas negociables registradas en noviembre de 2021 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2,312 millones de soles,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resultado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66.2%</a:t>
            </a:r>
            <a:r>
              <a:rPr lang="es-PE" sz="85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superior respecto de lo registrado en noviembre del año anterior.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monto total de facturas negociables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 asciende 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19,792 millones de soles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noviembre de 2021, monto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74.0%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similar periodo del año anterior. </a:t>
            </a:r>
          </a:p>
        </p:txBody>
      </p:sp>
      <p:cxnSp>
        <p:nvCxnSpPr>
          <p:cNvPr id="36" name="Conector recto 35"/>
          <p:cNvCxnSpPr/>
          <p:nvPr/>
        </p:nvCxnSpPr>
        <p:spPr>
          <a:xfrm>
            <a:off x="2954470" y="3670932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o 63"/>
          <p:cNvGrpSpPr/>
          <p:nvPr/>
        </p:nvGrpSpPr>
        <p:grpSpPr>
          <a:xfrm>
            <a:off x="755465" y="3043978"/>
            <a:ext cx="1899669" cy="589242"/>
            <a:chOff x="2535171" y="2508818"/>
            <a:chExt cx="1899669" cy="589242"/>
          </a:xfrm>
        </p:grpSpPr>
        <p:sp>
          <p:nvSpPr>
            <p:cNvPr id="65" name="Recortar rectángulo de esquina diagonal 64"/>
            <p:cNvSpPr/>
            <p:nvPr/>
          </p:nvSpPr>
          <p:spPr>
            <a:xfrm>
              <a:off x="2612892" y="2558060"/>
              <a:ext cx="1821948" cy="54000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2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soles)</a:t>
              </a:r>
            </a:p>
          </p:txBody>
        </p:sp>
        <p:sp>
          <p:nvSpPr>
            <p:cNvPr id="67" name="Lágrima 66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05" name="CuadroTexto 76"/>
          <p:cNvSpPr txBox="1"/>
          <p:nvPr/>
        </p:nvSpPr>
        <p:spPr>
          <a:xfrm>
            <a:off x="3092389" y="1198952"/>
            <a:ext cx="3796091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816,416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entre enero y noviembre</a:t>
            </a:r>
          </a:p>
          <a:p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88,927 durante noviembre de 2021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7" y="5439302"/>
            <a:ext cx="686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3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 de proveedores según sector</a:t>
            </a: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78432" y="4774715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623011" y="5954702"/>
            <a:ext cx="3801516" cy="2303075"/>
            <a:chOff x="1413461" y="6137964"/>
            <a:chExt cx="3801516" cy="2303075"/>
          </a:xfrm>
        </p:grpSpPr>
        <p:sp>
          <p:nvSpPr>
            <p:cNvPr id="68" name="Rectángulo redondeado 67"/>
            <p:cNvSpPr/>
            <p:nvPr/>
          </p:nvSpPr>
          <p:spPr>
            <a:xfrm>
              <a:off x="4314977" y="7907482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Adquirientes</a:t>
              </a:r>
            </a:p>
          </p:txBody>
        </p:sp>
        <p:sp>
          <p:nvSpPr>
            <p:cNvPr id="69" name="Rectángulo redondeado 68"/>
            <p:cNvSpPr/>
            <p:nvPr/>
          </p:nvSpPr>
          <p:spPr>
            <a:xfrm>
              <a:off x="1521316" y="7901668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Proveedores</a:t>
              </a:r>
            </a:p>
          </p:txBody>
        </p:sp>
        <p:sp>
          <p:nvSpPr>
            <p:cNvPr id="70" name="Rectángulo redondeado 69"/>
            <p:cNvSpPr/>
            <p:nvPr/>
          </p:nvSpPr>
          <p:spPr>
            <a:xfrm>
              <a:off x="1505309" y="6137964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  <p:cxnSp>
          <p:nvCxnSpPr>
            <p:cNvPr id="71" name="Conector recto de flecha 70"/>
            <p:cNvCxnSpPr/>
            <p:nvPr/>
          </p:nvCxnSpPr>
          <p:spPr>
            <a:xfrm>
              <a:off x="2102593" y="6563704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de flecha 71"/>
            <p:cNvCxnSpPr/>
            <p:nvPr/>
          </p:nvCxnSpPr>
          <p:spPr>
            <a:xfrm flipV="1">
              <a:off x="1912093" y="6556506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CuadroTexto 74"/>
            <p:cNvSpPr txBox="1"/>
            <p:nvPr/>
          </p:nvSpPr>
          <p:spPr>
            <a:xfrm rot="16200000">
              <a:off x="1013986" y="6949816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Cede el derecho de cobro de facturas negociables</a:t>
              </a:r>
            </a:p>
          </p:txBody>
        </p:sp>
        <p:sp>
          <p:nvSpPr>
            <p:cNvPr id="76" name="CuadroTexto 75"/>
            <p:cNvSpPr txBox="1"/>
            <p:nvPr/>
          </p:nvSpPr>
          <p:spPr>
            <a:xfrm rot="5400000">
              <a:off x="1715056" y="7051753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Adelanta el pago de las facturas negociables</a:t>
              </a:r>
            </a:p>
          </p:txBody>
        </p:sp>
        <p:cxnSp>
          <p:nvCxnSpPr>
            <p:cNvPr id="77" name="Conector angular 76"/>
            <p:cNvCxnSpPr>
              <a:stCxn id="69" idx="0"/>
              <a:endCxn id="68" idx="0"/>
            </p:cNvCxnSpPr>
            <p:nvPr/>
          </p:nvCxnSpPr>
          <p:spPr>
            <a:xfrm rot="16200000" flipH="1">
              <a:off x="3365239" y="6507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angular 79"/>
            <p:cNvCxnSpPr>
              <a:stCxn id="68" idx="2"/>
              <a:endCxn id="69" idx="2"/>
            </p:cNvCxnSpPr>
            <p:nvPr/>
          </p:nvCxnSpPr>
          <p:spPr>
            <a:xfrm rot="5400000" flipH="1">
              <a:off x="3365240" y="6795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upo 82"/>
            <p:cNvGrpSpPr/>
            <p:nvPr/>
          </p:nvGrpSpPr>
          <p:grpSpPr>
            <a:xfrm rot="1814064">
              <a:off x="2313279" y="6832291"/>
              <a:ext cx="2196000" cy="200055"/>
              <a:chOff x="3429000" y="1210709"/>
              <a:chExt cx="2196000" cy="200055"/>
            </a:xfrm>
          </p:grpSpPr>
          <p:cxnSp>
            <p:nvCxnSpPr>
              <p:cNvPr id="96" name="Conector recto de flecha 95"/>
              <p:cNvCxnSpPr/>
              <p:nvPr/>
            </p:nvCxnSpPr>
            <p:spPr>
              <a:xfrm>
                <a:off x="3429000" y="1306249"/>
                <a:ext cx="2196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CuadroTexto 96"/>
              <p:cNvSpPr txBox="1"/>
              <p:nvPr/>
            </p:nvSpPr>
            <p:spPr>
              <a:xfrm>
                <a:off x="3849113" y="1210709"/>
                <a:ext cx="1545336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Cobra al cliente</a:t>
                </a:r>
              </a:p>
            </p:txBody>
          </p:sp>
        </p:grpSp>
        <p:grpSp>
          <p:nvGrpSpPr>
            <p:cNvPr id="3" name="Grupo 2"/>
            <p:cNvGrpSpPr/>
            <p:nvPr/>
          </p:nvGrpSpPr>
          <p:grpSpPr>
            <a:xfrm>
              <a:off x="2699405" y="7663458"/>
              <a:ext cx="1476000" cy="200055"/>
              <a:chOff x="2902605" y="7720608"/>
              <a:chExt cx="1476000" cy="200055"/>
            </a:xfrm>
          </p:grpSpPr>
          <p:sp>
            <p:nvSpPr>
              <p:cNvPr id="79" name="CuadroTexto 7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Provee de bienes o servicios</a:t>
                </a:r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sp>
          <p:nvSpPr>
            <p:cNvPr id="87" name="Elipse 86"/>
            <p:cNvSpPr/>
            <p:nvPr/>
          </p:nvSpPr>
          <p:spPr>
            <a:xfrm>
              <a:off x="141346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9" name="Elipse 88"/>
            <p:cNvSpPr/>
            <p:nvPr/>
          </p:nvSpPr>
          <p:spPr>
            <a:xfrm>
              <a:off x="212545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2" name="Elipse 91"/>
            <p:cNvSpPr/>
            <p:nvPr/>
          </p:nvSpPr>
          <p:spPr>
            <a:xfrm>
              <a:off x="3037408" y="6706320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grpSp>
          <p:nvGrpSpPr>
            <p:cNvPr id="98" name="Grupo 97"/>
            <p:cNvGrpSpPr/>
            <p:nvPr/>
          </p:nvGrpSpPr>
          <p:grpSpPr>
            <a:xfrm>
              <a:off x="2699405" y="8240984"/>
              <a:ext cx="1476000" cy="200055"/>
              <a:chOff x="2902605" y="7720608"/>
              <a:chExt cx="1476000" cy="200055"/>
            </a:xfrm>
          </p:grpSpPr>
          <p:sp>
            <p:nvSpPr>
              <p:cNvPr id="99" name="CuadroTexto 9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Paga el bien o servicio</a:t>
                </a:r>
              </a:p>
            </p:txBody>
          </p:sp>
          <p:sp>
            <p:nvSpPr>
              <p:cNvPr id="101" name="Elipse 100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cxnSp>
        <p:nvCxnSpPr>
          <p:cNvPr id="15" name="Conector angular 14"/>
          <p:cNvCxnSpPr>
            <a:stCxn id="69" idx="1"/>
            <a:endCxn id="117" idx="0"/>
          </p:cNvCxnSpPr>
          <p:nvPr/>
        </p:nvCxnSpPr>
        <p:spPr>
          <a:xfrm rot="10800000" flipV="1">
            <a:off x="1168160" y="7862406"/>
            <a:ext cx="562706" cy="475998"/>
          </a:xfrm>
          <a:prstGeom prst="bentConnector2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uadroTexto 76"/>
          <p:cNvSpPr txBox="1"/>
          <p:nvPr/>
        </p:nvSpPr>
        <p:spPr>
          <a:xfrm>
            <a:off x="3171637" y="3054830"/>
            <a:ext cx="3637595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19,792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soles entre enero y noviembre</a:t>
            </a:r>
          </a:p>
          <a:p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2,312 millones durante noviembre de 2021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Número de facturas y monto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Proveedores y adquirientes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6" name="Grupo 135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37" name="Grupo 136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41" name="CuadroTexto 140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42" name="Grupo 141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143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PANORAMA GENERAL</a:t>
                  </a:r>
                  <a:endParaRPr lang="es-PE" sz="1600" b="1" i="1" baseline="30000" dirty="0"/>
                </a:p>
              </p:txBody>
            </p:sp>
            <p:sp>
              <p:nvSpPr>
                <p:cNvPr id="144" name="Rectángulo 143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38" name="Grupo 137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39" name="Lágrima 138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40" name="Elipse 139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</p:grpSp>
      <p:graphicFrame>
        <p:nvGraphicFramePr>
          <p:cNvPr id="73" name="Gráfico 7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56205"/>
              </p:ext>
            </p:extLst>
          </p:nvPr>
        </p:nvGraphicFramePr>
        <p:xfrm>
          <a:off x="166800" y="1781063"/>
          <a:ext cx="2768564" cy="1098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4" name="Gráfico 7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682453"/>
              </p:ext>
            </p:extLst>
          </p:nvPr>
        </p:nvGraphicFramePr>
        <p:xfrm>
          <a:off x="133527" y="3703829"/>
          <a:ext cx="2756347" cy="1098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78" name="Grupo 77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pSpPr/>
          <p:nvPr/>
        </p:nvGrpSpPr>
        <p:grpSpPr>
          <a:xfrm>
            <a:off x="279792" y="8345254"/>
            <a:ext cx="1604345" cy="1305150"/>
            <a:chOff x="0" y="0"/>
            <a:chExt cx="1512834" cy="1232309"/>
          </a:xfrm>
        </p:grpSpPr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SpPr/>
            <p:nvPr/>
          </p:nvSpPr>
          <p:spPr>
            <a:xfrm>
              <a:off x="152339" y="364865"/>
              <a:ext cx="1360495" cy="8674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accent4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Servicios	: 5,804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Comercio	: 3,601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Industria	: 2,698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Construcción	: 1,137</a:t>
              </a:r>
              <a:endParaRPr lang="es-PE" sz="6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Agropecuario	:    199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Minería	:    136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Pesca	:      61</a:t>
              </a:r>
            </a:p>
          </p:txBody>
        </p:sp>
        <p:grpSp>
          <p:nvGrpSpPr>
            <p:cNvPr id="95" name="Grupo 94">
              <a:extLst>
                <a:ext uri="{FF2B5EF4-FFF2-40B4-BE49-F238E27FC236}">
                  <a16:creationId xmlns:a16="http://schemas.microsoft.com/office/drawing/2014/main" id="{00000000-0008-0000-0200-000004000000}"/>
                </a:ext>
              </a:extLst>
            </p:cNvPr>
            <p:cNvGrpSpPr/>
            <p:nvPr/>
          </p:nvGrpSpPr>
          <p:grpSpPr>
            <a:xfrm>
              <a:off x="0" y="72177"/>
              <a:ext cx="252000" cy="252000"/>
              <a:chOff x="0" y="72177"/>
              <a:chExt cx="252000" cy="252000"/>
            </a:xfrm>
          </p:grpSpPr>
          <p:sp>
            <p:nvSpPr>
              <p:cNvPr id="102" name="Lágrima 101">
                <a:extLst>
                  <a:ext uri="{FF2B5EF4-FFF2-40B4-BE49-F238E27FC236}">
                    <a16:creationId xmlns:a16="http://schemas.microsoft.com/office/drawing/2014/main" id="{00000000-0008-0000-0200-000006000000}"/>
                  </a:ext>
                </a:extLst>
              </p:cNvPr>
              <p:cNvSpPr/>
              <p:nvPr/>
            </p:nvSpPr>
            <p:spPr>
              <a:xfrm rot="13264738">
                <a:off x="0" y="72177"/>
                <a:ext cx="252000" cy="252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103" name="Elipse 102">
                <a:extLst>
                  <a:ext uri="{FF2B5EF4-FFF2-40B4-BE49-F238E27FC236}">
                    <a16:creationId xmlns:a16="http://schemas.microsoft.com/office/drawing/2014/main" id="{00000000-0008-0000-0200-000007000000}"/>
                  </a:ext>
                </a:extLst>
              </p:cNvPr>
              <p:cNvSpPr/>
              <p:nvPr/>
            </p:nvSpPr>
            <p:spPr>
              <a:xfrm>
                <a:off x="54000" y="126324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700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0" name="CuadroTexto 76">
              <a:extLst>
                <a:ext uri="{FF2B5EF4-FFF2-40B4-BE49-F238E27FC236}">
                  <a16:creationId xmlns:a16="http://schemas.microsoft.com/office/drawing/2014/main" id="{00000000-0008-0000-0200-000005000000}"/>
                </a:ext>
              </a:extLst>
            </p:cNvPr>
            <p:cNvSpPr txBox="1"/>
            <p:nvPr/>
          </p:nvSpPr>
          <p:spPr>
            <a:xfrm>
              <a:off x="306055" y="0"/>
              <a:ext cx="1152000" cy="3450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13,736 empresas</a:t>
              </a:r>
            </a:p>
            <a:p>
              <a:pPr algn="ctr"/>
              <a:r>
                <a:rPr lang="es-PE" sz="900">
                  <a:latin typeface="Arial" panose="020B0604020202020204" pitchFamily="34" charset="0"/>
                  <a:cs typeface="Arial" panose="020B0604020202020204" pitchFamily="34" charset="0"/>
                </a:rPr>
                <a:t>(MYPE: 83.6%)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5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6" y="830450"/>
            <a:ext cx="68655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CUADRO N° 1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 EL MERCADO DE FINANCIAMIENTO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porcentaje)</a:t>
            </a:r>
          </a:p>
        </p:txBody>
      </p:sp>
      <p:sp>
        <p:nvSpPr>
          <p:cNvPr id="123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4120591"/>
            <a:ext cx="62903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(*) Para 2021, el dato de factura negociable corresponde al acumulado de enero a noviembre de 2021 y del PBI Nominal es un acumulado de enero a noviembre de 2021 (estimado noviembre). Por su parte, el dato del saldo de crédito empresarial es al cierre de setiembre y la emisión corresponde al stock al cierre de noviembre.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1/ Considera la cantidad neta de las facturas negociables registradas en CAVALI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2/ Considera el monto neto de las facturas negociables registradas en CAVALI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3/ Contempla a los créditos directos corporativos, a grandes empresas, medianas empresas, pequeñas empresas y microempresas del sistema bancario.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4/ Considera el saldo en circulación de valores mobiliarios a través oferta pública y procesos de titulización de activos.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5/ Considera el Producto Bruto Interno en términos corrientes.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6/ Se determinar como el cociente de los Ingresos Tributarios del Gobierno Central y el Producto Bruto Interno Nominal</a:t>
            </a:r>
          </a:p>
        </p:txBody>
      </p:sp>
      <p:grpSp>
        <p:nvGrpSpPr>
          <p:cNvPr id="394" name="Grupo 39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395" name="Grupo 39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399" name="CuadroTexto 39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400" name="Grupo 39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40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PARTICIPACIÓN DE MERCADO</a:t>
                  </a:r>
                  <a:endParaRPr lang="es-PE" sz="1600" b="1" i="1" baseline="30000" dirty="0"/>
                </a:p>
              </p:txBody>
            </p:sp>
            <p:sp>
              <p:nvSpPr>
                <p:cNvPr id="402" name="Rectángulo 40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396" name="Grupo 39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397" name="Lágrima 39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398" name="Elipse 39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graphicFrame>
        <p:nvGraphicFramePr>
          <p:cNvPr id="403" name="Tabla 402">
            <a:extLst>
              <a:ext uri="{FF2B5EF4-FFF2-40B4-BE49-F238E27FC236}">
                <a16:creationId xmlns:a16="http://schemas.microsoft.com/office/drawing/2014/main" id="{F66D2BFF-1CFA-4E98-B0FC-3C36B702D89D}"/>
              </a:ext>
            </a:extLst>
          </p:cNvPr>
          <p:cNvGraphicFramePr>
            <a:graphicFrameLocks noGrp="1"/>
          </p:cNvGraphicFramePr>
          <p:nvPr/>
        </p:nvGraphicFramePr>
        <p:xfrm>
          <a:off x="196422" y="5912792"/>
          <a:ext cx="4015887" cy="3225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8012">
                  <a:extLst>
                    <a:ext uri="{9D8B030D-6E8A-4147-A177-3AD203B41FA5}">
                      <a16:colId xmlns:a16="http://schemas.microsoft.com/office/drawing/2014/main" val="1118330619"/>
                    </a:ext>
                  </a:extLst>
                </a:gridCol>
                <a:gridCol w="2797875">
                  <a:extLst>
                    <a:ext uri="{9D8B030D-6E8A-4147-A177-3AD203B41FA5}">
                      <a16:colId xmlns:a16="http://schemas.microsoft.com/office/drawing/2014/main" val="643182872"/>
                    </a:ext>
                  </a:extLst>
                </a:gridCol>
              </a:tblGrid>
              <a:tr h="1039393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los créditos empresariales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29062"/>
                  </a:ext>
                </a:extLst>
              </a:tr>
              <a:tr h="1079142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saldo de emisiones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70636"/>
                  </a:ext>
                </a:extLst>
              </a:tr>
              <a:tr h="110666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PBI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1235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14866" y="5357712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4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DE MERCADO DE LAS FACTURAS NEGOCIABLES </a:t>
            </a:r>
            <a:r>
              <a:rPr lang="es-PE" sz="9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porcentaje)</a:t>
            </a:r>
          </a:p>
        </p:txBody>
      </p:sp>
      <p:sp>
        <p:nvSpPr>
          <p:cNvPr id="32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9261224"/>
            <a:ext cx="649950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(*) Dado que para el periodo 2015-2020 el saldo de las facturas negociables corresponde a un periodo anual, para el periodo 2021, se ha considerado el acumulado del PBI y de las facturas negociables de los últimos doce meses. </a:t>
            </a:r>
          </a:p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CAVALI, SBS, SMV, INEI y SUNAT		</a:t>
            </a:r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39" name="CuadroTexto 76"/>
          <p:cNvSpPr txBox="1"/>
          <p:nvPr/>
        </p:nvSpPr>
        <p:spPr>
          <a:xfrm>
            <a:off x="4381500" y="6102542"/>
            <a:ext cx="228752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PE" sz="1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 financiamiento a través de facturas negociables ha ganado participación en el mercado”</a:t>
            </a:r>
            <a:endParaRPr lang="es-PE" sz="9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159246" y="6822858"/>
            <a:ext cx="2509778" cy="19236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financiamiento vía facturas negociables representa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crédito empresarial a noviembre de 2021 (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2015).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monto de las facturas negociables constituye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 las emisiones a noviembre de 2021 (En 2015 era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las facturas negociables han incrementado su participación en la actividad económica, pasando de representar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PBI en 2015 al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2.45%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a noviembre de 2021.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31C108F-A845-4A71-BF0B-6E99D320E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02417"/>
              </p:ext>
            </p:extLst>
          </p:nvPr>
        </p:nvGraphicFramePr>
        <p:xfrm>
          <a:off x="460375" y="1379771"/>
          <a:ext cx="5915024" cy="2690640"/>
        </p:xfrm>
        <a:graphic>
          <a:graphicData uri="http://schemas.openxmlformats.org/drawingml/2006/table">
            <a:tbl>
              <a:tblPr/>
              <a:tblGrid>
                <a:gridCol w="709621">
                  <a:extLst>
                    <a:ext uri="{9D8B030D-6E8A-4147-A177-3AD203B41FA5}">
                      <a16:colId xmlns:a16="http://schemas.microsoft.com/office/drawing/2014/main" val="1592435459"/>
                    </a:ext>
                  </a:extLst>
                </a:gridCol>
                <a:gridCol w="709621">
                  <a:extLst>
                    <a:ext uri="{9D8B030D-6E8A-4147-A177-3AD203B41FA5}">
                      <a16:colId xmlns:a16="http://schemas.microsoft.com/office/drawing/2014/main" val="3197834076"/>
                    </a:ext>
                  </a:extLst>
                </a:gridCol>
                <a:gridCol w="896363">
                  <a:extLst>
                    <a:ext uri="{9D8B030D-6E8A-4147-A177-3AD203B41FA5}">
                      <a16:colId xmlns:a16="http://schemas.microsoft.com/office/drawing/2014/main" val="1454187871"/>
                    </a:ext>
                  </a:extLst>
                </a:gridCol>
                <a:gridCol w="774981">
                  <a:extLst>
                    <a:ext uri="{9D8B030D-6E8A-4147-A177-3AD203B41FA5}">
                      <a16:colId xmlns:a16="http://schemas.microsoft.com/office/drawing/2014/main" val="3350636241"/>
                    </a:ext>
                  </a:extLst>
                </a:gridCol>
                <a:gridCol w="648890">
                  <a:extLst>
                    <a:ext uri="{9D8B030D-6E8A-4147-A177-3AD203B41FA5}">
                      <a16:colId xmlns:a16="http://schemas.microsoft.com/office/drawing/2014/main" val="985923262"/>
                    </a:ext>
                  </a:extLst>
                </a:gridCol>
                <a:gridCol w="1129791">
                  <a:extLst>
                    <a:ext uri="{9D8B030D-6E8A-4147-A177-3AD203B41FA5}">
                      <a16:colId xmlns:a16="http://schemas.microsoft.com/office/drawing/2014/main" val="2345871676"/>
                    </a:ext>
                  </a:extLst>
                </a:gridCol>
                <a:gridCol w="1045757">
                  <a:extLst>
                    <a:ext uri="{9D8B030D-6E8A-4147-A177-3AD203B41FA5}">
                      <a16:colId xmlns:a16="http://schemas.microsoft.com/office/drawing/2014/main" val="1263365173"/>
                    </a:ext>
                  </a:extLst>
                </a:gridCol>
              </a:tblGrid>
              <a:tr h="2821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Periodo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TIPO DE FINANCIAMIENTO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PBI </a:t>
                      </a:r>
                      <a:b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Nominal </a:t>
                      </a:r>
                      <a:r>
                        <a:rPr lang="es-PE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700" b="1" i="0" u="none" strike="noStrike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Presión Tributaria 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700" b="1" i="0" u="none" strike="noStrike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porcentaje)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748669"/>
                  </a:ext>
                </a:extLst>
              </a:tr>
              <a:tr h="501614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n° de facturas)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Crédito Empresarial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Emisión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677648"/>
                  </a:ext>
                </a:extLst>
              </a:tr>
              <a:tr h="2337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6,138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150,418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21,914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604,416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60648"/>
                  </a:ext>
                </a:extLst>
              </a:tr>
              <a:tr h="2337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60,907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154,899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24,498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647,668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468639"/>
                  </a:ext>
                </a:extLst>
              </a:tr>
              <a:tr h="2337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152,869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5,548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160,125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26,579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687,989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66827"/>
                  </a:ext>
                </a:extLst>
              </a:tr>
              <a:tr h="2337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337,079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12,888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175,692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26,506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729,773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96942"/>
                  </a:ext>
                </a:extLst>
              </a:tr>
              <a:tr h="2337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501,254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13,550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180,731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28,099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757,060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47310"/>
                  </a:ext>
                </a:extLst>
              </a:tr>
              <a:tr h="2337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605,188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13,078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222,188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25,557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706,364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262832"/>
                  </a:ext>
                </a:extLst>
              </a:tr>
              <a:tr h="2337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2021</a:t>
                      </a:r>
                      <a:r>
                        <a:rPr lang="es-PE" sz="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816,416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19,792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238,596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24,843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807,157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779330"/>
                  </a:ext>
                </a:extLst>
              </a:tr>
              <a:tr h="27040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Acum.</a:t>
                      </a:r>
                      <a:b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2015-2021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2,479,851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67,599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701608"/>
                  </a:ext>
                </a:extLst>
              </a:tr>
            </a:tbl>
          </a:graphicData>
        </a:graphic>
      </p:graphicFrame>
      <p:graphicFrame>
        <p:nvGraphicFramePr>
          <p:cNvPr id="26" name="Gráfico 25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443360"/>
              </p:ext>
            </p:extLst>
          </p:nvPr>
        </p:nvGraphicFramePr>
        <p:xfrm>
          <a:off x="1324642" y="6083682"/>
          <a:ext cx="2976895" cy="1007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Gráfico 26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437075"/>
              </p:ext>
            </p:extLst>
          </p:nvPr>
        </p:nvGraphicFramePr>
        <p:xfrm>
          <a:off x="1321538" y="7082055"/>
          <a:ext cx="3027376" cy="935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686649"/>
              </p:ext>
            </p:extLst>
          </p:nvPr>
        </p:nvGraphicFramePr>
        <p:xfrm>
          <a:off x="1313468" y="8197593"/>
          <a:ext cx="2968732" cy="96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71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5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SECTOR ECONÓMICO, ENERO-NOVIEMBRE DE 2021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número)</a:t>
            </a:r>
          </a:p>
        </p:txBody>
      </p:sp>
      <p:grpSp>
        <p:nvGrpSpPr>
          <p:cNvPr id="154" name="Grupo 15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55" name="Grupo 15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59" name="CuadroTexto 15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60" name="Grupo 15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6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62" name="Rectángulo 16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56" name="Grupo 15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57" name="Lágrima 15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58" name="Elipse 15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2203494" y="1704922"/>
            <a:ext cx="2970846" cy="223138"/>
            <a:chOff x="387394" y="1704922"/>
            <a:chExt cx="2970846" cy="223138"/>
          </a:xfrm>
        </p:grpSpPr>
        <p:sp>
          <p:nvSpPr>
            <p:cNvPr id="185" name="Rectángulo 184"/>
            <p:cNvSpPr/>
            <p:nvPr/>
          </p:nvSpPr>
          <p:spPr>
            <a:xfrm>
              <a:off x="387394" y="1746837"/>
              <a:ext cx="144000" cy="14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Rectángulo 185"/>
            <p:cNvSpPr/>
            <p:nvPr/>
          </p:nvSpPr>
          <p:spPr>
            <a:xfrm>
              <a:off x="2380679" y="1746837"/>
              <a:ext cx="144000" cy="144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CuadroTexto 186"/>
            <p:cNvSpPr txBox="1"/>
            <p:nvPr/>
          </p:nvSpPr>
          <p:spPr>
            <a:xfrm>
              <a:off x="2489062" y="1704922"/>
              <a:ext cx="869178" cy="18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188" name="CuadroTexto 187"/>
            <p:cNvSpPr txBox="1"/>
            <p:nvPr/>
          </p:nvSpPr>
          <p:spPr>
            <a:xfrm>
              <a:off x="471214" y="1704922"/>
              <a:ext cx="2268000" cy="2231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Monto negociado (Millones de soles)</a:t>
              </a:r>
            </a:p>
          </p:txBody>
        </p:sp>
      </p:grpSp>
      <p:sp>
        <p:nvSpPr>
          <p:cNvPr id="189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738796" y="4792730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193" name="CuadroTexto 192"/>
          <p:cNvSpPr txBox="1"/>
          <p:nvPr/>
        </p:nvSpPr>
        <p:spPr>
          <a:xfrm>
            <a:off x="146989" y="5540235"/>
            <a:ext cx="2925552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negociado de las facturas negociables se concentra en el sector comercio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(5,802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seguido del sector servicios con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28.1%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(5,553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Los sectores con menor monto de facturas negociables son el sector pesca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(30 millones de soles)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agropecuario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(337 millones de soles).</a:t>
            </a:r>
          </a:p>
        </p:txBody>
      </p:sp>
      <p:sp>
        <p:nvSpPr>
          <p:cNvPr id="202" name="CuadroTexto 201"/>
          <p:cNvSpPr txBox="1"/>
          <p:nvPr/>
        </p:nvSpPr>
        <p:spPr>
          <a:xfrm>
            <a:off x="3382783" y="5350757"/>
            <a:ext cx="323709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Respecto al periodo enero-noviembre del año pasado, el monto negociado aumentó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74.0%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incidiendo principalmente el desempeño de los sectores de 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(89.2%)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 Industria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(86.0%)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destaca el crecimiento acumulado del monto de facturas negociables en 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pesca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(179.2%)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minería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(167.9%)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construcción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(94.6%)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sectores importantes que contribuyen a la recuperación de la actividad económica nacional.</a:t>
            </a:r>
          </a:p>
        </p:txBody>
      </p:sp>
      <p:sp>
        <p:nvSpPr>
          <p:cNvPr id="275" name="CuadroTexto 274"/>
          <p:cNvSpPr txBox="1"/>
          <p:nvPr/>
        </p:nvSpPr>
        <p:spPr>
          <a:xfrm>
            <a:off x="4104938" y="7531156"/>
            <a:ext cx="2234917" cy="17927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Dentro del grupo de empresas que se financian con facturas negociables, la MYPE representa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sector, las MYPE que se financian con facturas negociables constituyen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sector servicios y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77.8%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sector comercio.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caso del sector pesca este porcentaje es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mientras que en la minería alcanza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85.3%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6" name="Grupo 275"/>
          <p:cNvGrpSpPr/>
          <p:nvPr/>
        </p:nvGrpSpPr>
        <p:grpSpPr>
          <a:xfrm>
            <a:off x="-12711" y="5190701"/>
            <a:ext cx="3099082" cy="216000"/>
            <a:chOff x="31792" y="4568384"/>
            <a:chExt cx="3099082" cy="216000"/>
          </a:xfrm>
        </p:grpSpPr>
        <p:sp>
          <p:nvSpPr>
            <p:cNvPr id="277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Desempeño en 2021</a:t>
              </a:r>
            </a:p>
          </p:txBody>
        </p:sp>
        <p:sp>
          <p:nvSpPr>
            <p:cNvPr id="278" name="Rectángulo 277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279" name="Grupo 278"/>
          <p:cNvGrpSpPr/>
          <p:nvPr/>
        </p:nvGrpSpPr>
        <p:grpSpPr>
          <a:xfrm>
            <a:off x="0" y="6806453"/>
            <a:ext cx="3099082" cy="216000"/>
            <a:chOff x="31792" y="4568384"/>
            <a:chExt cx="3099082" cy="216000"/>
          </a:xfrm>
        </p:grpSpPr>
        <p:sp>
          <p:nvSpPr>
            <p:cNvPr id="280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Participación de la MYPE</a:t>
              </a:r>
            </a:p>
          </p:txBody>
        </p:sp>
        <p:sp>
          <p:nvSpPr>
            <p:cNvPr id="281" name="Rectángulo 280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324" name="Grupo 323">
            <a:extLst>
              <a:ext uri="{FF2B5EF4-FFF2-40B4-BE49-F238E27FC236}">
                <a16:creationId xmlns:a16="http://schemas.microsoft.com/office/drawing/2014/main" id="{00000000-0008-0000-0200-000094000000}"/>
              </a:ext>
            </a:extLst>
          </p:cNvPr>
          <p:cNvGrpSpPr/>
          <p:nvPr/>
        </p:nvGrpSpPr>
        <p:grpSpPr>
          <a:xfrm>
            <a:off x="460375" y="2033772"/>
            <a:ext cx="5757194" cy="3131999"/>
            <a:chOff x="0" y="0"/>
            <a:chExt cx="5303402" cy="3079425"/>
          </a:xfrm>
        </p:grpSpPr>
        <p:sp>
          <p:nvSpPr>
            <p:cNvPr id="325" name="CuadroTexto 39">
              <a:extLst>
                <a:ext uri="{FF2B5EF4-FFF2-40B4-BE49-F238E27FC236}">
                  <a16:creationId xmlns:a16="http://schemas.microsoft.com/office/drawing/2014/main" id="{00000000-0008-0000-0200-000095000000}"/>
                </a:ext>
              </a:extLst>
            </p:cNvPr>
            <p:cNvSpPr txBox="1"/>
            <p:nvPr/>
          </p:nvSpPr>
          <p:spPr>
            <a:xfrm>
              <a:off x="0" y="877317"/>
              <a:ext cx="1091156" cy="681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sz="1100" b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PE" sz="11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Acumulado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 </a:t>
              </a:r>
              <a:r>
                <a:rPr lang="es-PE" sz="900" b="1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</a:p>
          </p:txBody>
        </p:sp>
        <p:grpSp>
          <p:nvGrpSpPr>
            <p:cNvPr id="326" name="Grupo 325">
              <a:extLst>
                <a:ext uri="{FF2B5EF4-FFF2-40B4-BE49-F238E27FC236}">
                  <a16:creationId xmlns:a16="http://schemas.microsoft.com/office/drawing/2014/main" id="{00000000-0008-0000-0200-000096000000}"/>
                </a:ext>
              </a:extLst>
            </p:cNvPr>
            <p:cNvGrpSpPr/>
            <p:nvPr/>
          </p:nvGrpSpPr>
          <p:grpSpPr>
            <a:xfrm>
              <a:off x="238667" y="0"/>
              <a:ext cx="4925489" cy="3079425"/>
              <a:chOff x="238667" y="0"/>
              <a:chExt cx="4925489" cy="3079425"/>
            </a:xfrm>
          </p:grpSpPr>
          <p:sp>
            <p:nvSpPr>
              <p:cNvPr id="336" name="Elipse 335">
                <a:extLst>
                  <a:ext uri="{FF2B5EF4-FFF2-40B4-BE49-F238E27FC236}">
                    <a16:creationId xmlns:a16="http://schemas.microsoft.com/office/drawing/2014/main" id="{00000000-0008-0000-0200-0000A0000000}"/>
                  </a:ext>
                </a:extLst>
              </p:cNvPr>
              <p:cNvSpPr/>
              <p:nvPr/>
            </p:nvSpPr>
            <p:spPr>
              <a:xfrm>
                <a:off x="249472" y="739425"/>
                <a:ext cx="2340000" cy="23400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337" name="Arco 336">
                <a:extLst>
                  <a:ext uri="{FF2B5EF4-FFF2-40B4-BE49-F238E27FC236}">
                    <a16:creationId xmlns:a16="http://schemas.microsoft.com/office/drawing/2014/main" id="{00000000-0008-0000-0200-0000A1000000}"/>
                  </a:ext>
                </a:extLst>
              </p:cNvPr>
              <p:cNvSpPr/>
              <p:nvPr/>
            </p:nvSpPr>
            <p:spPr>
              <a:xfrm rot="15868767">
                <a:off x="238667" y="548150"/>
                <a:ext cx="1440000" cy="1440000"/>
              </a:xfrm>
              <a:prstGeom prst="arc">
                <a:avLst>
                  <a:gd name="adj1" fmla="val 539345"/>
                  <a:gd name="adj2" fmla="val 10900494"/>
                </a:avLst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338" name="Grupo 337">
                <a:extLst>
                  <a:ext uri="{FF2B5EF4-FFF2-40B4-BE49-F238E27FC236}">
                    <a16:creationId xmlns:a16="http://schemas.microsoft.com/office/drawing/2014/main" id="{00000000-0008-0000-0200-0000A2000000}"/>
                  </a:ext>
                </a:extLst>
              </p:cNvPr>
              <p:cNvGrpSpPr/>
              <p:nvPr/>
            </p:nvGrpSpPr>
            <p:grpSpPr>
              <a:xfrm>
                <a:off x="1444304" y="400102"/>
                <a:ext cx="428653" cy="431663"/>
                <a:chOff x="1444304" y="400102"/>
                <a:chExt cx="428653" cy="431663"/>
              </a:xfrm>
            </p:grpSpPr>
            <p:sp>
              <p:nvSpPr>
                <p:cNvPr id="411" name="Elipse 410">
                  <a:extLst>
                    <a:ext uri="{FF2B5EF4-FFF2-40B4-BE49-F238E27FC236}">
                      <a16:creationId xmlns:a16="http://schemas.microsoft.com/office/drawing/2014/main" id="{00000000-0008-0000-0200-0000EB000000}"/>
                    </a:ext>
                  </a:extLst>
                </p:cNvPr>
                <p:cNvSpPr/>
                <p:nvPr/>
              </p:nvSpPr>
              <p:spPr>
                <a:xfrm>
                  <a:off x="1444304" y="723765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12" name="Conector recto 411">
                  <a:extLst>
                    <a:ext uri="{FF2B5EF4-FFF2-40B4-BE49-F238E27FC236}">
                      <a16:creationId xmlns:a16="http://schemas.microsoft.com/office/drawing/2014/main" id="{00000000-0008-0000-0200-0000EC000000}"/>
                    </a:ext>
                  </a:extLst>
                </p:cNvPr>
                <p:cNvCxnSpPr/>
                <p:nvPr/>
              </p:nvCxnSpPr>
              <p:spPr>
                <a:xfrm flipV="1">
                  <a:off x="1491119" y="400102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00000000-0008-0000-0200-0000A3000000}"/>
                  </a:ext>
                </a:extLst>
              </p:cNvPr>
              <p:cNvSpPr/>
              <p:nvPr/>
            </p:nvSpPr>
            <p:spPr>
              <a:xfrm>
                <a:off x="1574073" y="945991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cxnSp>
            <p:nvCxnSpPr>
              <p:cNvPr id="340" name="Conector recto 339">
                <a:extLst>
                  <a:ext uri="{FF2B5EF4-FFF2-40B4-BE49-F238E27FC236}">
                    <a16:creationId xmlns:a16="http://schemas.microsoft.com/office/drawing/2014/main" id="{00000000-0008-0000-0200-0000A4000000}"/>
                  </a:ext>
                </a:extLst>
              </p:cNvPr>
              <p:cNvCxnSpPr/>
              <p:nvPr/>
            </p:nvCxnSpPr>
            <p:spPr>
              <a:xfrm flipV="1">
                <a:off x="1629893" y="785081"/>
                <a:ext cx="497072" cy="210994"/>
              </a:xfrm>
              <a:prstGeom prst="line">
                <a:avLst/>
              </a:prstGeom>
              <a:ln>
                <a:solidFill>
                  <a:schemeClr val="tx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1" name="Grupo 340">
                <a:extLst>
                  <a:ext uri="{FF2B5EF4-FFF2-40B4-BE49-F238E27FC236}">
                    <a16:creationId xmlns:a16="http://schemas.microsoft.com/office/drawing/2014/main" id="{00000000-0008-0000-0200-0000A5000000}"/>
                  </a:ext>
                </a:extLst>
              </p:cNvPr>
              <p:cNvGrpSpPr/>
              <p:nvPr/>
            </p:nvGrpSpPr>
            <p:grpSpPr>
              <a:xfrm>
                <a:off x="1635914" y="1203193"/>
                <a:ext cx="609060" cy="108000"/>
                <a:chOff x="1635914" y="1203193"/>
                <a:chExt cx="609060" cy="108000"/>
              </a:xfrm>
            </p:grpSpPr>
            <p:sp>
              <p:nvSpPr>
                <p:cNvPr id="409" name="Elipse 408">
                  <a:extLst>
                    <a:ext uri="{FF2B5EF4-FFF2-40B4-BE49-F238E27FC236}">
                      <a16:creationId xmlns:a16="http://schemas.microsoft.com/office/drawing/2014/main" id="{00000000-0008-0000-0200-0000E9000000}"/>
                    </a:ext>
                  </a:extLst>
                </p:cNvPr>
                <p:cNvSpPr/>
                <p:nvPr/>
              </p:nvSpPr>
              <p:spPr>
                <a:xfrm>
                  <a:off x="1635914" y="120319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10" name="Conector recto 409">
                  <a:extLst>
                    <a:ext uri="{FF2B5EF4-FFF2-40B4-BE49-F238E27FC236}">
                      <a16:creationId xmlns:a16="http://schemas.microsoft.com/office/drawing/2014/main" id="{00000000-0008-0000-0200-0000EA000000}"/>
                    </a:ext>
                  </a:extLst>
                </p:cNvPr>
                <p:cNvCxnSpPr/>
                <p:nvPr/>
              </p:nvCxnSpPr>
              <p:spPr>
                <a:xfrm>
                  <a:off x="1704974" y="1256143"/>
                  <a:ext cx="540000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2" name="Grupo 341">
                <a:extLst>
                  <a:ext uri="{FF2B5EF4-FFF2-40B4-BE49-F238E27FC236}">
                    <a16:creationId xmlns:a16="http://schemas.microsoft.com/office/drawing/2014/main" id="{00000000-0008-0000-0200-0000A6000000}"/>
                  </a:ext>
                </a:extLst>
              </p:cNvPr>
              <p:cNvGrpSpPr/>
              <p:nvPr/>
            </p:nvGrpSpPr>
            <p:grpSpPr>
              <a:xfrm>
                <a:off x="1581408" y="1460997"/>
                <a:ext cx="567221" cy="271877"/>
                <a:chOff x="1581408" y="1460997"/>
                <a:chExt cx="567221" cy="271877"/>
              </a:xfrm>
            </p:grpSpPr>
            <p:sp>
              <p:nvSpPr>
                <p:cNvPr id="407" name="Elipse 406">
                  <a:extLst>
                    <a:ext uri="{FF2B5EF4-FFF2-40B4-BE49-F238E27FC236}">
                      <a16:creationId xmlns:a16="http://schemas.microsoft.com/office/drawing/2014/main" id="{00000000-0008-0000-0200-0000E7000000}"/>
                    </a:ext>
                  </a:extLst>
                </p:cNvPr>
                <p:cNvSpPr/>
                <p:nvPr/>
              </p:nvSpPr>
              <p:spPr>
                <a:xfrm>
                  <a:off x="1581408" y="146099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8" name="Conector recto 407">
                  <a:extLst>
                    <a:ext uri="{FF2B5EF4-FFF2-40B4-BE49-F238E27FC236}">
                      <a16:creationId xmlns:a16="http://schemas.microsoft.com/office/drawing/2014/main" id="{00000000-0008-0000-0200-0000E8000000}"/>
                    </a:ext>
                  </a:extLst>
                </p:cNvPr>
                <p:cNvCxnSpPr/>
                <p:nvPr/>
              </p:nvCxnSpPr>
              <p:spPr>
                <a:xfrm>
                  <a:off x="1647949" y="1530586"/>
                  <a:ext cx="500680" cy="2022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3" name="Grupo 342">
                <a:extLst>
                  <a:ext uri="{FF2B5EF4-FFF2-40B4-BE49-F238E27FC236}">
                    <a16:creationId xmlns:a16="http://schemas.microsoft.com/office/drawing/2014/main" id="{00000000-0008-0000-0200-0000A7000000}"/>
                  </a:ext>
                </a:extLst>
              </p:cNvPr>
              <p:cNvGrpSpPr/>
              <p:nvPr/>
            </p:nvGrpSpPr>
            <p:grpSpPr>
              <a:xfrm>
                <a:off x="1435112" y="1686259"/>
                <a:ext cx="445215" cy="440260"/>
                <a:chOff x="1435112" y="1686259"/>
                <a:chExt cx="445215" cy="440260"/>
              </a:xfrm>
            </p:grpSpPr>
            <p:sp>
              <p:nvSpPr>
                <p:cNvPr id="405" name="Elipse 404">
                  <a:extLst>
                    <a:ext uri="{FF2B5EF4-FFF2-40B4-BE49-F238E27FC236}">
                      <a16:creationId xmlns:a16="http://schemas.microsoft.com/office/drawing/2014/main" id="{00000000-0008-0000-0200-0000E5000000}"/>
                    </a:ext>
                  </a:extLst>
                </p:cNvPr>
                <p:cNvSpPr/>
                <p:nvPr/>
              </p:nvSpPr>
              <p:spPr>
                <a:xfrm>
                  <a:off x="1435112" y="168625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6" name="Conector recto 405">
                  <a:extLst>
                    <a:ext uri="{FF2B5EF4-FFF2-40B4-BE49-F238E27FC236}">
                      <a16:creationId xmlns:a16="http://schemas.microsoft.com/office/drawing/2014/main" id="{00000000-0008-0000-0200-0000E6000000}"/>
                    </a:ext>
                  </a:extLst>
                </p:cNvPr>
                <p:cNvCxnSpPr/>
                <p:nvPr/>
              </p:nvCxnSpPr>
              <p:spPr>
                <a:xfrm>
                  <a:off x="1498489" y="1744681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4" name="Grupo 343">
                <a:extLst>
                  <a:ext uri="{FF2B5EF4-FFF2-40B4-BE49-F238E27FC236}">
                    <a16:creationId xmlns:a16="http://schemas.microsoft.com/office/drawing/2014/main" id="{00000000-0008-0000-0200-0000A8000000}"/>
                  </a:ext>
                </a:extLst>
              </p:cNvPr>
              <p:cNvGrpSpPr/>
              <p:nvPr/>
            </p:nvGrpSpPr>
            <p:grpSpPr>
              <a:xfrm>
                <a:off x="1231287" y="1862584"/>
                <a:ext cx="273328" cy="570236"/>
                <a:chOff x="1231287" y="1862584"/>
                <a:chExt cx="273328" cy="570236"/>
              </a:xfrm>
            </p:grpSpPr>
            <p:sp>
              <p:nvSpPr>
                <p:cNvPr id="403" name="Elipse 402">
                  <a:extLst>
                    <a:ext uri="{FF2B5EF4-FFF2-40B4-BE49-F238E27FC236}">
                      <a16:creationId xmlns:a16="http://schemas.microsoft.com/office/drawing/2014/main" id="{00000000-0008-0000-0200-0000E3000000}"/>
                    </a:ext>
                  </a:extLst>
                </p:cNvPr>
                <p:cNvSpPr/>
                <p:nvPr/>
              </p:nvSpPr>
              <p:spPr>
                <a:xfrm>
                  <a:off x="1231287" y="186258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4" name="Conector recto 403">
                  <a:extLst>
                    <a:ext uri="{FF2B5EF4-FFF2-40B4-BE49-F238E27FC236}">
                      <a16:creationId xmlns:a16="http://schemas.microsoft.com/office/drawing/2014/main" id="{00000000-0008-0000-0200-0000E4000000}"/>
                    </a:ext>
                  </a:extLst>
                </p:cNvPr>
                <p:cNvCxnSpPr/>
                <p:nvPr/>
              </p:nvCxnSpPr>
              <p:spPr>
                <a:xfrm>
                  <a:off x="1293621" y="1935748"/>
                  <a:ext cx="210994" cy="497072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5" name="Grupo 344">
                <a:extLst>
                  <a:ext uri="{FF2B5EF4-FFF2-40B4-BE49-F238E27FC236}">
                    <a16:creationId xmlns:a16="http://schemas.microsoft.com/office/drawing/2014/main" id="{00000000-0008-0000-0200-0000A9000000}"/>
                  </a:ext>
                </a:extLst>
              </p:cNvPr>
              <p:cNvGrpSpPr/>
              <p:nvPr/>
            </p:nvGrpSpPr>
            <p:grpSpPr>
              <a:xfrm>
                <a:off x="1218506" y="114643"/>
                <a:ext cx="256110" cy="555071"/>
                <a:chOff x="1218506" y="114643"/>
                <a:chExt cx="256110" cy="555071"/>
              </a:xfrm>
            </p:grpSpPr>
            <p:sp>
              <p:nvSpPr>
                <p:cNvPr id="401" name="Elipse 400">
                  <a:extLst>
                    <a:ext uri="{FF2B5EF4-FFF2-40B4-BE49-F238E27FC236}">
                      <a16:creationId xmlns:a16="http://schemas.microsoft.com/office/drawing/2014/main" id="{00000000-0008-0000-0200-0000E1000000}"/>
                    </a:ext>
                  </a:extLst>
                </p:cNvPr>
                <p:cNvSpPr/>
                <p:nvPr/>
              </p:nvSpPr>
              <p:spPr>
                <a:xfrm>
                  <a:off x="1218506" y="56171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402" name="Conector recto 401">
                  <a:extLst>
                    <a:ext uri="{FF2B5EF4-FFF2-40B4-BE49-F238E27FC236}">
                      <a16:creationId xmlns:a16="http://schemas.microsoft.com/office/drawing/2014/main" id="{00000000-0008-0000-0200-0000E2000000}"/>
                    </a:ext>
                  </a:extLst>
                </p:cNvPr>
                <p:cNvCxnSpPr/>
                <p:nvPr/>
              </p:nvCxnSpPr>
              <p:spPr>
                <a:xfrm flipV="1">
                  <a:off x="1272328" y="114643"/>
                  <a:ext cx="202288" cy="50068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6" name="Forma libre 169">
                <a:extLst>
                  <a:ext uri="{FF2B5EF4-FFF2-40B4-BE49-F238E27FC236}">
                    <a16:creationId xmlns:a16="http://schemas.microsoft.com/office/drawing/2014/main" id="{00000000-0008-0000-0200-0000AA000000}"/>
                  </a:ext>
                </a:extLst>
              </p:cNvPr>
              <p:cNvSpPr/>
              <p:nvPr/>
            </p:nvSpPr>
            <p:spPr>
              <a:xfrm>
                <a:off x="1005287" y="715833"/>
                <a:ext cx="540000" cy="1080000"/>
              </a:xfrm>
              <a:custGeom>
                <a:avLst/>
                <a:gdLst>
                  <a:gd name="connsiteX0" fmla="*/ 0 w 1258189"/>
                  <a:gd name="connsiteY0" fmla="*/ 0 h 2519817"/>
                  <a:gd name="connsiteX1" fmla="*/ 127017 w 1258189"/>
                  <a:gd name="connsiteY1" fmla="*/ 6413 h 2519817"/>
                  <a:gd name="connsiteX2" fmla="*/ 1258189 w 1258189"/>
                  <a:gd name="connsiteY2" fmla="*/ 1259908 h 2519817"/>
                  <a:gd name="connsiteX3" fmla="*/ 127017 w 1258189"/>
                  <a:gd name="connsiteY3" fmla="*/ 2513403 h 2519817"/>
                  <a:gd name="connsiteX4" fmla="*/ 0 w 1258189"/>
                  <a:gd name="connsiteY4" fmla="*/ 2519817 h 2519817"/>
                  <a:gd name="connsiteX5" fmla="*/ 0 w 1258189"/>
                  <a:gd name="connsiteY5" fmla="*/ 0 h 251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8189" h="2519817">
                    <a:moveTo>
                      <a:pt x="0" y="0"/>
                    </a:moveTo>
                    <a:lnTo>
                      <a:pt x="127017" y="6413"/>
                    </a:lnTo>
                    <a:cubicBezTo>
                      <a:pt x="762380" y="70938"/>
                      <a:pt x="1258189" y="607522"/>
                      <a:pt x="1258189" y="1259908"/>
                    </a:cubicBezTo>
                    <a:cubicBezTo>
                      <a:pt x="1258189" y="1912295"/>
                      <a:pt x="762380" y="2448878"/>
                      <a:pt x="127017" y="2513403"/>
                    </a:cubicBezTo>
                    <a:lnTo>
                      <a:pt x="0" y="25198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grpSp>
            <p:nvGrpSpPr>
              <p:cNvPr id="347" name="Grupo 346">
                <a:extLst>
                  <a:ext uri="{FF2B5EF4-FFF2-40B4-BE49-F238E27FC236}">
                    <a16:creationId xmlns:a16="http://schemas.microsoft.com/office/drawing/2014/main" id="{00000000-0008-0000-0200-0000AB000000}"/>
                  </a:ext>
                </a:extLst>
              </p:cNvPr>
              <p:cNvGrpSpPr/>
              <p:nvPr/>
            </p:nvGrpSpPr>
            <p:grpSpPr>
              <a:xfrm>
                <a:off x="1372664" y="0"/>
                <a:ext cx="3159955" cy="186834"/>
                <a:chOff x="1372664" y="0"/>
                <a:chExt cx="3159955" cy="186834"/>
              </a:xfrm>
            </p:grpSpPr>
            <p:sp>
              <p:nvSpPr>
                <p:cNvPr id="394" name="Elipse 393">
                  <a:extLst>
                    <a:ext uri="{FF2B5EF4-FFF2-40B4-BE49-F238E27FC236}">
                      <a16:creationId xmlns:a16="http://schemas.microsoft.com/office/drawing/2014/main" id="{00000000-0008-0000-0200-0000DA000000}"/>
                    </a:ext>
                  </a:extLst>
                </p:cNvPr>
                <p:cNvSpPr/>
                <p:nvPr/>
              </p:nvSpPr>
              <p:spPr>
                <a:xfrm>
                  <a:off x="1372664" y="0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5" name="Pentágono 218">
                  <a:extLst>
                    <a:ext uri="{FF2B5EF4-FFF2-40B4-BE49-F238E27FC236}">
                      <a16:creationId xmlns:a16="http://schemas.microsoft.com/office/drawing/2014/main" id="{00000000-0008-0000-0200-0000DB000000}"/>
                    </a:ext>
                  </a:extLst>
                </p:cNvPr>
                <p:cNvSpPr/>
                <p:nvPr/>
              </p:nvSpPr>
              <p:spPr>
                <a:xfrm>
                  <a:off x="1484417" y="1124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44BE2A19-F1D7-4B03-B332-AA8A63940A4A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Comercio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6" name="Elipse 395">
                  <a:extLst>
                    <a:ext uri="{FF2B5EF4-FFF2-40B4-BE49-F238E27FC236}">
                      <a16:creationId xmlns:a16="http://schemas.microsoft.com/office/drawing/2014/main" id="{00000000-0008-0000-0200-0000DC000000}"/>
                    </a:ext>
                  </a:extLst>
                </p:cNvPr>
                <p:cNvSpPr/>
                <p:nvPr/>
              </p:nvSpPr>
              <p:spPr>
                <a:xfrm>
                  <a:off x="1435733" y="4028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97" name="Grupo 396">
                  <a:extLst>
                    <a:ext uri="{FF2B5EF4-FFF2-40B4-BE49-F238E27FC236}">
                      <a16:creationId xmlns:a16="http://schemas.microsoft.com/office/drawing/2014/main" id="{00000000-0008-0000-0200-0000DD000000}"/>
                    </a:ext>
                  </a:extLst>
                </p:cNvPr>
                <p:cNvGrpSpPr/>
                <p:nvPr/>
              </p:nvGrpSpPr>
              <p:grpSpPr>
                <a:xfrm>
                  <a:off x="2517048" y="5987"/>
                  <a:ext cx="1036751" cy="180847"/>
                  <a:chOff x="2517048" y="5987"/>
                  <a:chExt cx="1036751" cy="180847"/>
                </a:xfrm>
              </p:grpSpPr>
              <p:sp>
                <p:nvSpPr>
                  <p:cNvPr id="399" name="Cheurón 222">
                    <a:extLst>
                      <a:ext uri="{FF2B5EF4-FFF2-40B4-BE49-F238E27FC236}">
                        <a16:creationId xmlns:a16="http://schemas.microsoft.com/office/drawing/2014/main" id="{00000000-0008-0000-0200-0000DF000000}"/>
                      </a:ext>
                    </a:extLst>
                  </p:cNvPr>
                  <p:cNvSpPr/>
                  <p:nvPr/>
                </p:nvSpPr>
                <p:spPr>
                  <a:xfrm>
                    <a:off x="2517048" y="5987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00" name="Rectángulo 399">
                    <a:extLst>
                      <a:ext uri="{FF2B5EF4-FFF2-40B4-BE49-F238E27FC236}">
                        <a16:creationId xmlns:a16="http://schemas.microsoft.com/office/drawing/2014/main" id="{00000000-0008-0000-0200-0000E0000000}"/>
                      </a:ext>
                    </a:extLst>
                  </p:cNvPr>
                  <p:cNvSpPr/>
                  <p:nvPr/>
                </p:nvSpPr>
                <p:spPr>
                  <a:xfrm>
                    <a:off x="2653799" y="6834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176B60B-933E-413C-A114-534A1B82C331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5,802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98" name="Cheurón 221">
                  <a:extLst>
                    <a:ext uri="{FF2B5EF4-FFF2-40B4-BE49-F238E27FC236}">
                      <a16:creationId xmlns:a16="http://schemas.microsoft.com/office/drawing/2014/main" id="{00000000-0008-0000-0200-0000DE000000}"/>
                    </a:ext>
                  </a:extLst>
                </p:cNvPr>
                <p:cNvSpPr/>
                <p:nvPr/>
              </p:nvSpPr>
              <p:spPr>
                <a:xfrm>
                  <a:off x="3632619" y="5871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6E63757-0461-4DBD-A068-3A435847812B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324,540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48" name="Grupo 347">
                <a:extLst>
                  <a:ext uri="{FF2B5EF4-FFF2-40B4-BE49-F238E27FC236}">
                    <a16:creationId xmlns:a16="http://schemas.microsoft.com/office/drawing/2014/main" id="{00000000-0008-0000-0200-0000AC000000}"/>
                  </a:ext>
                </a:extLst>
              </p:cNvPr>
              <p:cNvGrpSpPr/>
              <p:nvPr/>
            </p:nvGrpSpPr>
            <p:grpSpPr>
              <a:xfrm>
                <a:off x="1817627" y="277279"/>
                <a:ext cx="3159955" cy="186834"/>
                <a:chOff x="1817627" y="277279"/>
                <a:chExt cx="3159955" cy="186834"/>
              </a:xfrm>
            </p:grpSpPr>
            <p:sp>
              <p:nvSpPr>
                <p:cNvPr id="387" name="Elipse 386">
                  <a:extLst>
                    <a:ext uri="{FF2B5EF4-FFF2-40B4-BE49-F238E27FC236}">
                      <a16:creationId xmlns:a16="http://schemas.microsoft.com/office/drawing/2014/main" id="{00000000-0008-0000-0200-0000D3000000}"/>
                    </a:ext>
                  </a:extLst>
                </p:cNvPr>
                <p:cNvSpPr/>
                <p:nvPr/>
              </p:nvSpPr>
              <p:spPr>
                <a:xfrm>
                  <a:off x="1817627" y="27727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8" name="Pentágono 211">
                  <a:extLst>
                    <a:ext uri="{FF2B5EF4-FFF2-40B4-BE49-F238E27FC236}">
                      <a16:creationId xmlns:a16="http://schemas.microsoft.com/office/drawing/2014/main" id="{00000000-0008-0000-0200-0000D4000000}"/>
                    </a:ext>
                  </a:extLst>
                </p:cNvPr>
                <p:cNvSpPr/>
                <p:nvPr/>
              </p:nvSpPr>
              <p:spPr>
                <a:xfrm>
                  <a:off x="1929380" y="27840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323F8D-8F36-4DA7-B7FB-452D91717D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Servicios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9" name="Elipse 388">
                  <a:extLst>
                    <a:ext uri="{FF2B5EF4-FFF2-40B4-BE49-F238E27FC236}">
                      <a16:creationId xmlns:a16="http://schemas.microsoft.com/office/drawing/2014/main" id="{00000000-0008-0000-0200-0000D5000000}"/>
                    </a:ext>
                  </a:extLst>
                </p:cNvPr>
                <p:cNvSpPr/>
                <p:nvPr/>
              </p:nvSpPr>
              <p:spPr>
                <a:xfrm>
                  <a:off x="1880696" y="31756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90" name="Grupo 389">
                  <a:extLst>
                    <a:ext uri="{FF2B5EF4-FFF2-40B4-BE49-F238E27FC236}">
                      <a16:creationId xmlns:a16="http://schemas.microsoft.com/office/drawing/2014/main" id="{00000000-0008-0000-0200-0000D6000000}"/>
                    </a:ext>
                  </a:extLst>
                </p:cNvPr>
                <p:cNvGrpSpPr/>
                <p:nvPr/>
              </p:nvGrpSpPr>
              <p:grpSpPr>
                <a:xfrm>
                  <a:off x="2962011" y="283266"/>
                  <a:ext cx="1036751" cy="180847"/>
                  <a:chOff x="2962011" y="283266"/>
                  <a:chExt cx="1036751" cy="180847"/>
                </a:xfrm>
              </p:grpSpPr>
              <p:sp>
                <p:nvSpPr>
                  <p:cNvPr id="392" name="Cheurón 215">
                    <a:extLst>
                      <a:ext uri="{FF2B5EF4-FFF2-40B4-BE49-F238E27FC236}">
                        <a16:creationId xmlns:a16="http://schemas.microsoft.com/office/drawing/2014/main" id="{00000000-0008-0000-0200-0000D8000000}"/>
                      </a:ext>
                    </a:extLst>
                  </p:cNvPr>
                  <p:cNvSpPr/>
                  <p:nvPr/>
                </p:nvSpPr>
                <p:spPr>
                  <a:xfrm>
                    <a:off x="2962011" y="28326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93" name="Rectángulo 392">
                    <a:extLst>
                      <a:ext uri="{FF2B5EF4-FFF2-40B4-BE49-F238E27FC236}">
                        <a16:creationId xmlns:a16="http://schemas.microsoft.com/office/drawing/2014/main" id="{00000000-0008-0000-0200-0000D9000000}"/>
                      </a:ext>
                    </a:extLst>
                  </p:cNvPr>
                  <p:cNvSpPr/>
                  <p:nvPr/>
                </p:nvSpPr>
                <p:spPr>
                  <a:xfrm>
                    <a:off x="3098762" y="28411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40BD17A-04E7-4619-B05C-1CCC45FEDFE8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5,553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91" name="Cheurón 214">
                  <a:extLst>
                    <a:ext uri="{FF2B5EF4-FFF2-40B4-BE49-F238E27FC236}">
                      <a16:creationId xmlns:a16="http://schemas.microsoft.com/office/drawing/2014/main" id="{00000000-0008-0000-0200-0000D7000000}"/>
                    </a:ext>
                  </a:extLst>
                </p:cNvPr>
                <p:cNvSpPr/>
                <p:nvPr/>
              </p:nvSpPr>
              <p:spPr>
                <a:xfrm>
                  <a:off x="4077582" y="28315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7D87D56-D7CB-480E-8A39-175777C2F159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169,664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49" name="Grupo 348">
                <a:extLst>
                  <a:ext uri="{FF2B5EF4-FFF2-40B4-BE49-F238E27FC236}">
                    <a16:creationId xmlns:a16="http://schemas.microsoft.com/office/drawing/2014/main" id="{00000000-0008-0000-0200-0000AD000000}"/>
                  </a:ext>
                </a:extLst>
              </p:cNvPr>
              <p:cNvGrpSpPr/>
              <p:nvPr/>
            </p:nvGrpSpPr>
            <p:grpSpPr>
              <a:xfrm>
                <a:off x="2016901" y="677164"/>
                <a:ext cx="3147255" cy="186834"/>
                <a:chOff x="2016901" y="677164"/>
                <a:chExt cx="3147255" cy="186834"/>
              </a:xfrm>
            </p:grpSpPr>
            <p:sp>
              <p:nvSpPr>
                <p:cNvPr id="380" name="Elipse 379">
                  <a:extLst>
                    <a:ext uri="{FF2B5EF4-FFF2-40B4-BE49-F238E27FC236}">
                      <a16:creationId xmlns:a16="http://schemas.microsoft.com/office/drawing/2014/main" id="{00000000-0008-0000-0200-0000CC000000}"/>
                    </a:ext>
                  </a:extLst>
                </p:cNvPr>
                <p:cNvSpPr/>
                <p:nvPr/>
              </p:nvSpPr>
              <p:spPr>
                <a:xfrm>
                  <a:off x="2016901" y="677164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1" name="Pentágono 204">
                  <a:extLst>
                    <a:ext uri="{FF2B5EF4-FFF2-40B4-BE49-F238E27FC236}">
                      <a16:creationId xmlns:a16="http://schemas.microsoft.com/office/drawing/2014/main" id="{00000000-0008-0000-0200-0000CD000000}"/>
                    </a:ext>
                  </a:extLst>
                </p:cNvPr>
                <p:cNvSpPr/>
                <p:nvPr/>
              </p:nvSpPr>
              <p:spPr>
                <a:xfrm>
                  <a:off x="2128654" y="678288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3B205EE7-870E-401C-BEDA-36B9520A7C23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Industria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2" name="Elipse 381">
                  <a:extLst>
                    <a:ext uri="{FF2B5EF4-FFF2-40B4-BE49-F238E27FC236}">
                      <a16:creationId xmlns:a16="http://schemas.microsoft.com/office/drawing/2014/main" id="{00000000-0008-0000-0200-0000CE000000}"/>
                    </a:ext>
                  </a:extLst>
                </p:cNvPr>
                <p:cNvSpPr/>
                <p:nvPr/>
              </p:nvSpPr>
              <p:spPr>
                <a:xfrm>
                  <a:off x="2079970" y="71745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83" name="Grupo 382">
                  <a:extLst>
                    <a:ext uri="{FF2B5EF4-FFF2-40B4-BE49-F238E27FC236}">
                      <a16:creationId xmlns:a16="http://schemas.microsoft.com/office/drawing/2014/main" id="{00000000-0008-0000-0200-0000CF000000}"/>
                    </a:ext>
                  </a:extLst>
                </p:cNvPr>
                <p:cNvGrpSpPr/>
                <p:nvPr/>
              </p:nvGrpSpPr>
              <p:grpSpPr>
                <a:xfrm>
                  <a:off x="3161285" y="683151"/>
                  <a:ext cx="1036751" cy="180847"/>
                  <a:chOff x="3161285" y="683151"/>
                  <a:chExt cx="1036751" cy="180847"/>
                </a:xfrm>
              </p:grpSpPr>
              <p:sp>
                <p:nvSpPr>
                  <p:cNvPr id="385" name="Cheurón 208">
                    <a:extLst>
                      <a:ext uri="{FF2B5EF4-FFF2-40B4-BE49-F238E27FC236}">
                        <a16:creationId xmlns:a16="http://schemas.microsoft.com/office/drawing/2014/main" id="{00000000-0008-0000-0200-0000D1000000}"/>
                      </a:ext>
                    </a:extLst>
                  </p:cNvPr>
                  <p:cNvSpPr/>
                  <p:nvPr/>
                </p:nvSpPr>
                <p:spPr>
                  <a:xfrm>
                    <a:off x="3161285" y="683151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6" name="Rectángulo 385">
                    <a:extLst>
                      <a:ext uri="{FF2B5EF4-FFF2-40B4-BE49-F238E27FC236}">
                        <a16:creationId xmlns:a16="http://schemas.microsoft.com/office/drawing/2014/main" id="{00000000-0008-0000-0200-0000D2000000}"/>
                      </a:ext>
                    </a:extLst>
                  </p:cNvPr>
                  <p:cNvSpPr/>
                  <p:nvPr/>
                </p:nvSpPr>
                <p:spPr>
                  <a:xfrm>
                    <a:off x="3298036" y="683998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9940FC3-48AD-4520-9477-D9FCDE21320A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5,418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84" name="Cheurón 207">
                  <a:extLst>
                    <a:ext uri="{FF2B5EF4-FFF2-40B4-BE49-F238E27FC236}">
                      <a16:creationId xmlns:a16="http://schemas.microsoft.com/office/drawing/2014/main" id="{00000000-0008-0000-0200-0000D0000000}"/>
                    </a:ext>
                  </a:extLst>
                </p:cNvPr>
                <p:cNvSpPr/>
                <p:nvPr/>
              </p:nvSpPr>
              <p:spPr>
                <a:xfrm>
                  <a:off x="4264156" y="683035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5748547-ABD4-474F-B82B-4DF3B543398A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282,172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50" name="Grupo 349">
                <a:extLst>
                  <a:ext uri="{FF2B5EF4-FFF2-40B4-BE49-F238E27FC236}">
                    <a16:creationId xmlns:a16="http://schemas.microsoft.com/office/drawing/2014/main" id="{00000000-0008-0000-0200-0000AE000000}"/>
                  </a:ext>
                </a:extLst>
              </p:cNvPr>
              <p:cNvGrpSpPr/>
              <p:nvPr/>
            </p:nvGrpSpPr>
            <p:grpSpPr>
              <a:xfrm>
                <a:off x="2141330" y="1153619"/>
                <a:ext cx="2181135" cy="186834"/>
                <a:chOff x="2141330" y="1153619"/>
                <a:chExt cx="2181135" cy="186834"/>
              </a:xfrm>
            </p:grpSpPr>
            <p:sp>
              <p:nvSpPr>
                <p:cNvPr id="374" name="Elipse 373">
                  <a:extLst>
                    <a:ext uri="{FF2B5EF4-FFF2-40B4-BE49-F238E27FC236}">
                      <a16:creationId xmlns:a16="http://schemas.microsoft.com/office/drawing/2014/main" id="{00000000-0008-0000-0200-0000C6000000}"/>
                    </a:ext>
                  </a:extLst>
                </p:cNvPr>
                <p:cNvSpPr/>
                <p:nvPr/>
              </p:nvSpPr>
              <p:spPr>
                <a:xfrm>
                  <a:off x="2141330" y="115361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5" name="Pentágono 198">
                  <a:extLst>
                    <a:ext uri="{FF2B5EF4-FFF2-40B4-BE49-F238E27FC236}">
                      <a16:creationId xmlns:a16="http://schemas.microsoft.com/office/drawing/2014/main" id="{00000000-0008-0000-0200-0000C7000000}"/>
                    </a:ext>
                  </a:extLst>
                </p:cNvPr>
                <p:cNvSpPr/>
                <p:nvPr/>
              </p:nvSpPr>
              <p:spPr>
                <a:xfrm>
                  <a:off x="2253083" y="115474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60FC7B-8CF9-4029-89D2-53FA15D9AC8D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Construcción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6" name="Elipse 375">
                  <a:extLst>
                    <a:ext uri="{FF2B5EF4-FFF2-40B4-BE49-F238E27FC236}">
                      <a16:creationId xmlns:a16="http://schemas.microsoft.com/office/drawing/2014/main" id="{00000000-0008-0000-0200-0000C8000000}"/>
                    </a:ext>
                  </a:extLst>
                </p:cNvPr>
                <p:cNvSpPr/>
                <p:nvPr/>
              </p:nvSpPr>
              <p:spPr>
                <a:xfrm>
                  <a:off x="2204399" y="119390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77" name="Grupo 376">
                  <a:extLst>
                    <a:ext uri="{FF2B5EF4-FFF2-40B4-BE49-F238E27FC236}">
                      <a16:creationId xmlns:a16="http://schemas.microsoft.com/office/drawing/2014/main" id="{00000000-0008-0000-0200-0000C9000000}"/>
                    </a:ext>
                  </a:extLst>
                </p:cNvPr>
                <p:cNvGrpSpPr/>
                <p:nvPr/>
              </p:nvGrpSpPr>
              <p:grpSpPr>
                <a:xfrm>
                  <a:off x="3285714" y="1159606"/>
                  <a:ext cx="1036751" cy="180847"/>
                  <a:chOff x="3285714" y="1159606"/>
                  <a:chExt cx="1036751" cy="180847"/>
                </a:xfrm>
              </p:grpSpPr>
              <p:sp>
                <p:nvSpPr>
                  <p:cNvPr id="378" name="Cheurón 201">
                    <a:extLst>
                      <a:ext uri="{FF2B5EF4-FFF2-40B4-BE49-F238E27FC236}">
                        <a16:creationId xmlns:a16="http://schemas.microsoft.com/office/drawing/2014/main" id="{00000000-0008-0000-0200-0000CA000000}"/>
                      </a:ext>
                    </a:extLst>
                  </p:cNvPr>
                  <p:cNvSpPr/>
                  <p:nvPr/>
                </p:nvSpPr>
                <p:spPr>
                  <a:xfrm>
                    <a:off x="3285714" y="115960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9" name="Rectángulo 378">
                    <a:extLst>
                      <a:ext uri="{FF2B5EF4-FFF2-40B4-BE49-F238E27FC236}">
                        <a16:creationId xmlns:a16="http://schemas.microsoft.com/office/drawing/2014/main" id="{00000000-0008-0000-0200-0000CB000000}"/>
                      </a:ext>
                    </a:extLst>
                  </p:cNvPr>
                  <p:cNvSpPr/>
                  <p:nvPr/>
                </p:nvSpPr>
                <p:spPr>
                  <a:xfrm>
                    <a:off x="3422465" y="116045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0E745F8E-4D80-4748-A3FF-34B85B160EC7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2,240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51" name="Grupo 350">
                <a:extLst>
                  <a:ext uri="{FF2B5EF4-FFF2-40B4-BE49-F238E27FC236}">
                    <a16:creationId xmlns:a16="http://schemas.microsoft.com/office/drawing/2014/main" id="{00000000-0008-0000-0200-0000AF000000}"/>
                  </a:ext>
                </a:extLst>
              </p:cNvPr>
              <p:cNvGrpSpPr/>
              <p:nvPr/>
            </p:nvGrpSpPr>
            <p:grpSpPr>
              <a:xfrm>
                <a:off x="2016901" y="1629987"/>
                <a:ext cx="2181135" cy="186834"/>
                <a:chOff x="2016901" y="1629987"/>
                <a:chExt cx="2181135" cy="186834"/>
              </a:xfrm>
            </p:grpSpPr>
            <p:sp>
              <p:nvSpPr>
                <p:cNvPr id="368" name="Elipse 367">
                  <a:extLst>
                    <a:ext uri="{FF2B5EF4-FFF2-40B4-BE49-F238E27FC236}">
                      <a16:creationId xmlns:a16="http://schemas.microsoft.com/office/drawing/2014/main" id="{00000000-0008-0000-0200-0000C0000000}"/>
                    </a:ext>
                  </a:extLst>
                </p:cNvPr>
                <p:cNvSpPr/>
                <p:nvPr/>
              </p:nvSpPr>
              <p:spPr>
                <a:xfrm>
                  <a:off x="2016901" y="1629987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9" name="Pentágono 192">
                  <a:extLst>
                    <a:ext uri="{FF2B5EF4-FFF2-40B4-BE49-F238E27FC236}">
                      <a16:creationId xmlns:a16="http://schemas.microsoft.com/office/drawing/2014/main" id="{00000000-0008-0000-0200-0000C1000000}"/>
                    </a:ext>
                  </a:extLst>
                </p:cNvPr>
                <p:cNvSpPr/>
                <p:nvPr/>
              </p:nvSpPr>
              <p:spPr>
                <a:xfrm>
                  <a:off x="2128654" y="1631111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DF65131-E719-4847-98AB-EBD6BDE10210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Minería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0" name="Elipse 369">
                  <a:extLst>
                    <a:ext uri="{FF2B5EF4-FFF2-40B4-BE49-F238E27FC236}">
                      <a16:creationId xmlns:a16="http://schemas.microsoft.com/office/drawing/2014/main" id="{00000000-0008-0000-0200-0000C2000000}"/>
                    </a:ext>
                  </a:extLst>
                </p:cNvPr>
                <p:cNvSpPr/>
                <p:nvPr/>
              </p:nvSpPr>
              <p:spPr>
                <a:xfrm>
                  <a:off x="2079970" y="1670276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71" name="Grupo 370">
                  <a:extLst>
                    <a:ext uri="{FF2B5EF4-FFF2-40B4-BE49-F238E27FC236}">
                      <a16:creationId xmlns:a16="http://schemas.microsoft.com/office/drawing/2014/main" id="{00000000-0008-0000-0200-0000C3000000}"/>
                    </a:ext>
                  </a:extLst>
                </p:cNvPr>
                <p:cNvGrpSpPr/>
                <p:nvPr/>
              </p:nvGrpSpPr>
              <p:grpSpPr>
                <a:xfrm>
                  <a:off x="3161285" y="1635974"/>
                  <a:ext cx="1036751" cy="180847"/>
                  <a:chOff x="3161285" y="1635974"/>
                  <a:chExt cx="1036751" cy="180847"/>
                </a:xfrm>
              </p:grpSpPr>
              <p:sp>
                <p:nvSpPr>
                  <p:cNvPr id="372" name="Cheurón 195">
                    <a:extLst>
                      <a:ext uri="{FF2B5EF4-FFF2-40B4-BE49-F238E27FC236}">
                        <a16:creationId xmlns:a16="http://schemas.microsoft.com/office/drawing/2014/main" id="{00000000-0008-0000-0200-0000C4000000}"/>
                      </a:ext>
                    </a:extLst>
                  </p:cNvPr>
                  <p:cNvSpPr/>
                  <p:nvPr/>
                </p:nvSpPr>
                <p:spPr>
                  <a:xfrm>
                    <a:off x="3161285" y="1635974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3" name="Rectángulo 372">
                    <a:extLst>
                      <a:ext uri="{FF2B5EF4-FFF2-40B4-BE49-F238E27FC236}">
                        <a16:creationId xmlns:a16="http://schemas.microsoft.com/office/drawing/2014/main" id="{00000000-0008-0000-0200-0000C5000000}"/>
                      </a:ext>
                    </a:extLst>
                  </p:cNvPr>
                  <p:cNvSpPr/>
                  <p:nvPr/>
                </p:nvSpPr>
                <p:spPr>
                  <a:xfrm>
                    <a:off x="3298036" y="1636821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0FDC688-B1B8-4A86-8808-3927C49B24B2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412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52" name="Grupo 351">
                <a:extLst>
                  <a:ext uri="{FF2B5EF4-FFF2-40B4-BE49-F238E27FC236}">
                    <a16:creationId xmlns:a16="http://schemas.microsoft.com/office/drawing/2014/main" id="{00000000-0008-0000-0200-0000B0000000}"/>
                  </a:ext>
                </a:extLst>
              </p:cNvPr>
              <p:cNvGrpSpPr/>
              <p:nvPr/>
            </p:nvGrpSpPr>
            <p:grpSpPr>
              <a:xfrm>
                <a:off x="1817627" y="2077249"/>
                <a:ext cx="3159955" cy="186834"/>
                <a:chOff x="1817627" y="2077249"/>
                <a:chExt cx="3159955" cy="186834"/>
              </a:xfrm>
            </p:grpSpPr>
            <p:sp>
              <p:nvSpPr>
                <p:cNvPr id="361" name="Elipse 360">
                  <a:extLst>
                    <a:ext uri="{FF2B5EF4-FFF2-40B4-BE49-F238E27FC236}">
                      <a16:creationId xmlns:a16="http://schemas.microsoft.com/office/drawing/2014/main" id="{00000000-0008-0000-0200-0000B9000000}"/>
                    </a:ext>
                  </a:extLst>
                </p:cNvPr>
                <p:cNvSpPr/>
                <p:nvPr/>
              </p:nvSpPr>
              <p:spPr>
                <a:xfrm>
                  <a:off x="1817627" y="207724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2" name="Pentágono 185">
                  <a:extLst>
                    <a:ext uri="{FF2B5EF4-FFF2-40B4-BE49-F238E27FC236}">
                      <a16:creationId xmlns:a16="http://schemas.microsoft.com/office/drawing/2014/main" id="{00000000-0008-0000-0200-0000BA000000}"/>
                    </a:ext>
                  </a:extLst>
                </p:cNvPr>
                <p:cNvSpPr/>
                <p:nvPr/>
              </p:nvSpPr>
              <p:spPr>
                <a:xfrm>
                  <a:off x="1929380" y="207837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87C3F139-38AA-473E-8CAD-8A18D4BBA3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Agropecuario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3" name="Elipse 362">
                  <a:extLst>
                    <a:ext uri="{FF2B5EF4-FFF2-40B4-BE49-F238E27FC236}">
                      <a16:creationId xmlns:a16="http://schemas.microsoft.com/office/drawing/2014/main" id="{00000000-0008-0000-0200-0000BB000000}"/>
                    </a:ext>
                  </a:extLst>
                </p:cNvPr>
                <p:cNvSpPr/>
                <p:nvPr/>
              </p:nvSpPr>
              <p:spPr>
                <a:xfrm>
                  <a:off x="1880696" y="211753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4" name="Grupo 363">
                  <a:extLst>
                    <a:ext uri="{FF2B5EF4-FFF2-40B4-BE49-F238E27FC236}">
                      <a16:creationId xmlns:a16="http://schemas.microsoft.com/office/drawing/2014/main" id="{00000000-0008-0000-0200-0000BC000000}"/>
                    </a:ext>
                  </a:extLst>
                </p:cNvPr>
                <p:cNvGrpSpPr/>
                <p:nvPr/>
              </p:nvGrpSpPr>
              <p:grpSpPr>
                <a:xfrm>
                  <a:off x="2962011" y="2083236"/>
                  <a:ext cx="1036751" cy="180847"/>
                  <a:chOff x="2962011" y="2083236"/>
                  <a:chExt cx="1036751" cy="180847"/>
                </a:xfrm>
              </p:grpSpPr>
              <p:sp>
                <p:nvSpPr>
                  <p:cNvPr id="366" name="Cheurón 189">
                    <a:extLst>
                      <a:ext uri="{FF2B5EF4-FFF2-40B4-BE49-F238E27FC236}">
                        <a16:creationId xmlns:a16="http://schemas.microsoft.com/office/drawing/2014/main" id="{00000000-0008-0000-0200-0000BE000000}"/>
                      </a:ext>
                    </a:extLst>
                  </p:cNvPr>
                  <p:cNvSpPr/>
                  <p:nvPr/>
                </p:nvSpPr>
                <p:spPr>
                  <a:xfrm>
                    <a:off x="2962011" y="208323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67" name="Rectángulo 366">
                    <a:extLst>
                      <a:ext uri="{FF2B5EF4-FFF2-40B4-BE49-F238E27FC236}">
                        <a16:creationId xmlns:a16="http://schemas.microsoft.com/office/drawing/2014/main" id="{00000000-0008-0000-0200-0000BF000000}"/>
                      </a:ext>
                    </a:extLst>
                  </p:cNvPr>
                  <p:cNvSpPr/>
                  <p:nvPr/>
                </p:nvSpPr>
                <p:spPr>
                  <a:xfrm>
                    <a:off x="3098762" y="208408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A76679E3-A0A0-4852-9B10-8AA0E8A72039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337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65" name="Cheurón 188">
                  <a:extLst>
                    <a:ext uri="{FF2B5EF4-FFF2-40B4-BE49-F238E27FC236}">
                      <a16:creationId xmlns:a16="http://schemas.microsoft.com/office/drawing/2014/main" id="{00000000-0008-0000-0200-0000BD000000}"/>
                    </a:ext>
                  </a:extLst>
                </p:cNvPr>
                <p:cNvSpPr/>
                <p:nvPr/>
              </p:nvSpPr>
              <p:spPr>
                <a:xfrm>
                  <a:off x="4077582" y="208312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7C8D7894-3043-4D54-90B5-F6BA100BBDB2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19,379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53" name="Grupo 352">
                <a:extLst>
                  <a:ext uri="{FF2B5EF4-FFF2-40B4-BE49-F238E27FC236}">
                    <a16:creationId xmlns:a16="http://schemas.microsoft.com/office/drawing/2014/main" id="{00000000-0008-0000-0200-0000B1000000}"/>
                  </a:ext>
                </a:extLst>
              </p:cNvPr>
              <p:cNvGrpSpPr/>
              <p:nvPr/>
            </p:nvGrpSpPr>
            <p:grpSpPr>
              <a:xfrm>
                <a:off x="1390796" y="2372648"/>
                <a:ext cx="3147255" cy="186834"/>
                <a:chOff x="1390796" y="2372648"/>
                <a:chExt cx="3147255" cy="186834"/>
              </a:xfrm>
            </p:grpSpPr>
            <p:sp>
              <p:nvSpPr>
                <p:cNvPr id="354" name="Elipse 353">
                  <a:extLst>
                    <a:ext uri="{FF2B5EF4-FFF2-40B4-BE49-F238E27FC236}">
                      <a16:creationId xmlns:a16="http://schemas.microsoft.com/office/drawing/2014/main" id="{00000000-0008-0000-0200-0000B2000000}"/>
                    </a:ext>
                  </a:extLst>
                </p:cNvPr>
                <p:cNvSpPr/>
                <p:nvPr/>
              </p:nvSpPr>
              <p:spPr>
                <a:xfrm>
                  <a:off x="1390796" y="2372648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5" name="Pentágono 178">
                  <a:extLst>
                    <a:ext uri="{FF2B5EF4-FFF2-40B4-BE49-F238E27FC236}">
                      <a16:creationId xmlns:a16="http://schemas.microsoft.com/office/drawing/2014/main" id="{00000000-0008-0000-0200-0000B3000000}"/>
                    </a:ext>
                  </a:extLst>
                </p:cNvPr>
                <p:cNvSpPr/>
                <p:nvPr/>
              </p:nvSpPr>
              <p:spPr>
                <a:xfrm>
                  <a:off x="1502549" y="2373772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11C1839-9E4A-414B-B563-FA543DBA6B58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Pesca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6" name="Elipse 355">
                  <a:extLst>
                    <a:ext uri="{FF2B5EF4-FFF2-40B4-BE49-F238E27FC236}">
                      <a16:creationId xmlns:a16="http://schemas.microsoft.com/office/drawing/2014/main" id="{00000000-0008-0000-0200-0000B4000000}"/>
                    </a:ext>
                  </a:extLst>
                </p:cNvPr>
                <p:cNvSpPr/>
                <p:nvPr/>
              </p:nvSpPr>
              <p:spPr>
                <a:xfrm>
                  <a:off x="1453865" y="241293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57" name="Grupo 356">
                  <a:extLst>
                    <a:ext uri="{FF2B5EF4-FFF2-40B4-BE49-F238E27FC236}">
                      <a16:creationId xmlns:a16="http://schemas.microsoft.com/office/drawing/2014/main" id="{00000000-0008-0000-0200-0000B5000000}"/>
                    </a:ext>
                  </a:extLst>
                </p:cNvPr>
                <p:cNvGrpSpPr/>
                <p:nvPr/>
              </p:nvGrpSpPr>
              <p:grpSpPr>
                <a:xfrm>
                  <a:off x="2535180" y="2378635"/>
                  <a:ext cx="1036751" cy="180847"/>
                  <a:chOff x="2535180" y="2378635"/>
                  <a:chExt cx="1036751" cy="180847"/>
                </a:xfrm>
              </p:grpSpPr>
              <p:sp>
                <p:nvSpPr>
                  <p:cNvPr id="359" name="Cheurón 182">
                    <a:extLst>
                      <a:ext uri="{FF2B5EF4-FFF2-40B4-BE49-F238E27FC236}">
                        <a16:creationId xmlns:a16="http://schemas.microsoft.com/office/drawing/2014/main" id="{00000000-0008-0000-0200-0000B7000000}"/>
                      </a:ext>
                    </a:extLst>
                  </p:cNvPr>
                  <p:cNvSpPr/>
                  <p:nvPr/>
                </p:nvSpPr>
                <p:spPr>
                  <a:xfrm>
                    <a:off x="2535180" y="2378635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60" name="Rectángulo 359">
                    <a:extLst>
                      <a:ext uri="{FF2B5EF4-FFF2-40B4-BE49-F238E27FC236}">
                        <a16:creationId xmlns:a16="http://schemas.microsoft.com/office/drawing/2014/main" id="{00000000-0008-0000-0200-0000B8000000}"/>
                      </a:ext>
                    </a:extLst>
                  </p:cNvPr>
                  <p:cNvSpPr/>
                  <p:nvPr/>
                </p:nvSpPr>
                <p:spPr>
                  <a:xfrm>
                    <a:off x="2671931" y="2379482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C64A3CFE-8C1E-4353-907E-19BBCB75223F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30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58" name="Cheurón 181">
                  <a:extLst>
                    <a:ext uri="{FF2B5EF4-FFF2-40B4-BE49-F238E27FC236}">
                      <a16:creationId xmlns:a16="http://schemas.microsoft.com/office/drawing/2014/main" id="{00000000-0008-0000-0200-0000B6000000}"/>
                    </a:ext>
                  </a:extLst>
                </p:cNvPr>
                <p:cNvSpPr/>
                <p:nvPr/>
              </p:nvSpPr>
              <p:spPr>
                <a:xfrm>
                  <a:off x="3638051" y="2378519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C8FE6BD6-6509-432A-8C80-C3630D594AD3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1,009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327" name="Cheurón 150">
              <a:extLst>
                <a:ext uri="{FF2B5EF4-FFF2-40B4-BE49-F238E27FC236}">
                  <a16:creationId xmlns:a16="http://schemas.microsoft.com/office/drawing/2014/main" id="{00000000-0008-0000-0200-000097000000}"/>
                </a:ext>
              </a:extLst>
            </p:cNvPr>
            <p:cNvSpPr/>
            <p:nvPr/>
          </p:nvSpPr>
          <p:spPr>
            <a:xfrm>
              <a:off x="4269566" y="1635011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A081BF86-E9E2-45C2-9D95-769CBF5D5F3C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3,278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8" name="Cheurón 151">
              <a:extLst>
                <a:ext uri="{FF2B5EF4-FFF2-40B4-BE49-F238E27FC236}">
                  <a16:creationId xmlns:a16="http://schemas.microsoft.com/office/drawing/2014/main" id="{00000000-0008-0000-0200-000098000000}"/>
                </a:ext>
              </a:extLst>
            </p:cNvPr>
            <p:cNvSpPr/>
            <p:nvPr/>
          </p:nvSpPr>
          <p:spPr>
            <a:xfrm>
              <a:off x="4403402" y="1162039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7ADDEA74-85A5-45B4-BBE5-B28EA9A20201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16,374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9" name="Cheurón 152">
              <a:extLst>
                <a:ext uri="{FF2B5EF4-FFF2-40B4-BE49-F238E27FC236}">
                  <a16:creationId xmlns:a16="http://schemas.microsoft.com/office/drawing/2014/main" id="{00000000-0008-0000-0200-000099000000}"/>
                </a:ext>
              </a:extLst>
            </p:cNvPr>
            <p:cNvSpPr/>
            <p:nvPr/>
          </p:nvSpPr>
          <p:spPr>
            <a:xfrm>
              <a:off x="3408169" y="5204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0" name="Cheurón 153">
              <a:extLst>
                <a:ext uri="{FF2B5EF4-FFF2-40B4-BE49-F238E27FC236}">
                  <a16:creationId xmlns:a16="http://schemas.microsoft.com/office/drawing/2014/main" id="{00000000-0008-0000-0200-00009A000000}"/>
                </a:ext>
              </a:extLst>
            </p:cNvPr>
            <p:cNvSpPr/>
            <p:nvPr/>
          </p:nvSpPr>
          <p:spPr>
            <a:xfrm>
              <a:off x="3858515" y="28458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1" name="Cheurón 154">
              <a:extLst>
                <a:ext uri="{FF2B5EF4-FFF2-40B4-BE49-F238E27FC236}">
                  <a16:creationId xmlns:a16="http://schemas.microsoft.com/office/drawing/2014/main" id="{00000000-0008-0000-0200-00009B000000}"/>
                </a:ext>
              </a:extLst>
            </p:cNvPr>
            <p:cNvSpPr/>
            <p:nvPr/>
          </p:nvSpPr>
          <p:spPr>
            <a:xfrm>
              <a:off x="4054203" y="685302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2" name="Cheurón 155">
              <a:extLst>
                <a:ext uri="{FF2B5EF4-FFF2-40B4-BE49-F238E27FC236}">
                  <a16:creationId xmlns:a16="http://schemas.microsoft.com/office/drawing/2014/main" id="{00000000-0008-0000-0200-00009C000000}"/>
                </a:ext>
              </a:extLst>
            </p:cNvPr>
            <p:cNvSpPr/>
            <p:nvPr/>
          </p:nvSpPr>
          <p:spPr>
            <a:xfrm>
              <a:off x="4198036" y="116247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3" name="Cheurón 156">
              <a:extLst>
                <a:ext uri="{FF2B5EF4-FFF2-40B4-BE49-F238E27FC236}">
                  <a16:creationId xmlns:a16="http://schemas.microsoft.com/office/drawing/2014/main" id="{00000000-0008-0000-0200-00009D000000}"/>
                </a:ext>
              </a:extLst>
            </p:cNvPr>
            <p:cNvSpPr/>
            <p:nvPr/>
          </p:nvSpPr>
          <p:spPr>
            <a:xfrm>
              <a:off x="4061121" y="163905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4" name="Cheurón 157">
              <a:extLst>
                <a:ext uri="{FF2B5EF4-FFF2-40B4-BE49-F238E27FC236}">
                  <a16:creationId xmlns:a16="http://schemas.microsoft.com/office/drawing/2014/main" id="{00000000-0008-0000-0200-00009E000000}"/>
                </a:ext>
              </a:extLst>
            </p:cNvPr>
            <p:cNvSpPr/>
            <p:nvPr/>
          </p:nvSpPr>
          <p:spPr>
            <a:xfrm>
              <a:off x="3869468" y="2077249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335" name="Cheurón 158">
              <a:extLst>
                <a:ext uri="{FF2B5EF4-FFF2-40B4-BE49-F238E27FC236}">
                  <a16:creationId xmlns:a16="http://schemas.microsoft.com/office/drawing/2014/main" id="{00000000-0008-0000-0200-00009F000000}"/>
                </a:ext>
              </a:extLst>
            </p:cNvPr>
            <p:cNvSpPr/>
            <p:nvPr/>
          </p:nvSpPr>
          <p:spPr>
            <a:xfrm>
              <a:off x="3431965" y="238197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</p:grpSp>
      <p:grpSp>
        <p:nvGrpSpPr>
          <p:cNvPr id="413" name="Grupo 412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pSpPr/>
          <p:nvPr/>
        </p:nvGrpSpPr>
        <p:grpSpPr>
          <a:xfrm>
            <a:off x="309713" y="7125449"/>
            <a:ext cx="3228058" cy="2508166"/>
            <a:chOff x="0" y="0"/>
            <a:chExt cx="3056796" cy="2425883"/>
          </a:xfrm>
        </p:grpSpPr>
        <p:grpSp>
          <p:nvGrpSpPr>
            <p:cNvPr id="414" name="Grupo 413">
              <a:extLst>
                <a:ext uri="{FF2B5EF4-FFF2-40B4-BE49-F238E27FC236}">
                  <a16:creationId xmlns:a16="http://schemas.microsoft.com/office/drawing/2014/main" id="{00000000-0008-0000-0200-000009000000}"/>
                </a:ext>
              </a:extLst>
            </p:cNvPr>
            <p:cNvGrpSpPr/>
            <p:nvPr/>
          </p:nvGrpSpPr>
          <p:grpSpPr>
            <a:xfrm>
              <a:off x="1166380" y="6874"/>
              <a:ext cx="1890416" cy="371677"/>
              <a:chOff x="1166380" y="6874"/>
              <a:chExt cx="1888073" cy="369332"/>
            </a:xfrm>
          </p:grpSpPr>
          <p:sp>
            <p:nvSpPr>
              <p:cNvPr id="462" name="CuadroTexto 76">
                <a:extLst>
                  <a:ext uri="{FF2B5EF4-FFF2-40B4-BE49-F238E27FC236}">
                    <a16:creationId xmlns:a16="http://schemas.microsoft.com/office/drawing/2014/main" id="{00000000-0008-0000-0200-000039000000}"/>
                  </a:ext>
                </a:extLst>
              </p:cNvPr>
              <p:cNvSpPr txBox="1"/>
              <p:nvPr/>
            </p:nvSpPr>
            <p:spPr>
              <a:xfrm>
                <a:off x="1166380" y="6874"/>
                <a:ext cx="109013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empresas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(Cantidad)</a:t>
                </a:r>
              </a:p>
            </p:txBody>
          </p:sp>
          <p:sp>
            <p:nvSpPr>
              <p:cNvPr id="463" name="CuadroTexto 76">
                <a:extLst>
                  <a:ext uri="{FF2B5EF4-FFF2-40B4-BE49-F238E27FC236}">
                    <a16:creationId xmlns:a16="http://schemas.microsoft.com/office/drawing/2014/main" id="{00000000-0008-0000-0200-00003A000000}"/>
                  </a:ext>
                </a:extLst>
              </p:cNvPr>
              <p:cNvSpPr txBox="1"/>
              <p:nvPr/>
            </p:nvSpPr>
            <p:spPr>
              <a:xfrm>
                <a:off x="2217594" y="6874"/>
                <a:ext cx="83685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MYPE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(%)</a:t>
                </a:r>
              </a:p>
            </p:txBody>
          </p:sp>
        </p:grpSp>
        <p:sp>
          <p:nvSpPr>
            <p:cNvPr id="415" name="CuadroTexto 76">
              <a:extLst>
                <a:ext uri="{FF2B5EF4-FFF2-40B4-BE49-F238E27FC236}">
                  <a16:creationId xmlns:a16="http://schemas.microsoft.com/office/drawing/2014/main" id="{00000000-0008-0000-0200-00000A000000}"/>
                </a:ext>
              </a:extLst>
            </p:cNvPr>
            <p:cNvSpPr txBox="1"/>
            <p:nvPr/>
          </p:nvSpPr>
          <p:spPr>
            <a:xfrm>
              <a:off x="73896" y="0"/>
              <a:ext cx="1092484" cy="3716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</a:p>
            <a:p>
              <a:pPr algn="ctr"/>
              <a:endParaRPr lang="es-P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16" name="Grupo 415">
              <a:extLst>
                <a:ext uri="{FF2B5EF4-FFF2-40B4-BE49-F238E27FC236}">
                  <a16:creationId xmlns:a16="http://schemas.microsoft.com/office/drawing/2014/main" id="{00000000-0008-0000-0200-00000B000000}"/>
                </a:ext>
              </a:extLst>
            </p:cNvPr>
            <p:cNvGrpSpPr/>
            <p:nvPr/>
          </p:nvGrpSpPr>
          <p:grpSpPr>
            <a:xfrm>
              <a:off x="0" y="500570"/>
              <a:ext cx="2948448" cy="1925313"/>
              <a:chOff x="0" y="500570"/>
              <a:chExt cx="2943759" cy="1912415"/>
            </a:xfrm>
          </p:grpSpPr>
          <p:grpSp>
            <p:nvGrpSpPr>
              <p:cNvPr id="417" name="Grupo 416">
                <a:extLst>
                  <a:ext uri="{FF2B5EF4-FFF2-40B4-BE49-F238E27FC236}">
                    <a16:creationId xmlns:a16="http://schemas.microsoft.com/office/drawing/2014/main" id="{00000000-0008-0000-0200-00000C000000}"/>
                  </a:ext>
                </a:extLst>
              </p:cNvPr>
              <p:cNvGrpSpPr/>
              <p:nvPr/>
            </p:nvGrpSpPr>
            <p:grpSpPr>
              <a:xfrm>
                <a:off x="6792" y="500570"/>
                <a:ext cx="2936967" cy="180028"/>
                <a:chOff x="6792" y="500570"/>
                <a:chExt cx="2936967" cy="180028"/>
              </a:xfrm>
            </p:grpSpPr>
            <p:sp>
              <p:nvSpPr>
                <p:cNvPr id="457" name="Rectángulo redondeado 51">
                  <a:extLst>
                    <a:ext uri="{FF2B5EF4-FFF2-40B4-BE49-F238E27FC236}">
                      <a16:creationId xmlns:a16="http://schemas.microsoft.com/office/drawing/2014/main" id="{00000000-0008-0000-0200-000034000000}"/>
                    </a:ext>
                  </a:extLst>
                </p:cNvPr>
                <p:cNvSpPr/>
                <p:nvPr/>
              </p:nvSpPr>
              <p:spPr>
                <a:xfrm>
                  <a:off x="2287267" y="500570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EBDA278-2348-4E18-B3BB-3127DDD0442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88.3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8" name="Rectángulo redondeado 52">
                  <a:extLst>
                    <a:ext uri="{FF2B5EF4-FFF2-40B4-BE49-F238E27FC236}">
                      <a16:creationId xmlns:a16="http://schemas.microsoft.com/office/drawing/2014/main" id="{00000000-0008-0000-0200-000035000000}"/>
                    </a:ext>
                  </a:extLst>
                </p:cNvPr>
                <p:cNvSpPr/>
                <p:nvPr/>
              </p:nvSpPr>
              <p:spPr>
                <a:xfrm>
                  <a:off x="1291690" y="50059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4E43958-E99F-4BE8-83A9-94EB99B0451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5,804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59" name="Grupo 458">
                  <a:extLst>
                    <a:ext uri="{FF2B5EF4-FFF2-40B4-BE49-F238E27FC236}">
                      <a16:creationId xmlns:a16="http://schemas.microsoft.com/office/drawing/2014/main" id="{00000000-0008-0000-0200-000036000000}"/>
                    </a:ext>
                  </a:extLst>
                </p:cNvPr>
                <p:cNvGrpSpPr/>
                <p:nvPr/>
              </p:nvGrpSpPr>
              <p:grpSpPr>
                <a:xfrm>
                  <a:off x="6792" y="500598"/>
                  <a:ext cx="1175492" cy="180000"/>
                  <a:chOff x="6792" y="500598"/>
                  <a:chExt cx="1175492" cy="180000"/>
                </a:xfrm>
              </p:grpSpPr>
              <p:sp>
                <p:nvSpPr>
                  <p:cNvPr id="460" name="Rectángulo redondeado 54">
                    <a:extLst>
                      <a:ext uri="{FF2B5EF4-FFF2-40B4-BE49-F238E27FC236}">
                        <a16:creationId xmlns:a16="http://schemas.microsoft.com/office/drawing/2014/main" id="{00000000-0008-0000-0200-000037000000}"/>
                      </a:ext>
                    </a:extLst>
                  </p:cNvPr>
                  <p:cNvSpPr/>
                  <p:nvPr/>
                </p:nvSpPr>
                <p:spPr>
                  <a:xfrm>
                    <a:off x="69747" y="500598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Servicios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1" name="Elipse 460">
                    <a:extLst>
                      <a:ext uri="{FF2B5EF4-FFF2-40B4-BE49-F238E27FC236}">
                        <a16:creationId xmlns:a16="http://schemas.microsoft.com/office/drawing/2014/main" id="{00000000-0008-0000-0200-000038000000}"/>
                      </a:ext>
                    </a:extLst>
                  </p:cNvPr>
                  <p:cNvSpPr/>
                  <p:nvPr/>
                </p:nvSpPr>
                <p:spPr>
                  <a:xfrm>
                    <a:off x="6792" y="536570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18" name="Grupo 417">
                <a:extLst>
                  <a:ext uri="{FF2B5EF4-FFF2-40B4-BE49-F238E27FC236}">
                    <a16:creationId xmlns:a16="http://schemas.microsoft.com/office/drawing/2014/main" id="{00000000-0008-0000-0200-00000D000000}"/>
                  </a:ext>
                </a:extLst>
              </p:cNvPr>
              <p:cNvGrpSpPr/>
              <p:nvPr/>
            </p:nvGrpSpPr>
            <p:grpSpPr>
              <a:xfrm>
                <a:off x="2300" y="777088"/>
                <a:ext cx="2936967" cy="180028"/>
                <a:chOff x="2300" y="777088"/>
                <a:chExt cx="2936967" cy="180028"/>
              </a:xfrm>
            </p:grpSpPr>
            <p:sp>
              <p:nvSpPr>
                <p:cNvPr id="452" name="Rectángulo redondeado 46">
                  <a:extLst>
                    <a:ext uri="{FF2B5EF4-FFF2-40B4-BE49-F238E27FC236}">
                      <a16:creationId xmlns:a16="http://schemas.microsoft.com/office/drawing/2014/main" id="{00000000-0008-0000-0200-00002F000000}"/>
                    </a:ext>
                  </a:extLst>
                </p:cNvPr>
                <p:cNvSpPr/>
                <p:nvPr/>
              </p:nvSpPr>
              <p:spPr>
                <a:xfrm>
                  <a:off x="2282775" y="77708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0B12107-2E97-49BE-BDCC-81ADBF41179C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77.8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3" name="Rectángulo redondeado 47">
                  <a:extLst>
                    <a:ext uri="{FF2B5EF4-FFF2-40B4-BE49-F238E27FC236}">
                      <a16:creationId xmlns:a16="http://schemas.microsoft.com/office/drawing/2014/main" id="{00000000-0008-0000-0200-000030000000}"/>
                    </a:ext>
                  </a:extLst>
                </p:cNvPr>
                <p:cNvSpPr/>
                <p:nvPr/>
              </p:nvSpPr>
              <p:spPr>
                <a:xfrm>
                  <a:off x="1287198" y="77711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AB45778-3C00-404B-8812-4C61A220F4F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3,601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54" name="Grupo 453">
                  <a:extLst>
                    <a:ext uri="{FF2B5EF4-FFF2-40B4-BE49-F238E27FC236}">
                      <a16:creationId xmlns:a16="http://schemas.microsoft.com/office/drawing/2014/main" id="{00000000-0008-0000-0200-000031000000}"/>
                    </a:ext>
                  </a:extLst>
                </p:cNvPr>
                <p:cNvGrpSpPr/>
                <p:nvPr/>
              </p:nvGrpSpPr>
              <p:grpSpPr>
                <a:xfrm>
                  <a:off x="2300" y="777116"/>
                  <a:ext cx="1175492" cy="180000"/>
                  <a:chOff x="2300" y="777116"/>
                  <a:chExt cx="1175492" cy="180000"/>
                </a:xfrm>
              </p:grpSpPr>
              <p:sp>
                <p:nvSpPr>
                  <p:cNvPr id="455" name="Rectángulo redondeado 49">
                    <a:extLst>
                      <a:ext uri="{FF2B5EF4-FFF2-40B4-BE49-F238E27FC236}">
                        <a16:creationId xmlns:a16="http://schemas.microsoft.com/office/drawing/2014/main" id="{00000000-0008-0000-0200-000032000000}"/>
                      </a:ext>
                    </a:extLst>
                  </p:cNvPr>
                  <p:cNvSpPr/>
                  <p:nvPr/>
                </p:nvSpPr>
                <p:spPr>
                  <a:xfrm>
                    <a:off x="65255" y="77711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Comercio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6" name="Elipse 455">
                    <a:extLst>
                      <a:ext uri="{FF2B5EF4-FFF2-40B4-BE49-F238E27FC236}">
                        <a16:creationId xmlns:a16="http://schemas.microsoft.com/office/drawing/2014/main" id="{00000000-0008-0000-0200-000033000000}"/>
                      </a:ext>
                    </a:extLst>
                  </p:cNvPr>
                  <p:cNvSpPr/>
                  <p:nvPr/>
                </p:nvSpPr>
                <p:spPr>
                  <a:xfrm>
                    <a:off x="2300" y="81308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19" name="Grupo 418">
                <a:extLst>
                  <a:ext uri="{FF2B5EF4-FFF2-40B4-BE49-F238E27FC236}">
                    <a16:creationId xmlns:a16="http://schemas.microsoft.com/office/drawing/2014/main" id="{00000000-0008-0000-0200-00000E000000}"/>
                  </a:ext>
                </a:extLst>
              </p:cNvPr>
              <p:cNvGrpSpPr/>
              <p:nvPr/>
            </p:nvGrpSpPr>
            <p:grpSpPr>
              <a:xfrm>
                <a:off x="2300" y="1018885"/>
                <a:ext cx="2936967" cy="180028"/>
                <a:chOff x="2300" y="1018885"/>
                <a:chExt cx="2936967" cy="180028"/>
              </a:xfrm>
            </p:grpSpPr>
            <p:sp>
              <p:nvSpPr>
                <p:cNvPr id="447" name="Rectángulo redondeado 41">
                  <a:extLst>
                    <a:ext uri="{FF2B5EF4-FFF2-40B4-BE49-F238E27FC236}">
                      <a16:creationId xmlns:a16="http://schemas.microsoft.com/office/drawing/2014/main" id="{00000000-0008-0000-0200-00002A000000}"/>
                    </a:ext>
                  </a:extLst>
                </p:cNvPr>
                <p:cNvSpPr/>
                <p:nvPr/>
              </p:nvSpPr>
              <p:spPr>
                <a:xfrm>
                  <a:off x="2282775" y="10188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6A869CA-2FFF-4329-B920-D54D5A6D3C5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78.9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8" name="Rectángulo redondeado 42">
                  <a:extLst>
                    <a:ext uri="{FF2B5EF4-FFF2-40B4-BE49-F238E27FC236}">
                      <a16:creationId xmlns:a16="http://schemas.microsoft.com/office/drawing/2014/main" id="{00000000-0008-0000-0200-00002B000000}"/>
                    </a:ext>
                  </a:extLst>
                </p:cNvPr>
                <p:cNvSpPr/>
                <p:nvPr/>
              </p:nvSpPr>
              <p:spPr>
                <a:xfrm>
                  <a:off x="1287198" y="101891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3797B33-DDBF-4917-9C60-E12C4C62EA6A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2,698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49" name="Grupo 448">
                  <a:extLst>
                    <a:ext uri="{FF2B5EF4-FFF2-40B4-BE49-F238E27FC236}">
                      <a16:creationId xmlns:a16="http://schemas.microsoft.com/office/drawing/2014/main" id="{00000000-0008-0000-0200-00002C000000}"/>
                    </a:ext>
                  </a:extLst>
                </p:cNvPr>
                <p:cNvGrpSpPr/>
                <p:nvPr/>
              </p:nvGrpSpPr>
              <p:grpSpPr>
                <a:xfrm>
                  <a:off x="2300" y="1018913"/>
                  <a:ext cx="1175492" cy="180000"/>
                  <a:chOff x="2300" y="1018913"/>
                  <a:chExt cx="1175492" cy="180000"/>
                </a:xfrm>
              </p:grpSpPr>
              <p:sp>
                <p:nvSpPr>
                  <p:cNvPr id="450" name="Rectángulo redondeado 44">
                    <a:extLst>
                      <a:ext uri="{FF2B5EF4-FFF2-40B4-BE49-F238E27FC236}">
                        <a16:creationId xmlns:a16="http://schemas.microsoft.com/office/drawing/2014/main" id="{00000000-0008-0000-0200-00002D000000}"/>
                      </a:ext>
                    </a:extLst>
                  </p:cNvPr>
                  <p:cNvSpPr/>
                  <p:nvPr/>
                </p:nvSpPr>
                <p:spPr>
                  <a:xfrm>
                    <a:off x="65255" y="101891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Industria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1" name="Elipse 450">
                    <a:extLst>
                      <a:ext uri="{FF2B5EF4-FFF2-40B4-BE49-F238E27FC236}">
                        <a16:creationId xmlns:a16="http://schemas.microsoft.com/office/drawing/2014/main" id="{00000000-0008-0000-0200-00002E000000}"/>
                      </a:ext>
                    </a:extLst>
                  </p:cNvPr>
                  <p:cNvSpPr/>
                  <p:nvPr/>
                </p:nvSpPr>
                <p:spPr>
                  <a:xfrm>
                    <a:off x="2300" y="105488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0" name="Grupo 419">
                <a:extLst>
                  <a:ext uri="{FF2B5EF4-FFF2-40B4-BE49-F238E27FC236}">
                    <a16:creationId xmlns:a16="http://schemas.microsoft.com/office/drawing/2014/main" id="{00000000-0008-0000-0200-00000F000000}"/>
                  </a:ext>
                </a:extLst>
              </p:cNvPr>
              <p:cNvGrpSpPr/>
              <p:nvPr/>
            </p:nvGrpSpPr>
            <p:grpSpPr>
              <a:xfrm>
                <a:off x="6792" y="1265348"/>
                <a:ext cx="2936967" cy="180028"/>
                <a:chOff x="6792" y="1265348"/>
                <a:chExt cx="2936967" cy="180028"/>
              </a:xfrm>
            </p:grpSpPr>
            <p:sp>
              <p:nvSpPr>
                <p:cNvPr id="442" name="Rectángulo redondeado 36">
                  <a:extLst>
                    <a:ext uri="{FF2B5EF4-FFF2-40B4-BE49-F238E27FC236}">
                      <a16:creationId xmlns:a16="http://schemas.microsoft.com/office/drawing/2014/main" id="{00000000-0008-0000-0200-000025000000}"/>
                    </a:ext>
                  </a:extLst>
                </p:cNvPr>
                <p:cNvSpPr/>
                <p:nvPr/>
              </p:nvSpPr>
              <p:spPr>
                <a:xfrm>
                  <a:off x="2287267" y="126534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C9C458B-4545-4F78-A7F8-F53E8587F7F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89.9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3" name="Rectángulo redondeado 37">
                  <a:extLst>
                    <a:ext uri="{FF2B5EF4-FFF2-40B4-BE49-F238E27FC236}">
                      <a16:creationId xmlns:a16="http://schemas.microsoft.com/office/drawing/2014/main" id="{00000000-0008-0000-0200-000026000000}"/>
                    </a:ext>
                  </a:extLst>
                </p:cNvPr>
                <p:cNvSpPr/>
                <p:nvPr/>
              </p:nvSpPr>
              <p:spPr>
                <a:xfrm>
                  <a:off x="1291690" y="126537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2E2F67B-F02B-42AF-A33E-C3B457DC199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1,237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44" name="Grupo 443">
                  <a:extLst>
                    <a:ext uri="{FF2B5EF4-FFF2-40B4-BE49-F238E27FC236}">
                      <a16:creationId xmlns:a16="http://schemas.microsoft.com/office/drawing/2014/main" id="{00000000-0008-0000-0200-000027000000}"/>
                    </a:ext>
                  </a:extLst>
                </p:cNvPr>
                <p:cNvGrpSpPr/>
                <p:nvPr/>
              </p:nvGrpSpPr>
              <p:grpSpPr>
                <a:xfrm>
                  <a:off x="6792" y="1265376"/>
                  <a:ext cx="1175492" cy="180000"/>
                  <a:chOff x="6792" y="1265376"/>
                  <a:chExt cx="1175492" cy="180000"/>
                </a:xfrm>
              </p:grpSpPr>
              <p:sp>
                <p:nvSpPr>
                  <p:cNvPr id="445" name="Rectángulo redondeado 39">
                    <a:extLst>
                      <a:ext uri="{FF2B5EF4-FFF2-40B4-BE49-F238E27FC236}">
                        <a16:creationId xmlns:a16="http://schemas.microsoft.com/office/drawing/2014/main" id="{00000000-0008-0000-0200-000028000000}"/>
                      </a:ext>
                    </a:extLst>
                  </p:cNvPr>
                  <p:cNvSpPr/>
                  <p:nvPr/>
                </p:nvSpPr>
                <p:spPr>
                  <a:xfrm>
                    <a:off x="69747" y="126537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Construcción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6" name="Elipse 445">
                    <a:extLst>
                      <a:ext uri="{FF2B5EF4-FFF2-40B4-BE49-F238E27FC236}">
                        <a16:creationId xmlns:a16="http://schemas.microsoft.com/office/drawing/2014/main" id="{00000000-0008-0000-0200-000029000000}"/>
                      </a:ext>
                    </a:extLst>
                  </p:cNvPr>
                  <p:cNvSpPr/>
                  <p:nvPr/>
                </p:nvSpPr>
                <p:spPr>
                  <a:xfrm>
                    <a:off x="6792" y="130134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1" name="Grupo 420">
                <a:extLst>
                  <a:ext uri="{FF2B5EF4-FFF2-40B4-BE49-F238E27FC236}">
                    <a16:creationId xmlns:a16="http://schemas.microsoft.com/office/drawing/2014/main" id="{00000000-0008-0000-0200-000010000000}"/>
                  </a:ext>
                </a:extLst>
              </p:cNvPr>
              <p:cNvGrpSpPr/>
              <p:nvPr/>
            </p:nvGrpSpPr>
            <p:grpSpPr>
              <a:xfrm>
                <a:off x="0" y="1503364"/>
                <a:ext cx="2936967" cy="180028"/>
                <a:chOff x="0" y="1503364"/>
                <a:chExt cx="2936967" cy="180028"/>
              </a:xfrm>
            </p:grpSpPr>
            <p:sp>
              <p:nvSpPr>
                <p:cNvPr id="437" name="Rectángulo redondeado 31">
                  <a:extLst>
                    <a:ext uri="{FF2B5EF4-FFF2-40B4-BE49-F238E27FC236}">
                      <a16:creationId xmlns:a16="http://schemas.microsoft.com/office/drawing/2014/main" id="{00000000-0008-0000-0200-000020000000}"/>
                    </a:ext>
                  </a:extLst>
                </p:cNvPr>
                <p:cNvSpPr/>
                <p:nvPr/>
              </p:nvSpPr>
              <p:spPr>
                <a:xfrm>
                  <a:off x="2280475" y="1503364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2FA8539E-F42A-42D9-B0A6-E561E7959081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76.9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8" name="Rectángulo redondeado 32">
                  <a:extLst>
                    <a:ext uri="{FF2B5EF4-FFF2-40B4-BE49-F238E27FC236}">
                      <a16:creationId xmlns:a16="http://schemas.microsoft.com/office/drawing/2014/main" id="{00000000-0008-0000-0200-000021000000}"/>
                    </a:ext>
                  </a:extLst>
                </p:cNvPr>
                <p:cNvSpPr/>
                <p:nvPr/>
              </p:nvSpPr>
              <p:spPr>
                <a:xfrm>
                  <a:off x="1284898" y="1503392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25B3BFF-763B-4CBA-9CDB-855B471BF507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199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9" name="Grupo 438">
                  <a:extLst>
                    <a:ext uri="{FF2B5EF4-FFF2-40B4-BE49-F238E27FC236}">
                      <a16:creationId xmlns:a16="http://schemas.microsoft.com/office/drawing/2014/main" id="{00000000-0008-0000-0200-000022000000}"/>
                    </a:ext>
                  </a:extLst>
                </p:cNvPr>
                <p:cNvGrpSpPr/>
                <p:nvPr/>
              </p:nvGrpSpPr>
              <p:grpSpPr>
                <a:xfrm>
                  <a:off x="0" y="1503392"/>
                  <a:ext cx="1175492" cy="180000"/>
                  <a:chOff x="0" y="1503392"/>
                  <a:chExt cx="1175492" cy="180000"/>
                </a:xfrm>
              </p:grpSpPr>
              <p:sp>
                <p:nvSpPr>
                  <p:cNvPr id="440" name="Rectángulo redondeado 34">
                    <a:extLst>
                      <a:ext uri="{FF2B5EF4-FFF2-40B4-BE49-F238E27FC236}">
                        <a16:creationId xmlns:a16="http://schemas.microsoft.com/office/drawing/2014/main" id="{00000000-0008-0000-0200-000023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503392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Agropecuario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1" name="Elipse 440">
                    <a:extLst>
                      <a:ext uri="{FF2B5EF4-FFF2-40B4-BE49-F238E27FC236}">
                        <a16:creationId xmlns:a16="http://schemas.microsoft.com/office/drawing/2014/main" id="{00000000-0008-0000-0200-000024000000}"/>
                      </a:ext>
                    </a:extLst>
                  </p:cNvPr>
                  <p:cNvSpPr/>
                  <p:nvPr/>
                </p:nvSpPr>
                <p:spPr>
                  <a:xfrm>
                    <a:off x="0" y="1539364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2" name="Grupo 421">
                <a:extLst>
                  <a:ext uri="{FF2B5EF4-FFF2-40B4-BE49-F238E27FC236}">
                    <a16:creationId xmlns:a16="http://schemas.microsoft.com/office/drawing/2014/main" id="{00000000-0008-0000-0200-000011000000}"/>
                  </a:ext>
                </a:extLst>
              </p:cNvPr>
              <p:cNvGrpSpPr/>
              <p:nvPr/>
            </p:nvGrpSpPr>
            <p:grpSpPr>
              <a:xfrm>
                <a:off x="0" y="1745161"/>
                <a:ext cx="2936967" cy="180028"/>
                <a:chOff x="0" y="1745161"/>
                <a:chExt cx="2936967" cy="180028"/>
              </a:xfrm>
            </p:grpSpPr>
            <p:sp>
              <p:nvSpPr>
                <p:cNvPr id="432" name="Rectángulo redondeado 26">
                  <a:extLst>
                    <a:ext uri="{FF2B5EF4-FFF2-40B4-BE49-F238E27FC236}">
                      <a16:creationId xmlns:a16="http://schemas.microsoft.com/office/drawing/2014/main" id="{00000000-0008-0000-0200-00001B000000}"/>
                    </a:ext>
                  </a:extLst>
                </p:cNvPr>
                <p:cNvSpPr/>
                <p:nvPr/>
              </p:nvSpPr>
              <p:spPr>
                <a:xfrm>
                  <a:off x="2280475" y="1745161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3BC95DF-D302-46B9-9CBE-25B167F745A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85.3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3" name="Rectángulo redondeado 27">
                  <a:extLst>
                    <a:ext uri="{FF2B5EF4-FFF2-40B4-BE49-F238E27FC236}">
                      <a16:creationId xmlns:a16="http://schemas.microsoft.com/office/drawing/2014/main" id="{00000000-0008-0000-0200-00001C000000}"/>
                    </a:ext>
                  </a:extLst>
                </p:cNvPr>
                <p:cNvSpPr/>
                <p:nvPr/>
              </p:nvSpPr>
              <p:spPr>
                <a:xfrm>
                  <a:off x="1284898" y="1745189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83E8BFA-EC0D-4C40-A8BB-A0829F4B1A4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136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34" name="Grupo 433">
                  <a:extLst>
                    <a:ext uri="{FF2B5EF4-FFF2-40B4-BE49-F238E27FC236}">
                      <a16:creationId xmlns:a16="http://schemas.microsoft.com/office/drawing/2014/main" id="{00000000-0008-0000-0200-00001D000000}"/>
                    </a:ext>
                  </a:extLst>
                </p:cNvPr>
                <p:cNvGrpSpPr/>
                <p:nvPr/>
              </p:nvGrpSpPr>
              <p:grpSpPr>
                <a:xfrm>
                  <a:off x="0" y="1745189"/>
                  <a:ext cx="1175492" cy="180000"/>
                  <a:chOff x="0" y="1745189"/>
                  <a:chExt cx="1175492" cy="180000"/>
                </a:xfrm>
              </p:grpSpPr>
              <p:sp>
                <p:nvSpPr>
                  <p:cNvPr id="435" name="Rectángulo redondeado 29">
                    <a:extLst>
                      <a:ext uri="{FF2B5EF4-FFF2-40B4-BE49-F238E27FC236}">
                        <a16:creationId xmlns:a16="http://schemas.microsoft.com/office/drawing/2014/main" id="{00000000-0008-0000-0200-00001E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745189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Minería</a:t>
                    </a:r>
                  </a:p>
                </p:txBody>
              </p:sp>
              <p:sp>
                <p:nvSpPr>
                  <p:cNvPr id="436" name="Elipse 435">
                    <a:extLst>
                      <a:ext uri="{FF2B5EF4-FFF2-40B4-BE49-F238E27FC236}">
                        <a16:creationId xmlns:a16="http://schemas.microsoft.com/office/drawing/2014/main" id="{00000000-0008-0000-0200-00001F000000}"/>
                      </a:ext>
                    </a:extLst>
                  </p:cNvPr>
                  <p:cNvSpPr/>
                  <p:nvPr/>
                </p:nvSpPr>
                <p:spPr>
                  <a:xfrm>
                    <a:off x="0" y="1781161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3" name="Grupo 422">
                <a:extLst>
                  <a:ext uri="{FF2B5EF4-FFF2-40B4-BE49-F238E27FC236}">
                    <a16:creationId xmlns:a16="http://schemas.microsoft.com/office/drawing/2014/main" id="{00000000-0008-0000-0200-000012000000}"/>
                  </a:ext>
                </a:extLst>
              </p:cNvPr>
              <p:cNvGrpSpPr/>
              <p:nvPr/>
            </p:nvGrpSpPr>
            <p:grpSpPr>
              <a:xfrm>
                <a:off x="0" y="1973315"/>
                <a:ext cx="2936967" cy="180028"/>
                <a:chOff x="0" y="1973315"/>
                <a:chExt cx="2936967" cy="180028"/>
              </a:xfrm>
            </p:grpSpPr>
            <p:sp>
              <p:nvSpPr>
                <p:cNvPr id="427" name="Rectángulo redondeado 21">
                  <a:extLst>
                    <a:ext uri="{FF2B5EF4-FFF2-40B4-BE49-F238E27FC236}">
                      <a16:creationId xmlns:a16="http://schemas.microsoft.com/office/drawing/2014/main" id="{00000000-0008-0000-0200-000016000000}"/>
                    </a:ext>
                  </a:extLst>
                </p:cNvPr>
                <p:cNvSpPr/>
                <p:nvPr/>
              </p:nvSpPr>
              <p:spPr>
                <a:xfrm>
                  <a:off x="2280475" y="197331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966AC38-EB76-49BB-BA88-CAF760310CC6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85.2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28" name="Rectángulo redondeado 22">
                  <a:extLst>
                    <a:ext uri="{FF2B5EF4-FFF2-40B4-BE49-F238E27FC236}">
                      <a16:creationId xmlns:a16="http://schemas.microsoft.com/office/drawing/2014/main" id="{00000000-0008-0000-0200-000017000000}"/>
                    </a:ext>
                  </a:extLst>
                </p:cNvPr>
                <p:cNvSpPr/>
                <p:nvPr/>
              </p:nvSpPr>
              <p:spPr>
                <a:xfrm>
                  <a:off x="1284898" y="197334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1241FBA-AC25-4B94-A823-736E34DBA3F2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61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29" name="Grupo 428">
                  <a:extLst>
                    <a:ext uri="{FF2B5EF4-FFF2-40B4-BE49-F238E27FC236}">
                      <a16:creationId xmlns:a16="http://schemas.microsoft.com/office/drawing/2014/main" id="{00000000-0008-0000-0200-000018000000}"/>
                    </a:ext>
                  </a:extLst>
                </p:cNvPr>
                <p:cNvGrpSpPr/>
                <p:nvPr/>
              </p:nvGrpSpPr>
              <p:grpSpPr>
                <a:xfrm>
                  <a:off x="0" y="1973343"/>
                  <a:ext cx="1175492" cy="180000"/>
                  <a:chOff x="0" y="1973343"/>
                  <a:chExt cx="1175492" cy="180000"/>
                </a:xfrm>
              </p:grpSpPr>
              <p:sp>
                <p:nvSpPr>
                  <p:cNvPr id="430" name="Rectángulo redondeado 24">
                    <a:extLst>
                      <a:ext uri="{FF2B5EF4-FFF2-40B4-BE49-F238E27FC236}">
                        <a16:creationId xmlns:a16="http://schemas.microsoft.com/office/drawing/2014/main" id="{00000000-0008-0000-0200-000019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97334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Pesca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1" name="Elipse 430">
                    <a:extLst>
                      <a:ext uri="{FF2B5EF4-FFF2-40B4-BE49-F238E27FC236}">
                        <a16:creationId xmlns:a16="http://schemas.microsoft.com/office/drawing/2014/main" id="{00000000-0008-0000-0200-00001A000000}"/>
                      </a:ext>
                    </a:extLst>
                  </p:cNvPr>
                  <p:cNvSpPr/>
                  <p:nvPr/>
                </p:nvSpPr>
                <p:spPr>
                  <a:xfrm>
                    <a:off x="0" y="200931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424" name="Grupo 423">
                <a:extLst>
                  <a:ext uri="{FF2B5EF4-FFF2-40B4-BE49-F238E27FC236}">
                    <a16:creationId xmlns:a16="http://schemas.microsoft.com/office/drawing/2014/main" id="{00000000-0008-0000-0200-000013000000}"/>
                  </a:ext>
                </a:extLst>
              </p:cNvPr>
              <p:cNvGrpSpPr/>
              <p:nvPr/>
            </p:nvGrpSpPr>
            <p:grpSpPr>
              <a:xfrm>
                <a:off x="1277664" y="2232957"/>
                <a:ext cx="1652069" cy="180028"/>
                <a:chOff x="1277664" y="2232957"/>
                <a:chExt cx="1652069" cy="180028"/>
              </a:xfrm>
            </p:grpSpPr>
            <p:sp>
              <p:nvSpPr>
                <p:cNvPr id="425" name="Rectángulo redondeado 19">
                  <a:extLst>
                    <a:ext uri="{FF2B5EF4-FFF2-40B4-BE49-F238E27FC236}">
                      <a16:creationId xmlns:a16="http://schemas.microsoft.com/office/drawing/2014/main" id="{00000000-0008-0000-0200-000014000000}"/>
                    </a:ext>
                  </a:extLst>
                </p:cNvPr>
                <p:cNvSpPr/>
                <p:nvPr/>
              </p:nvSpPr>
              <p:spPr>
                <a:xfrm>
                  <a:off x="2273241" y="2232957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78F0004-6FD7-44E7-81FF-50ACB2E53004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83.6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26" name="Rectángulo redondeado 20">
                  <a:extLst>
                    <a:ext uri="{FF2B5EF4-FFF2-40B4-BE49-F238E27FC236}">
                      <a16:creationId xmlns:a16="http://schemas.microsoft.com/office/drawing/2014/main" id="{00000000-0008-0000-0200-000015000000}"/>
                    </a:ext>
                  </a:extLst>
                </p:cNvPr>
                <p:cNvSpPr/>
                <p:nvPr/>
              </p:nvSpPr>
              <p:spPr>
                <a:xfrm>
                  <a:off x="1277664" y="22329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89A96A4-2F11-48FB-A449-08F2CDEC9787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13,736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8588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upo 5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pSpPr/>
          <p:nvPr/>
        </p:nvGrpSpPr>
        <p:grpSpPr>
          <a:xfrm>
            <a:off x="121260" y="3101957"/>
            <a:ext cx="6565311" cy="5033431"/>
            <a:chOff x="0" y="0"/>
            <a:chExt cx="6106692" cy="4965750"/>
          </a:xfrm>
        </p:grpSpPr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00000000-0008-0000-0400-000003000000}"/>
                </a:ext>
              </a:extLst>
            </p:cNvPr>
            <p:cNvGrpSpPr/>
            <p:nvPr/>
          </p:nvGrpSpPr>
          <p:grpSpPr>
            <a:xfrm>
              <a:off x="200025" y="285750"/>
              <a:ext cx="5906667" cy="4680000"/>
              <a:chOff x="200025" y="285750"/>
              <a:chExt cx="6440402" cy="4680000"/>
            </a:xfrm>
          </p:grpSpPr>
          <p:graphicFrame>
            <p:nvGraphicFramePr>
              <p:cNvPr id="65" name="Gráfico 64">
                <a:extLst>
                  <a:ext uri="{FF2B5EF4-FFF2-40B4-BE49-F238E27FC236}">
                    <a16:creationId xmlns:a16="http://schemas.microsoft.com/office/drawing/2014/main" id="{00000000-0008-0000-0400-000007000000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200025" y="285750"/>
              <a:ext cx="1019175" cy="46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66" name="Gráfico 65">
                <a:extLst>
                  <a:ext uri="{FF2B5EF4-FFF2-40B4-BE49-F238E27FC236}">
                    <a16:creationId xmlns:a16="http://schemas.microsoft.com/office/drawing/2014/main" id="{00000000-0008-0000-0400-000008000000}"/>
                  </a:ext>
                </a:extLst>
              </p:cNvPr>
              <p:cNvGraphicFramePr/>
              <p:nvPr/>
            </p:nvGraphicFramePr>
            <p:xfrm>
              <a:off x="752475" y="285750"/>
              <a:ext cx="5887952" cy="462224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62" name="CuadroTexto 259">
              <a:extLst>
                <a:ext uri="{FF2B5EF4-FFF2-40B4-BE49-F238E27FC236}">
                  <a16:creationId xmlns:a16="http://schemas.microsoft.com/office/drawing/2014/main" id="{00000000-0008-0000-0400-000004000000}"/>
                </a:ext>
              </a:extLst>
            </p:cNvPr>
            <p:cNvSpPr txBox="1"/>
            <p:nvPr/>
          </p:nvSpPr>
          <p:spPr>
            <a:xfrm>
              <a:off x="2952600" y="0"/>
              <a:ext cx="13525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División Industrial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(CIIU – Revisión 3)</a:t>
              </a:r>
            </a:p>
          </p:txBody>
        </p:sp>
        <p:sp>
          <p:nvSpPr>
            <p:cNvPr id="63" name="CuadroTexto 260">
              <a:extLst>
                <a:ext uri="{FF2B5EF4-FFF2-40B4-BE49-F238E27FC236}">
                  <a16:creationId xmlns:a16="http://schemas.microsoft.com/office/drawing/2014/main" id="{00000000-0008-0000-0400-000005000000}"/>
                </a:ext>
              </a:extLst>
            </p:cNvPr>
            <p:cNvSpPr txBox="1"/>
            <p:nvPr/>
          </p:nvSpPr>
          <p:spPr>
            <a:xfrm>
              <a:off x="0" y="3549"/>
              <a:ext cx="95047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64" name="CuadroTexto 268">
              <a:extLst>
                <a:ext uri="{FF2B5EF4-FFF2-40B4-BE49-F238E27FC236}">
                  <a16:creationId xmlns:a16="http://schemas.microsoft.com/office/drawing/2014/main" id="{00000000-0008-0000-0400-000006000000}"/>
                </a:ext>
              </a:extLst>
            </p:cNvPr>
            <p:cNvSpPr txBox="1"/>
            <p:nvPr/>
          </p:nvSpPr>
          <p:spPr>
            <a:xfrm>
              <a:off x="942825" y="3549"/>
              <a:ext cx="172402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</p:grp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03" name="CuadroTexto 202"/>
          <p:cNvSpPr txBox="1"/>
          <p:nvPr/>
        </p:nvSpPr>
        <p:spPr>
          <a:xfrm>
            <a:off x="3605482" y="1104277"/>
            <a:ext cx="3081089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industrias con menor monto en facturas negociables son la industria de refinación de petróleo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(2,346 mil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la industria de reciclaje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(1,772 mil soles).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la industria de reciclaje, la MYPE participa con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monto de las facturas negociables de dicha industria, mientras que en la industria de refinación de petróleo dicho porcentaje es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48.9%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3" name="Rectángulo 25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270" name="Grupo 26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27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Sector Industria</a:t>
              </a:r>
            </a:p>
          </p:txBody>
        </p:sp>
        <p:sp>
          <p:nvSpPr>
            <p:cNvPr id="272" name="Rectángulo 27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74" name="CuadroTexto 27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0" y="2723747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6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ENERO-NOVIEMBRE DE 2021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miles de soles)</a:t>
            </a:r>
          </a:p>
        </p:txBody>
      </p:sp>
      <p:grpSp>
        <p:nvGrpSpPr>
          <p:cNvPr id="275" name="Grupo 274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276" name="Grupo 2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280" name="CuadroTexto 279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281" name="Grupo 280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282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283" name="Rectángulo 282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277" name="Grupo 2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278" name="Lágrima 277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279" name="Elipse 278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29" name="CuadroTexto 28"/>
          <p:cNvSpPr txBox="1"/>
          <p:nvPr/>
        </p:nvSpPr>
        <p:spPr>
          <a:xfrm>
            <a:off x="222057" y="1213902"/>
            <a:ext cx="3154183" cy="15311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industria, el monto de las facturas negociables ascendió a 5,418 millones de soles entre enero y noviembre de 2021, 86.0%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mayor 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registrada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periodo similar de 2020. A nivel de división CIIU Rev. 3, destacan las industrias metálica y química, con 1,283 y 1,068 millones de soles en facturas negociables, respectivamente.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registrado en facturas negociables de dichas industrias, la MYPE tiene una participación del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24.1%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4.9%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respectivamente.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267852" y="8007357"/>
            <a:ext cx="3284033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incremento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86.0%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facturas negociables del sector industria entre enero y noviembre de 2021 se explica, principalmente, por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aumento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dichos montos en la industria metálica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(+99.1%)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industria química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(+95.4%)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la industria de plásticos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(+103.1%)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Sin embargo, las industrias que menos crecieron respecto al monto de facturas negociables son la industria de instrumentos de precisión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(+20.9%)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industria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papel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(+30.4%).</a:t>
            </a:r>
            <a:endParaRPr lang="es-PE" sz="85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3593132" y="8007357"/>
            <a:ext cx="2991554" cy="10079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otro lado, las industrias que presentaron un mayor crecimiento en el monto de facturas negociables son la industria de refinación de petróleo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(+217.2%)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industria de metales comunes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(+193.0%)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Asimismo, se aprecia un crecimiento importante del monto negociado de la </a:t>
            </a:r>
            <a:r>
              <a:rPr lang="es-ES" sz="850" i="1" dirty="0">
                <a:latin typeface="Arial" panose="020B0604020202020204" pitchFamily="34" charset="0"/>
                <a:cs typeface="Arial" panose="020B0604020202020204" pitchFamily="34" charset="0"/>
              </a:rPr>
              <a:t>industria de equipos y aparatos de comunicaciones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(+150.4%).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6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Servicios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Comercio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7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ENERO-NOVIEMBRE DE 2021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millones de soles)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210716" y="5463420"/>
            <a:ext cx="7298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8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ENERO-NOVIEMBRE DE 2021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millones de soles)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152150" y="4190705"/>
            <a:ext cx="3286566" cy="8771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noviembre de 2021, el monto de las facturas negociables del sector servicios registró un crecimiento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principalmente, por el desempeño del rubro de actividades de transporte vía terrestre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(+56.5%)</a:t>
            </a:r>
            <a:r>
              <a:rPr lang="es-PE" sz="85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las actividades de empresariales diversas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(+178.0%)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164" name="Grupo 16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65" name="Grupo 16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69" name="CuadroTexto 16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70" name="Grupo 16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7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72" name="Rectángulo 17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66" name="Grupo 16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67" name="Lágrima 16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68" name="Elipse 16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40" name="CuadroTexto 39"/>
          <p:cNvSpPr txBox="1"/>
          <p:nvPr/>
        </p:nvSpPr>
        <p:spPr>
          <a:xfrm>
            <a:off x="3511230" y="4323870"/>
            <a:ext cx="3242225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contraste, los rubros que incidieron de manera negativa en el desempeño del sector respecto al monto de facturas negociables son las otras actividades de servicios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(-40.1%)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la administración pública y defensa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(-61.7%)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744996" y="3968542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89333" y="8291755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rubro de venta de vehículos automotores concentra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facturas negociables del sector comercio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(549 millones de soles: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17.7%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de la MYPE)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mientras que el rubro de comercio al por menor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7.7%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(449 millones de soles: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29.4%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correspondiente a la MYPE)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89333" y="7765993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negociado de facturas negociables del sector comercio 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5,802 millones 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entre enero y noviembre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superior al registrado en el periodo similar del año anterior.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82.8%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 este saldo se concentra en el rubro de comercio al por mayor (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4,804 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de los cuales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corresponde a la MYPE).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89333" y="8841645"/>
            <a:ext cx="6382587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rubro, se aprecia que el monto negociado de facturas negociables ha crecido tanto en el rubro de comercio mayorista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(+82.8%)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como el de comercio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minorista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(+134.2%)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de venta y mantenimiento de vehículos automotores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(+120.2%).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6" name="Grupo 95">
            <a:extLst>
              <a:ext uri="{FF2B5EF4-FFF2-40B4-BE49-F238E27FC236}">
                <a16:creationId xmlns:a16="http://schemas.microsoft.com/office/drawing/2014/main" id="{00000000-0008-0000-0500-000006000000}"/>
              </a:ext>
            </a:extLst>
          </p:cNvPr>
          <p:cNvGrpSpPr/>
          <p:nvPr/>
        </p:nvGrpSpPr>
        <p:grpSpPr>
          <a:xfrm>
            <a:off x="631342" y="1571012"/>
            <a:ext cx="5545147" cy="2417121"/>
            <a:chOff x="0" y="0"/>
            <a:chExt cx="5328380" cy="2318676"/>
          </a:xfrm>
        </p:grpSpPr>
        <p:grpSp>
          <p:nvGrpSpPr>
            <p:cNvPr id="97" name="Grupo 96">
              <a:extLst>
                <a:ext uri="{FF2B5EF4-FFF2-40B4-BE49-F238E27FC236}">
                  <a16:creationId xmlns:a16="http://schemas.microsoft.com/office/drawing/2014/main" id="{00000000-0008-0000-0500-000013000000}"/>
                </a:ext>
              </a:extLst>
            </p:cNvPr>
            <p:cNvGrpSpPr/>
            <p:nvPr/>
          </p:nvGrpSpPr>
          <p:grpSpPr>
            <a:xfrm>
              <a:off x="0" y="0"/>
              <a:ext cx="5328380" cy="2318676"/>
              <a:chOff x="0" y="0"/>
              <a:chExt cx="4670031" cy="2431462"/>
            </a:xfrm>
            <a:noFill/>
          </p:grpSpPr>
          <p:graphicFrame>
            <p:nvGraphicFramePr>
              <p:cNvPr id="108" name="Gráfico 107">
                <a:extLst>
                  <a:ext uri="{FF2B5EF4-FFF2-40B4-BE49-F238E27FC236}">
                    <a16:creationId xmlns:a16="http://schemas.microsoft.com/office/drawing/2014/main" id="{00000000-0008-0000-0500-000018000000}"/>
                  </a:ext>
                </a:extLst>
              </p:cNvPr>
              <p:cNvGraphicFramePr/>
              <p:nvPr/>
            </p:nvGraphicFramePr>
            <p:xfrm>
              <a:off x="0" y="271462"/>
              <a:ext cx="4128333" cy="216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09" name="CuadroTexto 94">
                <a:extLst>
                  <a:ext uri="{FF2B5EF4-FFF2-40B4-BE49-F238E27FC236}">
                    <a16:creationId xmlns:a16="http://schemas.microsoft.com/office/drawing/2014/main" id="{00000000-0008-0000-0500-000015000000}"/>
                  </a:ext>
                </a:extLst>
              </p:cNvPr>
              <p:cNvSpPr txBox="1"/>
              <p:nvPr/>
            </p:nvSpPr>
            <p:spPr>
              <a:xfrm>
                <a:off x="3719552" y="4910"/>
                <a:ext cx="950479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facturas</a:t>
                </a:r>
              </a:p>
            </p:txBody>
          </p:sp>
          <p:sp>
            <p:nvSpPr>
              <p:cNvPr id="110" name="CuadroTexto 99">
                <a:extLst>
                  <a:ext uri="{FF2B5EF4-FFF2-40B4-BE49-F238E27FC236}">
                    <a16:creationId xmlns:a16="http://schemas.microsoft.com/office/drawing/2014/main" id="{00000000-0008-0000-0500-000016000000}"/>
                  </a:ext>
                </a:extLst>
              </p:cNvPr>
              <p:cNvSpPr txBox="1"/>
              <p:nvPr/>
            </p:nvSpPr>
            <p:spPr>
              <a:xfrm>
                <a:off x="2114227" y="0"/>
                <a:ext cx="2204782" cy="38864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Monto negociado</a:t>
                </a:r>
              </a:p>
              <a:p>
                <a:pPr algn="ctr"/>
                <a:r>
                  <a:rPr lang="es-PE" sz="9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(En millones de soles)</a:t>
                </a:r>
              </a:p>
            </p:txBody>
          </p:sp>
          <p:sp>
            <p:nvSpPr>
              <p:cNvPr id="111" name="CuadroTexto 101">
                <a:extLst>
                  <a:ext uri="{FF2B5EF4-FFF2-40B4-BE49-F238E27FC236}">
                    <a16:creationId xmlns:a16="http://schemas.microsoft.com/office/drawing/2014/main" id="{00000000-0008-0000-0500-000017000000}"/>
                  </a:ext>
                </a:extLst>
              </p:cNvPr>
              <p:cNvSpPr txBox="1"/>
              <p:nvPr/>
            </p:nvSpPr>
            <p:spPr>
              <a:xfrm>
                <a:off x="818827" y="8350"/>
                <a:ext cx="1713882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Actividad </a:t>
                </a:r>
              </a:p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Económica</a:t>
                </a:r>
              </a:p>
            </p:txBody>
          </p:sp>
        </p:grp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00000000-0008-0000-0500-000005000000}"/>
                </a:ext>
              </a:extLst>
            </p:cNvPr>
            <p:cNvGrpSpPr/>
            <p:nvPr/>
          </p:nvGrpSpPr>
          <p:grpSpPr>
            <a:xfrm>
              <a:off x="4486860" y="415336"/>
              <a:ext cx="573017" cy="1724431"/>
              <a:chOff x="4486860" y="415336"/>
              <a:chExt cx="573017" cy="1724431"/>
            </a:xfrm>
          </p:grpSpPr>
          <p:sp>
            <p:nvSpPr>
              <p:cNvPr id="99" name="CuadroTexto 1">
                <a:extLst>
                  <a:ext uri="{FF2B5EF4-FFF2-40B4-BE49-F238E27FC236}">
                    <a16:creationId xmlns:a16="http://schemas.microsoft.com/office/drawing/2014/main" id="{00000000-0008-0000-0500-000002000000}"/>
                  </a:ext>
                </a:extLst>
              </p:cNvPr>
              <p:cNvSpPr txBox="1"/>
              <p:nvPr/>
            </p:nvSpPr>
            <p:spPr>
              <a:xfrm>
                <a:off x="4486860" y="1909725"/>
                <a:ext cx="554276" cy="230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32364EE7-0280-44C2-98D0-ED362C93F993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22,618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0" name="CuadroTexto 16">
                <a:extLst>
                  <a:ext uri="{FF2B5EF4-FFF2-40B4-BE49-F238E27FC236}">
                    <a16:creationId xmlns:a16="http://schemas.microsoft.com/office/drawing/2014/main" id="{00000000-0008-0000-0500-000011000000}"/>
                  </a:ext>
                </a:extLst>
              </p:cNvPr>
              <p:cNvSpPr txBox="1"/>
              <p:nvPr/>
            </p:nvSpPr>
            <p:spPr>
              <a:xfrm>
                <a:off x="4560349" y="1652086"/>
                <a:ext cx="485762" cy="230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A162AA7-54A5-4B57-8C6B-587055DC8E4E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6,273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1" name="CuadroTexto 17">
                <a:extLst>
                  <a:ext uri="{FF2B5EF4-FFF2-40B4-BE49-F238E27FC236}">
                    <a16:creationId xmlns:a16="http://schemas.microsoft.com/office/drawing/2014/main" id="{00000000-0008-0000-0500-000012000000}"/>
                  </a:ext>
                </a:extLst>
              </p:cNvPr>
              <p:cNvSpPr txBox="1"/>
              <p:nvPr/>
            </p:nvSpPr>
            <p:spPr>
              <a:xfrm>
                <a:off x="4505601" y="1410827"/>
                <a:ext cx="554276" cy="230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8D872430-CE05-48FD-9254-A2EDFD6AB872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17,754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2" name="CuadroTexto 32">
                <a:extLst>
                  <a:ext uri="{FF2B5EF4-FFF2-40B4-BE49-F238E27FC236}">
                    <a16:creationId xmlns:a16="http://schemas.microsoft.com/office/drawing/2014/main" id="{00000000-0008-0000-0500-000021000000}"/>
                  </a:ext>
                </a:extLst>
              </p:cNvPr>
              <p:cNvSpPr txBox="1"/>
              <p:nvPr/>
            </p:nvSpPr>
            <p:spPr>
              <a:xfrm>
                <a:off x="4562743" y="1165267"/>
                <a:ext cx="485762" cy="230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CC1468F-9B99-4088-93B4-3144CD227FC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7,255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" name="CuadroTexto 33">
                <a:extLst>
                  <a:ext uri="{FF2B5EF4-FFF2-40B4-BE49-F238E27FC236}">
                    <a16:creationId xmlns:a16="http://schemas.microsoft.com/office/drawing/2014/main" id="{00000000-0008-0000-0500-000022000000}"/>
                  </a:ext>
                </a:extLst>
              </p:cNvPr>
              <p:cNvSpPr txBox="1"/>
              <p:nvPr/>
            </p:nvSpPr>
            <p:spPr>
              <a:xfrm>
                <a:off x="4503971" y="929456"/>
                <a:ext cx="554276" cy="230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E80CA54A-BC0D-4E2F-B2B6-0D6A3BD755F5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11,715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5" name="CuadroTexto 34">
                <a:extLst>
                  <a:ext uri="{FF2B5EF4-FFF2-40B4-BE49-F238E27FC236}">
                    <a16:creationId xmlns:a16="http://schemas.microsoft.com/office/drawing/2014/main" id="{00000000-0008-0000-0500-000023000000}"/>
                  </a:ext>
                </a:extLst>
              </p:cNvPr>
              <p:cNvSpPr txBox="1"/>
              <p:nvPr/>
            </p:nvSpPr>
            <p:spPr>
              <a:xfrm>
                <a:off x="4498027" y="651550"/>
                <a:ext cx="554276" cy="230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CE593F22-E2D6-412D-8317-88C8E278CB0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64,315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" name="CuadroTexto 35">
                <a:extLst>
                  <a:ext uri="{FF2B5EF4-FFF2-40B4-BE49-F238E27FC236}">
                    <a16:creationId xmlns:a16="http://schemas.microsoft.com/office/drawing/2014/main" id="{00000000-0008-0000-0500-000024000000}"/>
                  </a:ext>
                </a:extLst>
              </p:cNvPr>
              <p:cNvSpPr txBox="1"/>
              <p:nvPr/>
            </p:nvSpPr>
            <p:spPr>
              <a:xfrm>
                <a:off x="4501149" y="415336"/>
                <a:ext cx="554276" cy="230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fld id="{9D58FDAC-BD31-4AA6-AC64-24794BCC5C7A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/>
                  <a:t>39,734</a:t>
                </a:fld>
                <a:endParaRPr lang="es-PE" sz="1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2" name="Grupo 111">
            <a:extLst>
              <a:ext uri="{FF2B5EF4-FFF2-40B4-BE49-F238E27FC236}">
                <a16:creationId xmlns:a16="http://schemas.microsoft.com/office/drawing/2014/main" id="{00000000-0008-0000-0500-00001A000000}"/>
              </a:ext>
            </a:extLst>
          </p:cNvPr>
          <p:cNvGrpSpPr/>
          <p:nvPr/>
        </p:nvGrpSpPr>
        <p:grpSpPr>
          <a:xfrm>
            <a:off x="837917" y="5915492"/>
            <a:ext cx="4885417" cy="1875072"/>
            <a:chOff x="0" y="0"/>
            <a:chExt cx="4365149" cy="2156212"/>
          </a:xfrm>
          <a:noFill/>
        </p:grpSpPr>
        <p:grpSp>
          <p:nvGrpSpPr>
            <p:cNvPr id="113" name="Grupo 112">
              <a:extLst>
                <a:ext uri="{FF2B5EF4-FFF2-40B4-BE49-F238E27FC236}">
                  <a16:creationId xmlns:a16="http://schemas.microsoft.com/office/drawing/2014/main" id="{00000000-0008-0000-0500-00001B000000}"/>
                </a:ext>
              </a:extLst>
            </p:cNvPr>
            <p:cNvGrpSpPr/>
            <p:nvPr/>
          </p:nvGrpSpPr>
          <p:grpSpPr>
            <a:xfrm>
              <a:off x="219074" y="171450"/>
              <a:ext cx="4146075" cy="1984762"/>
              <a:chOff x="219074" y="171450"/>
              <a:chExt cx="4146075" cy="1984762"/>
            </a:xfrm>
            <a:grpFill/>
          </p:grpSpPr>
          <p:graphicFrame>
            <p:nvGraphicFramePr>
              <p:cNvPr id="117" name="Gráfico 116">
                <a:extLst>
                  <a:ext uri="{FF2B5EF4-FFF2-40B4-BE49-F238E27FC236}">
                    <a16:creationId xmlns:a16="http://schemas.microsoft.com/office/drawing/2014/main" id="{00000000-0008-0000-0500-00001F000000}"/>
                  </a:ext>
                </a:extLst>
              </p:cNvPr>
              <p:cNvGraphicFramePr/>
              <p:nvPr/>
            </p:nvGraphicFramePr>
            <p:xfrm>
              <a:off x="219074" y="176212"/>
              <a:ext cx="288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18" name="Gráfico 117">
                <a:extLst>
                  <a:ext uri="{FF2B5EF4-FFF2-40B4-BE49-F238E27FC236}">
                    <a16:creationId xmlns:a16="http://schemas.microsoft.com/office/drawing/2014/main" id="{00000000-0008-0000-0500-000020000000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152774" y="171450"/>
              <a:ext cx="1212375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114" name="CuadroTexto 109">
              <a:extLst>
                <a:ext uri="{FF2B5EF4-FFF2-40B4-BE49-F238E27FC236}">
                  <a16:creationId xmlns:a16="http://schemas.microsoft.com/office/drawing/2014/main" id="{00000000-0008-0000-0500-00001C000000}"/>
                </a:ext>
              </a:extLst>
            </p:cNvPr>
            <p:cNvSpPr txBox="1"/>
            <p:nvPr/>
          </p:nvSpPr>
          <p:spPr>
            <a:xfrm>
              <a:off x="2957257" y="14435"/>
              <a:ext cx="95047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115" name="CuadroTexto 110">
              <a:extLst>
                <a:ext uri="{FF2B5EF4-FFF2-40B4-BE49-F238E27FC236}">
                  <a16:creationId xmlns:a16="http://schemas.microsoft.com/office/drawing/2014/main" id="{00000000-0008-0000-0500-00001D000000}"/>
                </a:ext>
              </a:extLst>
            </p:cNvPr>
            <p:cNvSpPr txBox="1"/>
            <p:nvPr/>
          </p:nvSpPr>
          <p:spPr>
            <a:xfrm>
              <a:off x="1236335" y="0"/>
              <a:ext cx="1896963" cy="44398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millones de soles)</a:t>
              </a:r>
            </a:p>
          </p:txBody>
        </p:sp>
        <p:sp>
          <p:nvSpPr>
            <p:cNvPr id="116" name="CuadroTexto 113">
              <a:extLst>
                <a:ext uri="{FF2B5EF4-FFF2-40B4-BE49-F238E27FC236}">
                  <a16:creationId xmlns:a16="http://schemas.microsoft.com/office/drawing/2014/main" id="{00000000-0008-0000-0500-00001E000000}"/>
                </a:ext>
              </a:extLst>
            </p:cNvPr>
            <p:cNvSpPr txBox="1"/>
            <p:nvPr/>
          </p:nvSpPr>
          <p:spPr>
            <a:xfrm>
              <a:off x="0" y="16840"/>
              <a:ext cx="171388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Actividad 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Económica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762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upo 50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pSpPr/>
          <p:nvPr/>
        </p:nvGrpSpPr>
        <p:grpSpPr>
          <a:xfrm>
            <a:off x="324000" y="4295315"/>
            <a:ext cx="6272408" cy="4403304"/>
            <a:chOff x="0" y="0"/>
            <a:chExt cx="5495265" cy="4343431"/>
          </a:xfrm>
        </p:grpSpPr>
        <p:graphicFrame>
          <p:nvGraphicFramePr>
            <p:cNvPr id="52" name="Gráfico 51">
              <a:extLst>
                <a:ext uri="{FF2B5EF4-FFF2-40B4-BE49-F238E27FC236}">
                  <a16:creationId xmlns:a16="http://schemas.microsoft.com/office/drawing/2014/main" id="{00000000-0008-0000-0700-00000300000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383433"/>
            <a:ext cx="4320002" cy="39599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3" name="Gráfico 52">
              <a:extLst>
                <a:ext uri="{FF2B5EF4-FFF2-40B4-BE49-F238E27FC236}">
                  <a16:creationId xmlns:a16="http://schemas.microsoft.com/office/drawing/2014/main" id="{00000000-0008-0000-0700-00000400000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4303058" y="383433"/>
            <a:ext cx="1192207" cy="39599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id="{00000000-0008-0000-0700-000005000000}"/>
                </a:ext>
              </a:extLst>
            </p:cNvPr>
            <p:cNvSpPr txBox="1"/>
            <p:nvPr/>
          </p:nvSpPr>
          <p:spPr>
            <a:xfrm>
              <a:off x="4205721" y="24445"/>
              <a:ext cx="1080000" cy="3576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</a:t>
              </a:r>
              <a:r>
                <a:rPr lang="es-PE" sz="900" b="1" baseline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facturas</a:t>
              </a:r>
            </a:p>
            <a:p>
              <a:pPr algn="ctr"/>
              <a:endParaRPr lang="es-PE"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CuadroTexto 57">
              <a:extLst>
                <a:ext uri="{FF2B5EF4-FFF2-40B4-BE49-F238E27FC236}">
                  <a16:creationId xmlns:a16="http://schemas.microsoft.com/office/drawing/2014/main" id="{00000000-0008-0000-0700-000006000000}"/>
                </a:ext>
              </a:extLst>
            </p:cNvPr>
            <p:cNvSpPr txBox="1"/>
            <p:nvPr/>
          </p:nvSpPr>
          <p:spPr>
            <a:xfrm>
              <a:off x="907422" y="0"/>
              <a:ext cx="2880001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  <p:sp>
          <p:nvSpPr>
            <p:cNvPr id="58" name="CuadroTexto 58">
              <a:extLst>
                <a:ext uri="{FF2B5EF4-FFF2-40B4-BE49-F238E27FC236}">
                  <a16:creationId xmlns:a16="http://schemas.microsoft.com/office/drawing/2014/main" id="{00000000-0008-0000-0700-000007000000}"/>
                </a:ext>
              </a:extLst>
            </p:cNvPr>
            <p:cNvSpPr txBox="1"/>
            <p:nvPr/>
          </p:nvSpPr>
          <p:spPr>
            <a:xfrm>
              <a:off x="3035321" y="35088"/>
              <a:ext cx="1260000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Región</a:t>
              </a:r>
            </a:p>
            <a:p>
              <a:pPr algn="ctr"/>
              <a:endParaRPr lang="es-PE"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4" name="CuadroTexto 53"/>
          <p:cNvSpPr txBox="1"/>
          <p:nvPr/>
        </p:nvSpPr>
        <p:spPr>
          <a:xfrm>
            <a:off x="147917" y="1014429"/>
            <a:ext cx="2966757" cy="23160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noviembre de 2021,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negociado de las facturas negociables se concentró en la gran empresa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(14,498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y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segmento MYPE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(4,607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la microempresa representa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4.8%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(942 millones de soles)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registradas entre enero y noviembre de 2021, y la pequeña,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18.5%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(3,665 millones de soles).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Respecto a enero y noviembre del año pasado, el monto negociado de las facturas negociables de la pequeña empresa creció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(+87.0%)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la gran empresa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(+81.7%)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 microempresa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(+18.4%)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 mediana empresa creció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(+7.6%)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78" name="Grupo 77"/>
          <p:cNvGrpSpPr/>
          <p:nvPr/>
        </p:nvGrpSpPr>
        <p:grpSpPr>
          <a:xfrm>
            <a:off x="3547872" y="774858"/>
            <a:ext cx="3162211" cy="589241"/>
            <a:chOff x="2535171" y="2508818"/>
            <a:chExt cx="3013236" cy="589241"/>
          </a:xfrm>
        </p:grpSpPr>
        <p:sp>
          <p:nvSpPr>
            <p:cNvPr id="79" name="Recortar rectángulo de esquina diagonal 78"/>
            <p:cNvSpPr/>
            <p:nvPr/>
          </p:nvSpPr>
          <p:spPr>
            <a:xfrm>
              <a:off x="2612892" y="2585748"/>
              <a:ext cx="2866288" cy="512311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CuadroTexto 79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12892" y="2579555"/>
              <a:ext cx="293551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9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 por tamaño, enero-noviembre 2021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 y porcentaje)</a:t>
              </a:r>
            </a:p>
          </p:txBody>
        </p:sp>
        <p:sp>
          <p:nvSpPr>
            <p:cNvPr id="81" name="Lágrima 80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cxnSp>
        <p:nvCxnSpPr>
          <p:cNvPr id="82" name="Conector recto 81"/>
          <p:cNvCxnSpPr/>
          <p:nvPr/>
        </p:nvCxnSpPr>
        <p:spPr>
          <a:xfrm>
            <a:off x="3205127" y="187901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46403" y="3957954"/>
            <a:ext cx="591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10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SEGÚN REGIÓN, ENERO-NOVIEMBRE DE 2021</a:t>
            </a:r>
          </a:p>
        </p:txBody>
      </p:sp>
      <p:sp>
        <p:nvSpPr>
          <p:cNvPr id="61" name="CuadroTexto 60"/>
          <p:cNvSpPr txBox="1"/>
          <p:nvPr/>
        </p:nvSpPr>
        <p:spPr>
          <a:xfrm>
            <a:off x="243002" y="9013850"/>
            <a:ext cx="3117983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nivel de región, se aprecia un incremento importante en el monto de facturas negociables en Lima</a:t>
            </a:r>
            <a:r>
              <a:rPr lang="es-PE" sz="85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(+74.7%)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Callao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(+43.7%)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noviembre de 2021.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3360985" y="9003526"/>
            <a:ext cx="3468030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en Lima, se aprecia un incremento del monto de facturas negociables en el sector minero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(+174.7%)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agropecuario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(+107.4%)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Mientras que en el Callao se registra un incremento en los sectores de construcción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(+177.8%)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(+94.2%)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94851" y="3245888"/>
            <a:ext cx="3436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Nota: Estrato al que pertenece el proveedor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75" name="Grupo 74"/>
          <p:cNvGrpSpPr/>
          <p:nvPr/>
        </p:nvGrpSpPr>
        <p:grpSpPr>
          <a:xfrm>
            <a:off x="0" y="3537595"/>
            <a:ext cx="6858001" cy="504000"/>
            <a:chOff x="0" y="325603"/>
            <a:chExt cx="6858001" cy="504000"/>
          </a:xfrm>
        </p:grpSpPr>
        <p:grpSp>
          <p:nvGrpSpPr>
            <p:cNvPr id="76" name="Grupo 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85" name="CuadroTexto 84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86" name="Grupo 85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87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REGIONAL</a:t>
                  </a:r>
                  <a:endParaRPr lang="es-PE" sz="1600" b="1" i="1" baseline="30000" dirty="0"/>
                </a:p>
              </p:txBody>
            </p:sp>
            <p:sp>
              <p:nvSpPr>
                <p:cNvPr id="88" name="Rectángulo 87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77" name="Grupo 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83" name="Lágrima 82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</p:grpSp>
      </p:grpSp>
      <p:grpSp>
        <p:nvGrpSpPr>
          <p:cNvPr id="89" name="Grupo 88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90" name="Grupo 89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94" name="CuadroTexto 93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95" name="Grupo 94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96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INFORMACIÓN POR TAMAÑO</a:t>
                  </a:r>
                  <a:endParaRPr lang="es-PE" sz="1600" b="1" i="1" baseline="30000" dirty="0"/>
                </a:p>
              </p:txBody>
            </p:sp>
            <p:sp>
              <p:nvSpPr>
                <p:cNvPr id="97" name="Rectángulo 96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91" name="Grupo 90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92" name="Lágrima 91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3" name="Elipse 92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65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512513" y="8531964"/>
            <a:ext cx="4439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Departamento al que pertenece el proveedor y corresponde al domicilio fiscal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432129" y="6603398"/>
            <a:ext cx="227825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Lima concentra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82.7%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negociado de las facturas negociables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(16,373 millones de soles)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Le sigue Callao, La Libertad, Arequipa, Piura e Ica, regiones que en conjunto representan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13.0%.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regiones con menor participación son Huancavelica y Madre de Dios</a:t>
            </a:r>
          </a:p>
        </p:txBody>
      </p:sp>
      <p:graphicFrame>
        <p:nvGraphicFramePr>
          <p:cNvPr id="44" name="Gráfico 43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483546"/>
              </p:ext>
            </p:extLst>
          </p:nvPr>
        </p:nvGraphicFramePr>
        <p:xfrm>
          <a:off x="3244680" y="1302624"/>
          <a:ext cx="3584335" cy="1958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5882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37927</TotalTime>
  <Words>2297</Words>
  <Application>Microsoft Office PowerPoint</Application>
  <PresentationFormat>A4 (210 x 297 mm)</PresentationFormat>
  <Paragraphs>347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José Figueroa Palomino</dc:creator>
  <cp:lastModifiedBy>Renzo José Figueroa Palomino</cp:lastModifiedBy>
  <cp:revision>3347</cp:revision>
  <cp:lastPrinted>2020-02-18T00:01:04Z</cp:lastPrinted>
  <dcterms:created xsi:type="dcterms:W3CDTF">2016-10-24T22:36:41Z</dcterms:created>
  <dcterms:modified xsi:type="dcterms:W3CDTF">2021-12-20T21:16:26Z</dcterms:modified>
</cp:coreProperties>
</file>