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9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10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1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2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3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4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5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sldIdLst>
    <p:sldId id="284" r:id="rId2"/>
    <p:sldId id="295" r:id="rId3"/>
    <p:sldId id="299" r:id="rId4"/>
    <p:sldId id="298" r:id="rId5"/>
    <p:sldId id="293" r:id="rId6"/>
    <p:sldId id="297" r:id="rId7"/>
    <p:sldId id="287" r:id="rId8"/>
  </p:sldIdLst>
  <p:sldSz cx="6858000" cy="9906000" type="A4"/>
  <p:notesSz cx="6797675" cy="9926638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43" userDrawn="1">
          <p15:clr>
            <a:srgbClr val="A4A3A4"/>
          </p15:clr>
        </p15:guide>
        <p15:guide id="2" pos="2183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uario desconocido" initials="" lastIdx="1" clrIdx="0"/>
  <p:cmAuthor id="2" name="Renzo José Figueroa Palomino" initials="RJFP" lastIdx="1" clrIdx="1"/>
  <p:cmAuthor id="3" name="user" initials="u" lastIdx="11" clrIdx="2">
    <p:extLst>
      <p:ext uri="{19B8F6BF-5375-455C-9EA6-DF929625EA0E}">
        <p15:presenceInfo xmlns:p15="http://schemas.microsoft.com/office/powerpoint/2012/main" userId="427effd19e68e7a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C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762" autoAdjust="0"/>
    <p:restoredTop sz="99137" autoAdjust="0"/>
  </p:normalViewPr>
  <p:slideViewPr>
    <p:cSldViewPr snapToGrid="0">
      <p:cViewPr>
        <p:scale>
          <a:sx n="90" d="100"/>
          <a:sy n="90" d="100"/>
        </p:scale>
        <p:origin x="3462" y="-510"/>
      </p:cViewPr>
      <p:guideLst>
        <p:guide orient="horz" pos="3143"/>
        <p:guide pos="21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0.%20BASE%20DE%20DATOS\FACTURAS%20NEGOCIABLES\REPORTE\Reporte%20de%20factoring%20Mayo%2020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D:\0.%20BASE%20DE%20DATOS\FACTURAS%20NEGOCIABLES\REPORTE\Reporte%20de%20factoring%20Mayo%202022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0.%20BASE%20DE%20DATOS\FACTURAS%20NEGOCIABLES\REPORTE\Reporte%20de%20factoring%20Mayo%202022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0.%20BASE%20DE%20DATOS\FACTURAS%20NEGOCIABLES\REPORTE\Reporte%20de%20factoring%20Mayo%202022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0.%20BASE%20DE%20DATOS\FACTURAS%20NEGOCIABLES\REPORTE\Reporte%20de%20factoring%20Enero%202022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Users\lcasusol\Documents\1.%20Casusol\5.%20REPORTE%20FACTORING\4.Reporte\Reporte%20de%20factoring%20Abril%202022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0.%20BASE%20DE%20DATOS\FACTURAS%20NEGOCIABLES\REPORTE\Reporte%20de%20factoring%20Mayo%202022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0.%20BASE%20DE%20DATOS\FACTURAS%20NEGOCIABLES\REPORTE\Reporte%20de%20factoring%20Mayo%20202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0.%20BASE%20DE%20DATOS\FACTURAS%20NEGOCIABLES\REPORTE\Reporte%20de%20factoring%20Mayo%202022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0.%20BASE%20DE%20DATOS\FACTURAS%20NEGOCIABLES\REPORTE\Reporte%20de%20factoring%20Mayo%202022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0.%20BASE%20DE%20DATOS\FACTURAS%20NEGOCIABLES\REPORTE\Reporte%20de%20factoring%20Mayo%202022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0.%20BASE%20DE%20DATOS\FACTURAS%20NEGOCIABLES\REPORTE\Reporte%20de%20factoring%20Mayo%202022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0.%20BASE%20DE%20DATOS\FACTURAS%20NEGOCIABLES\REPORTE\Reporte%20de%20factoring%20Mayo%202022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0.%20BASE%20DE%20DATOS\FACTURAS%20NEGOCIABLES\REPORTE\Reporte%20de%20factoring%20Mayo%202022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D:\0.%20BASE%20DE%20DATOS\FACTURAS%20NEGOCIABLES\REPORTE\Reporte%20de%20factoring%20Mayo%202022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'G1 - G2 - Diapo2'!$E$13</c:f>
              <c:strCache>
                <c:ptCount val="1"/>
                <c:pt idx="0">
                  <c:v>Ene - Mayo</c:v>
                </c:pt>
              </c:strCache>
            </c:strRef>
          </c:tx>
          <c:spPr>
            <a:solidFill>
              <a:schemeClr val="accent5"/>
            </a:solidFill>
            <a:ln w="6350">
              <a:solidFill>
                <a:srgbClr val="002060"/>
              </a:solidFill>
              <a:prstDash val="sysDash"/>
            </a:ln>
            <a:effectLst/>
          </c:spPr>
          <c:invertIfNegative val="0"/>
          <c:dLbls>
            <c:dLbl>
              <c:idx val="1"/>
              <c:layout>
                <c:manualLayout>
                  <c:x val="-9.2393112561059377E-17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D5E1-469C-B9A0-C8A1870A87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P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'G1 - G2 - Diapo2'!$B$7:$B$8</c:f>
              <c:numCache>
                <c:formatCode>General</c:formatCode>
                <c:ptCount val="2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'G1 - G2 - Diapo2'!$E$7:$E$8</c:f>
              <c:numCache>
                <c:formatCode>#,##0</c:formatCode>
                <c:ptCount val="2"/>
                <c:pt idx="0">
                  <c:v>332839</c:v>
                </c:pt>
                <c:pt idx="1">
                  <c:v>424732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5E1-469C-B9A0-C8A1870A87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73"/>
        <c:axId val="571323488"/>
        <c:axId val="571328584"/>
      </c:barChart>
      <c:barChart>
        <c:barDir val="col"/>
        <c:grouping val="clustered"/>
        <c:varyColors val="0"/>
        <c:ser>
          <c:idx val="0"/>
          <c:order val="0"/>
          <c:tx>
            <c:strRef>
              <c:f>'G1 - G2 - Diapo2'!$D$6</c:f>
              <c:strCache>
                <c:ptCount val="1"/>
                <c:pt idx="0">
                  <c:v>Mayo</c:v>
                </c:pt>
              </c:strCache>
            </c:strRef>
          </c:tx>
          <c:spPr>
            <a:solidFill>
              <a:schemeClr val="accent1"/>
            </a:solidFill>
            <a:ln w="6350">
              <a:solidFill>
                <a:srgbClr val="002060"/>
              </a:solidFill>
              <a:prstDash val="sysDash"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P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'G1 - G2 - Diapo2'!$B$7:$B$8</c:f>
              <c:numCache>
                <c:formatCode>General</c:formatCode>
                <c:ptCount val="2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'G1 - G2 - Diapo2'!$D$7:$D$8</c:f>
              <c:numCache>
                <c:formatCode>#,##0</c:formatCode>
                <c:ptCount val="2"/>
                <c:pt idx="0">
                  <c:v>71923</c:v>
                </c:pt>
                <c:pt idx="1">
                  <c:v>98928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5E1-469C-B9A0-C8A1870A87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0"/>
        <c:overlap val="73"/>
        <c:axId val="571327016"/>
        <c:axId val="571325056"/>
      </c:barChart>
      <c:catAx>
        <c:axId val="571323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571328584"/>
        <c:crosses val="autoZero"/>
        <c:auto val="1"/>
        <c:lblAlgn val="ctr"/>
        <c:lblOffset val="100"/>
        <c:noMultiLvlLbl val="0"/>
      </c:catAx>
      <c:valAx>
        <c:axId val="571328584"/>
        <c:scaling>
          <c:orientation val="minMax"/>
          <c:min val="0"/>
        </c:scaling>
        <c:delete val="0"/>
        <c:axPos val="l"/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" b="0" i="0" u="none" strike="noStrike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571323488"/>
        <c:crosses val="autoZero"/>
        <c:crossBetween val="between"/>
      </c:valAx>
      <c:valAx>
        <c:axId val="571325056"/>
        <c:scaling>
          <c:orientation val="minMax"/>
          <c:max val="300000"/>
          <c:min val="0"/>
        </c:scaling>
        <c:delete val="0"/>
        <c:axPos val="r"/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" b="0" i="0" u="none" strike="noStrike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571327016"/>
        <c:crosses val="max"/>
        <c:crossBetween val="between"/>
      </c:valAx>
      <c:catAx>
        <c:axId val="57132701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7132505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693959256430041"/>
          <c:y val="0.25768796296296298"/>
          <c:w val="0.27017386481058531"/>
          <c:h val="0.4098660597473253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s-PE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7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s-PE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noFill/>
            <a:ln>
              <a:noFill/>
            </a:ln>
            <a:effectLst/>
          </c:spPr>
          <c:invertIfNegative val="0"/>
          <c:cat>
            <c:numRef>
              <c:f>'G7 y G8 - Diapo6'!$T$31:$T$33</c:f>
              <c:numCache>
                <c:formatCode>#,##0</c:formatCode>
                <c:ptCount val="3"/>
                <c:pt idx="0">
                  <c:v>136008</c:v>
                </c:pt>
                <c:pt idx="1">
                  <c:v>17012</c:v>
                </c:pt>
                <c:pt idx="2">
                  <c:v>14642</c:v>
                </c:pt>
              </c:numCache>
            </c:numRef>
          </c:cat>
          <c:val>
            <c:numRef>
              <c:f>'G7 y G8 - Diapo6'!$S$31:$S$33</c:f>
              <c:numCache>
                <c:formatCode>#,##0</c:formatCode>
                <c:ptCount val="3"/>
                <c:pt idx="0">
                  <c:v>2726.7735595872418</c:v>
                </c:pt>
                <c:pt idx="1">
                  <c:v>315.36886082408409</c:v>
                </c:pt>
                <c:pt idx="2">
                  <c:v>224.2390534911967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98-4DF6-B3BA-719677438D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0"/>
        <c:axId val="203937976"/>
        <c:axId val="203939544"/>
      </c:barChart>
      <c:catAx>
        <c:axId val="203937976"/>
        <c:scaling>
          <c:orientation val="maxMin"/>
        </c:scaling>
        <c:delete val="0"/>
        <c:axPos val="l"/>
        <c:numFmt formatCode="#,##0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203939544"/>
        <c:crosses val="autoZero"/>
        <c:auto val="1"/>
        <c:lblAlgn val="ctr"/>
        <c:lblOffset val="100"/>
        <c:noMultiLvlLbl val="0"/>
      </c:catAx>
      <c:valAx>
        <c:axId val="203939544"/>
        <c:scaling>
          <c:orientation val="minMax"/>
          <c:max val="1900"/>
        </c:scaling>
        <c:delete val="1"/>
        <c:axPos val="t"/>
        <c:numFmt formatCode="#,##0" sourceLinked="1"/>
        <c:majorTickMark val="none"/>
        <c:minorTickMark val="none"/>
        <c:tickLblPos val="nextTo"/>
        <c:crossAx val="2039379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s-PE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9308403497623335E-2"/>
          <c:y val="3.7331909536525813E-2"/>
          <c:w val="0.73419858509853353"/>
          <c:h val="0.92533618092694836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P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'G10 - Diapo7'!$L$6:$L$29</c:f>
              <c:strCache>
                <c:ptCount val="24"/>
                <c:pt idx="0">
                  <c:v>Callao</c:v>
                </c:pt>
                <c:pt idx="1">
                  <c:v>La Libertad</c:v>
                </c:pt>
                <c:pt idx="2">
                  <c:v>Arequipa</c:v>
                </c:pt>
                <c:pt idx="3">
                  <c:v>Ica</c:v>
                </c:pt>
                <c:pt idx="4">
                  <c:v>Piura</c:v>
                </c:pt>
                <c:pt idx="5">
                  <c:v>Lambayeque</c:v>
                </c:pt>
                <c:pt idx="6">
                  <c:v>Áncash</c:v>
                </c:pt>
                <c:pt idx="7">
                  <c:v>Loreto</c:v>
                </c:pt>
                <c:pt idx="8">
                  <c:v>Ucayali</c:v>
                </c:pt>
                <c:pt idx="9">
                  <c:v>Junín</c:v>
                </c:pt>
                <c:pt idx="10">
                  <c:v>Cajamarca</c:v>
                </c:pt>
                <c:pt idx="11">
                  <c:v>Moquegua</c:v>
                </c:pt>
                <c:pt idx="12">
                  <c:v>Cusco</c:v>
                </c:pt>
                <c:pt idx="13">
                  <c:v>San Martín</c:v>
                </c:pt>
                <c:pt idx="14">
                  <c:v>Tumbes</c:v>
                </c:pt>
                <c:pt idx="15">
                  <c:v>Puno</c:v>
                </c:pt>
                <c:pt idx="16">
                  <c:v>Apurímac</c:v>
                </c:pt>
                <c:pt idx="17">
                  <c:v>Amazonas</c:v>
                </c:pt>
                <c:pt idx="18">
                  <c:v>Pasco</c:v>
                </c:pt>
                <c:pt idx="19">
                  <c:v>Huánuco</c:v>
                </c:pt>
                <c:pt idx="20">
                  <c:v>Tacna</c:v>
                </c:pt>
                <c:pt idx="21">
                  <c:v>Ayacucho</c:v>
                </c:pt>
                <c:pt idx="22">
                  <c:v>Madre De Dios</c:v>
                </c:pt>
                <c:pt idx="23">
                  <c:v>Huancavelica</c:v>
                </c:pt>
              </c:strCache>
            </c:strRef>
          </c:cat>
          <c:val>
            <c:numRef>
              <c:f>'G10 - Diapo7'!$M$6:$M$29</c:f>
              <c:numCache>
                <c:formatCode>#,##0</c:formatCode>
                <c:ptCount val="24"/>
                <c:pt idx="0">
                  <c:v>635831.4077025752</c:v>
                </c:pt>
                <c:pt idx="1">
                  <c:v>272568.94548619271</c:v>
                </c:pt>
                <c:pt idx="2">
                  <c:v>218490.9066191731</c:v>
                </c:pt>
                <c:pt idx="3">
                  <c:v>168455.29206032603</c:v>
                </c:pt>
                <c:pt idx="4">
                  <c:v>155708.78568470437</c:v>
                </c:pt>
                <c:pt idx="5">
                  <c:v>92535.067302892799</c:v>
                </c:pt>
                <c:pt idx="6">
                  <c:v>60283.072924128399</c:v>
                </c:pt>
                <c:pt idx="7">
                  <c:v>49461.283909020007</c:v>
                </c:pt>
                <c:pt idx="8">
                  <c:v>44595.483674629999</c:v>
                </c:pt>
                <c:pt idx="9">
                  <c:v>43972.648322870002</c:v>
                </c:pt>
                <c:pt idx="10">
                  <c:v>43512.638978581199</c:v>
                </c:pt>
                <c:pt idx="11">
                  <c:v>38382.225777300999</c:v>
                </c:pt>
                <c:pt idx="12">
                  <c:v>21435.695949779994</c:v>
                </c:pt>
                <c:pt idx="13">
                  <c:v>17184.746675981998</c:v>
                </c:pt>
                <c:pt idx="14">
                  <c:v>15515.718298659998</c:v>
                </c:pt>
                <c:pt idx="15">
                  <c:v>11740.743320026399</c:v>
                </c:pt>
                <c:pt idx="16">
                  <c:v>6598.4922181328002</c:v>
                </c:pt>
                <c:pt idx="17">
                  <c:v>6283.3552681000001</c:v>
                </c:pt>
                <c:pt idx="18">
                  <c:v>6263.662742920199</c:v>
                </c:pt>
                <c:pt idx="19">
                  <c:v>6209.8958409900006</c:v>
                </c:pt>
                <c:pt idx="20">
                  <c:v>5245.4049837599996</c:v>
                </c:pt>
                <c:pt idx="21">
                  <c:v>4408.490170940001</c:v>
                </c:pt>
                <c:pt idx="22">
                  <c:v>786.35941790000004</c:v>
                </c:pt>
                <c:pt idx="23">
                  <c:v>520.53867000000002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08-4525-8211-C3876D0347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538417120"/>
        <c:axId val="538418296"/>
      </c:barChart>
      <c:catAx>
        <c:axId val="53841712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high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5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538418296"/>
        <c:crosses val="autoZero"/>
        <c:auto val="1"/>
        <c:lblAlgn val="ctr"/>
        <c:lblOffset val="100"/>
        <c:noMultiLvlLbl val="0"/>
      </c:catAx>
      <c:valAx>
        <c:axId val="538418296"/>
        <c:scaling>
          <c:orientation val="minMax"/>
          <c:min val="0"/>
        </c:scaling>
        <c:delete val="1"/>
        <c:axPos val="t"/>
        <c:numFmt formatCode="#,##0" sourceLinked="1"/>
        <c:majorTickMark val="out"/>
        <c:minorTickMark val="none"/>
        <c:tickLblPos val="nextTo"/>
        <c:crossAx val="5384171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s-PE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1"/>
          <c:order val="0"/>
          <c:spPr>
            <a:noFill/>
            <a:ln>
              <a:noFill/>
            </a:ln>
            <a:effectLst/>
          </c:spPr>
          <c:invertIfNegative val="0"/>
          <c:cat>
            <c:numRef>
              <c:f>'G10 - Diapo7'!$N$6:$N$29</c:f>
              <c:numCache>
                <c:formatCode>#,##0</c:formatCode>
                <c:ptCount val="24"/>
                <c:pt idx="0">
                  <c:v>33188</c:v>
                </c:pt>
                <c:pt idx="1">
                  <c:v>16854</c:v>
                </c:pt>
                <c:pt idx="2">
                  <c:v>9473</c:v>
                </c:pt>
                <c:pt idx="3">
                  <c:v>6729</c:v>
                </c:pt>
                <c:pt idx="4">
                  <c:v>6985</c:v>
                </c:pt>
                <c:pt idx="5">
                  <c:v>4767</c:v>
                </c:pt>
                <c:pt idx="6">
                  <c:v>3792</c:v>
                </c:pt>
                <c:pt idx="7">
                  <c:v>1001</c:v>
                </c:pt>
                <c:pt idx="8">
                  <c:v>1321</c:v>
                </c:pt>
                <c:pt idx="9">
                  <c:v>855</c:v>
                </c:pt>
                <c:pt idx="10">
                  <c:v>1125</c:v>
                </c:pt>
                <c:pt idx="11">
                  <c:v>491</c:v>
                </c:pt>
                <c:pt idx="12">
                  <c:v>502</c:v>
                </c:pt>
                <c:pt idx="13">
                  <c:v>171</c:v>
                </c:pt>
                <c:pt idx="14">
                  <c:v>113</c:v>
                </c:pt>
                <c:pt idx="15">
                  <c:v>403</c:v>
                </c:pt>
                <c:pt idx="16">
                  <c:v>169</c:v>
                </c:pt>
                <c:pt idx="17">
                  <c:v>228</c:v>
                </c:pt>
                <c:pt idx="18">
                  <c:v>94</c:v>
                </c:pt>
                <c:pt idx="19">
                  <c:v>78</c:v>
                </c:pt>
                <c:pt idx="20">
                  <c:v>59</c:v>
                </c:pt>
                <c:pt idx="21">
                  <c:v>170</c:v>
                </c:pt>
                <c:pt idx="22">
                  <c:v>20</c:v>
                </c:pt>
                <c:pt idx="23">
                  <c:v>12</c:v>
                </c:pt>
              </c:numCache>
            </c:numRef>
          </c:cat>
          <c:val>
            <c:numRef>
              <c:f>'G10 - Diapo7'!$M$6:$M$29</c:f>
              <c:numCache>
                <c:formatCode>#,##0</c:formatCode>
                <c:ptCount val="24"/>
                <c:pt idx="0">
                  <c:v>635831.4077025752</c:v>
                </c:pt>
                <c:pt idx="1">
                  <c:v>272568.94548619271</c:v>
                </c:pt>
                <c:pt idx="2">
                  <c:v>218490.9066191731</c:v>
                </c:pt>
                <c:pt idx="3">
                  <c:v>168455.29206032603</c:v>
                </c:pt>
                <c:pt idx="4">
                  <c:v>155708.78568470437</c:v>
                </c:pt>
                <c:pt idx="5">
                  <c:v>92535.067302892799</c:v>
                </c:pt>
                <c:pt idx="6">
                  <c:v>60283.072924128399</c:v>
                </c:pt>
                <c:pt idx="7">
                  <c:v>49461.283909020007</c:v>
                </c:pt>
                <c:pt idx="8">
                  <c:v>44595.483674629999</c:v>
                </c:pt>
                <c:pt idx="9">
                  <c:v>43972.648322870002</c:v>
                </c:pt>
                <c:pt idx="10">
                  <c:v>43512.638978581199</c:v>
                </c:pt>
                <c:pt idx="11">
                  <c:v>38382.225777300999</c:v>
                </c:pt>
                <c:pt idx="12">
                  <c:v>21435.695949779994</c:v>
                </c:pt>
                <c:pt idx="13">
                  <c:v>17184.746675981998</c:v>
                </c:pt>
                <c:pt idx="14">
                  <c:v>15515.718298659998</c:v>
                </c:pt>
                <c:pt idx="15">
                  <c:v>11740.743320026399</c:v>
                </c:pt>
                <c:pt idx="16">
                  <c:v>6598.4922181328002</c:v>
                </c:pt>
                <c:pt idx="17">
                  <c:v>6283.3552681000001</c:v>
                </c:pt>
                <c:pt idx="18">
                  <c:v>6263.662742920199</c:v>
                </c:pt>
                <c:pt idx="19">
                  <c:v>6209.8958409900006</c:v>
                </c:pt>
                <c:pt idx="20">
                  <c:v>5245.4049837599996</c:v>
                </c:pt>
                <c:pt idx="21">
                  <c:v>4408.490170940001</c:v>
                </c:pt>
                <c:pt idx="22">
                  <c:v>786.35941790000004</c:v>
                </c:pt>
                <c:pt idx="23">
                  <c:v>520.53867000000002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60A-4C05-A146-59D929C8F242}"/>
            </c:ext>
          </c:extLst>
        </c:ser>
        <c:ser>
          <c:idx val="0"/>
          <c:order val="1"/>
          <c:spPr>
            <a:noFill/>
            <a:ln>
              <a:noFill/>
            </a:ln>
            <a:effectLst/>
          </c:spPr>
          <c:invertIfNegative val="0"/>
          <c:cat>
            <c:numRef>
              <c:f>'G10 - Diapo7'!$N$6:$N$29</c:f>
              <c:numCache>
                <c:formatCode>#,##0</c:formatCode>
                <c:ptCount val="24"/>
                <c:pt idx="0">
                  <c:v>33188</c:v>
                </c:pt>
                <c:pt idx="1">
                  <c:v>16854</c:v>
                </c:pt>
                <c:pt idx="2">
                  <c:v>9473</c:v>
                </c:pt>
                <c:pt idx="3">
                  <c:v>6729</c:v>
                </c:pt>
                <c:pt idx="4">
                  <c:v>6985</c:v>
                </c:pt>
                <c:pt idx="5">
                  <c:v>4767</c:v>
                </c:pt>
                <c:pt idx="6">
                  <c:v>3792</c:v>
                </c:pt>
                <c:pt idx="7">
                  <c:v>1001</c:v>
                </c:pt>
                <c:pt idx="8">
                  <c:v>1321</c:v>
                </c:pt>
                <c:pt idx="9">
                  <c:v>855</c:v>
                </c:pt>
                <c:pt idx="10">
                  <c:v>1125</c:v>
                </c:pt>
                <c:pt idx="11">
                  <c:v>491</c:v>
                </c:pt>
                <c:pt idx="12">
                  <c:v>502</c:v>
                </c:pt>
                <c:pt idx="13">
                  <c:v>171</c:v>
                </c:pt>
                <c:pt idx="14">
                  <c:v>113</c:v>
                </c:pt>
                <c:pt idx="15">
                  <c:v>403</c:v>
                </c:pt>
                <c:pt idx="16">
                  <c:v>169</c:v>
                </c:pt>
                <c:pt idx="17">
                  <c:v>228</c:v>
                </c:pt>
                <c:pt idx="18">
                  <c:v>94</c:v>
                </c:pt>
                <c:pt idx="19">
                  <c:v>78</c:v>
                </c:pt>
                <c:pt idx="20">
                  <c:v>59</c:v>
                </c:pt>
                <c:pt idx="21">
                  <c:v>170</c:v>
                </c:pt>
                <c:pt idx="22">
                  <c:v>20</c:v>
                </c:pt>
                <c:pt idx="23">
                  <c:v>12</c:v>
                </c:pt>
              </c:numCache>
            </c:numRef>
          </c:cat>
          <c:val>
            <c:numRef>
              <c:f>'G10 - Diapo7'!$M$6:$M$29</c:f>
              <c:numCache>
                <c:formatCode>#,##0</c:formatCode>
                <c:ptCount val="24"/>
                <c:pt idx="0">
                  <c:v>635831.4077025752</c:v>
                </c:pt>
                <c:pt idx="1">
                  <c:v>272568.94548619271</c:v>
                </c:pt>
                <c:pt idx="2">
                  <c:v>218490.9066191731</c:v>
                </c:pt>
                <c:pt idx="3">
                  <c:v>168455.29206032603</c:v>
                </c:pt>
                <c:pt idx="4">
                  <c:v>155708.78568470437</c:v>
                </c:pt>
                <c:pt idx="5">
                  <c:v>92535.067302892799</c:v>
                </c:pt>
                <c:pt idx="6">
                  <c:v>60283.072924128399</c:v>
                </c:pt>
                <c:pt idx="7">
                  <c:v>49461.283909020007</c:v>
                </c:pt>
                <c:pt idx="8">
                  <c:v>44595.483674629999</c:v>
                </c:pt>
                <c:pt idx="9">
                  <c:v>43972.648322870002</c:v>
                </c:pt>
                <c:pt idx="10">
                  <c:v>43512.638978581199</c:v>
                </c:pt>
                <c:pt idx="11">
                  <c:v>38382.225777300999</c:v>
                </c:pt>
                <c:pt idx="12">
                  <c:v>21435.695949779994</c:v>
                </c:pt>
                <c:pt idx="13">
                  <c:v>17184.746675981998</c:v>
                </c:pt>
                <c:pt idx="14">
                  <c:v>15515.718298659998</c:v>
                </c:pt>
                <c:pt idx="15">
                  <c:v>11740.743320026399</c:v>
                </c:pt>
                <c:pt idx="16">
                  <c:v>6598.4922181328002</c:v>
                </c:pt>
                <c:pt idx="17">
                  <c:v>6283.3552681000001</c:v>
                </c:pt>
                <c:pt idx="18">
                  <c:v>6263.662742920199</c:v>
                </c:pt>
                <c:pt idx="19">
                  <c:v>6209.8958409900006</c:v>
                </c:pt>
                <c:pt idx="20">
                  <c:v>5245.4049837599996</c:v>
                </c:pt>
                <c:pt idx="21">
                  <c:v>4408.490170940001</c:v>
                </c:pt>
                <c:pt idx="22">
                  <c:v>786.35941790000004</c:v>
                </c:pt>
                <c:pt idx="23">
                  <c:v>520.53867000000002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60A-4C05-A146-59D929C8F2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0"/>
        <c:axId val="538416336"/>
        <c:axId val="538411632"/>
      </c:barChart>
      <c:catAx>
        <c:axId val="538416336"/>
        <c:scaling>
          <c:orientation val="maxMin"/>
        </c:scaling>
        <c:delete val="0"/>
        <c:axPos val="l"/>
        <c:numFmt formatCode="#,##0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538411632"/>
        <c:crosses val="autoZero"/>
        <c:auto val="1"/>
        <c:lblAlgn val="ctr"/>
        <c:lblOffset val="100"/>
        <c:noMultiLvlLbl val="0"/>
      </c:catAx>
      <c:valAx>
        <c:axId val="538411632"/>
        <c:scaling>
          <c:orientation val="minMax"/>
        </c:scaling>
        <c:delete val="1"/>
        <c:axPos val="t"/>
        <c:numFmt formatCode="#,##0" sourceLinked="1"/>
        <c:majorTickMark val="out"/>
        <c:minorTickMark val="none"/>
        <c:tickLblPos val="nextTo"/>
        <c:crossAx val="5384163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s-PE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0037378451514826E-2"/>
          <c:y val="5.3317551495494823E-2"/>
          <c:w val="0.95201607453442183"/>
          <c:h val="0.89691995273733094"/>
        </c:manualLayout>
      </c:layout>
      <c:ofPieChart>
        <c:ofPieType val="bar"/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 val="200"/>
        <c:secondPieSize val="90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800" b="1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s-PE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0037378451514826E-2"/>
          <c:y val="5.3317551495494823E-2"/>
          <c:w val="0.95201607453442183"/>
          <c:h val="0.89691995273733094"/>
        </c:manualLayout>
      </c:layout>
      <c:ofPieChart>
        <c:ofPieType val="bar"/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 val="200"/>
        <c:secondPieSize val="90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800" b="1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s-PE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0037378451514826E-2"/>
          <c:y val="5.3317551495494823E-2"/>
          <c:w val="0.95201607453442183"/>
          <c:h val="0.89691995273733094"/>
        </c:manualLayout>
      </c:layout>
      <c:ofPieChart>
        <c:ofPieType val="bar"/>
        <c:varyColors val="1"/>
        <c:ser>
          <c:idx val="0"/>
          <c:order val="0"/>
          <c:dPt>
            <c:idx val="0"/>
            <c:bubble3D val="0"/>
            <c:spPr>
              <a:solidFill>
                <a:schemeClr val="tx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73F-43FF-9F31-0F2F8CD5C5BB}"/>
              </c:ext>
            </c:extLst>
          </c:dPt>
          <c:dPt>
            <c:idx val="1"/>
            <c:bubble3D val="0"/>
            <c:spPr>
              <a:solidFill>
                <a:srgbClr val="00206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73F-43FF-9F31-0F2F8CD5C5B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73F-43FF-9F31-0F2F8CD5C5BB}"/>
              </c:ext>
            </c:extLst>
          </c:dPt>
          <c:dPt>
            <c:idx val="3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73F-43FF-9F31-0F2F8CD5C5B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473F-43FF-9F31-0F2F8CD5C5BB}"/>
              </c:ext>
            </c:extLst>
          </c:dPt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0">
                    <a:spAutoFit/>
                  </a:bodyPr>
                  <a:lstStyle/>
                  <a:p>
                    <a:pPr algn="ctr">
                      <a:defRPr sz="800" b="1" i="0" u="none" strike="noStrike" kern="1200" baseline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fld id="{4ADFD3C5-E7B2-4AED-8127-9CBBE4A698E0}" type="CELLRANGE">
                      <a:rPr lang="en-US"/>
                      <a:pPr algn="ctr">
                        <a:defRPr>
                          <a:solidFill>
                            <a:schemeClr val="bg1"/>
                          </a:solidFill>
                        </a:defRPr>
                      </a:pPr>
                      <a:t>[CELLRANGE]</a:t>
                    </a:fld>
                    <a:endParaRPr lang="en-US" baseline="0"/>
                  </a:p>
                  <a:p>
                    <a:pPr algn="ctr">
                      <a:defRPr>
                        <a:solidFill>
                          <a:schemeClr val="bg1"/>
                        </a:solidFill>
                      </a:defRPr>
                    </a:pPr>
                    <a:fld id="{32920FFF-D9DA-413F-B649-422A9CDE2578}" type="VALUE">
                      <a:rPr lang="en-US"/>
                      <a:pPr algn="ctr">
                        <a:defRPr>
                          <a:solidFill>
                            <a:schemeClr val="bg1"/>
                          </a:solidFill>
                        </a:defRPr>
                      </a:pPr>
                      <a:t>[VALOR]</a:t>
                    </a:fld>
                    <a:endParaRPr lang="en-US" baseline="0"/>
                  </a:p>
                  <a:p>
                    <a:pPr algn="ctr">
                      <a:defRPr>
                        <a:solidFill>
                          <a:schemeClr val="bg1"/>
                        </a:solidFill>
                      </a:defRPr>
                    </a:pPr>
                    <a:fld id="{20416865-5F5E-49B3-B696-A32FFD03AC98}" type="PERCENTAGE">
                      <a:rPr lang="en-US"/>
                      <a:pPr algn="ctr">
                        <a:defRPr>
                          <a:solidFill>
                            <a:schemeClr val="bg1"/>
                          </a:solidFill>
                        </a:defRPr>
                      </a:pPr>
                      <a:t>[PORCENTAJE]</a:t>
                    </a:fld>
                    <a:endParaRPr lang="es-PE"/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>
                    <a:defRPr sz="800" b="1" i="0" u="none" strike="noStrike" kern="1200" baseline="0">
                      <a:solidFill>
                        <a:schemeClr val="bg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PE"/>
                </a:p>
              </c:txPr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473F-43FF-9F31-0F2F8CD5C5BB}"/>
                </c:ext>
              </c:extLst>
            </c:dLbl>
            <c:dLbl>
              <c:idx val="1"/>
              <c:layout>
                <c:manualLayout>
                  <c:x val="-1.4642918066085323E-2"/>
                  <c:y val="5.0919385150412022E-3"/>
                </c:manualLayout>
              </c:layout>
              <c:tx>
                <c:rich>
                  <a:bodyPr/>
                  <a:lstStyle/>
                  <a:p>
                    <a:fld id="{58314926-C87D-4FFA-AC6C-5E8C236A1631}" type="CELLRANGE">
                      <a:rPr lang="en-US"/>
                      <a:pPr/>
                      <a:t>[CELLRANGE]</a:t>
                    </a:fld>
                    <a:endParaRPr lang="en-US" baseline="0"/>
                  </a:p>
                  <a:p>
                    <a:fld id="{3F0AA3D2-EB86-4679-AA48-D13A5CA53378}" type="VALUE">
                      <a:rPr lang="en-US"/>
                      <a:pPr/>
                      <a:t>[VALOR]</a:t>
                    </a:fld>
                    <a:endParaRPr lang="en-US" baseline="0"/>
                  </a:p>
                  <a:p>
                    <a:fld id="{AB580F36-4666-4AC6-8715-0110A3D14C0D}" type="PERCENTAGE">
                      <a:rPr lang="en-US"/>
                      <a:pPr/>
                      <a:t>[PORCENTAJE]</a:t>
                    </a:fld>
                    <a:endParaRPr lang="es-PE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473F-43FF-9F31-0F2F8CD5C5BB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A3D2934F-F5AD-4D68-90AC-7B38C9BFFA09}" type="CELLRANGE">
                      <a:rPr lang="en-US"/>
                      <a:pPr/>
                      <a:t>[CELLRANGE]</a:t>
                    </a:fld>
                    <a:endParaRPr lang="en-US" baseline="0"/>
                  </a:p>
                  <a:p>
                    <a:fld id="{015831D0-6B46-4687-AF6E-7269C3A82ADB}" type="VALUE">
                      <a:rPr lang="en-US"/>
                      <a:pPr/>
                      <a:t>[VALOR]</a:t>
                    </a:fld>
                    <a:endParaRPr lang="en-US" baseline="0"/>
                  </a:p>
                  <a:p>
                    <a:fld id="{643E0E40-C78D-455B-850A-F6E65E5BB398}" type="PERCENTAGE">
                      <a:rPr lang="en-US"/>
                      <a:pPr/>
                      <a:t>[PORCENTAJE]</a:t>
                    </a:fld>
                    <a:endParaRPr lang="es-PE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473F-43FF-9F31-0F2F8CD5C5BB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E19B6465-BCEB-4924-B248-A54B46D99D9D}" type="CELLRANGE">
                      <a:rPr lang="en-US"/>
                      <a:pPr/>
                      <a:t>[CELLRANGE]</a:t>
                    </a:fld>
                    <a:endParaRPr lang="en-US" baseline="0"/>
                  </a:p>
                  <a:p>
                    <a:fld id="{ED161E27-E61F-4F67-9D01-EC329A0B3B3B}" type="VALUE">
                      <a:rPr lang="en-US"/>
                      <a:pPr/>
                      <a:t>[VALOR]</a:t>
                    </a:fld>
                    <a:endParaRPr lang="en-US" baseline="0"/>
                  </a:p>
                  <a:p>
                    <a:fld id="{F555B1B4-20F3-486F-B417-4F19CA72C877}" type="PERCENTAGE">
                      <a:rPr lang="en-US"/>
                      <a:pPr/>
                      <a:t>[PORCENTAJE]</a:t>
                    </a:fld>
                    <a:endParaRPr lang="es-PE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473F-43FF-9F31-0F2F8CD5C5BB}"/>
                </c:ext>
              </c:extLst>
            </c:dLbl>
            <c:dLbl>
              <c:idx val="4"/>
              <c:layout>
                <c:manualLayout>
                  <c:x val="-0.16255624505049204"/>
                  <c:y val="-6.1715737735709467E-1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spAutoFit/>
                  </a:bodyPr>
                  <a:lstStyle/>
                  <a:p>
                    <a:pPr algn="ctr">
                      <a:defRPr sz="800" b="1" i="0" u="none" strike="noStrike" kern="1200" baseline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fld id="{5429F328-3F41-4CE7-9542-26167FD504B4}" type="CELLRANGE">
                      <a:rPr lang="en-US">
                        <a:solidFill>
                          <a:schemeClr val="bg1"/>
                        </a:solidFill>
                      </a:rPr>
                      <a:pPr algn="ctr">
                        <a:defRPr>
                          <a:solidFill>
                            <a:schemeClr val="bg1"/>
                          </a:solidFill>
                        </a:defRPr>
                      </a:pPr>
                      <a:t>[CELLRANGE]</a:t>
                    </a:fld>
                    <a:endParaRPr lang="en-US" baseline="0">
                      <a:solidFill>
                        <a:schemeClr val="bg1"/>
                      </a:solidFill>
                    </a:endParaRPr>
                  </a:p>
                  <a:p>
                    <a:pPr algn="ctr">
                      <a:defRPr>
                        <a:solidFill>
                          <a:schemeClr val="bg1"/>
                        </a:solidFill>
                      </a:defRPr>
                    </a:pPr>
                    <a:fld id="{5DFF29B9-AC23-49FA-8E54-E286A9D1D827}" type="VALUE">
                      <a:rPr lang="en-US">
                        <a:solidFill>
                          <a:schemeClr val="bg1"/>
                        </a:solidFill>
                      </a:rPr>
                      <a:pPr algn="ctr">
                        <a:defRPr>
                          <a:solidFill>
                            <a:schemeClr val="bg1"/>
                          </a:solidFill>
                        </a:defRPr>
                      </a:pPr>
                      <a:t>[VALOR]</a:t>
                    </a:fld>
                    <a:endParaRPr lang="en-US" baseline="0">
                      <a:solidFill>
                        <a:schemeClr val="bg1"/>
                      </a:solidFill>
                    </a:endParaRPr>
                  </a:p>
                  <a:p>
                    <a:pPr algn="ctr">
                      <a:defRPr>
                        <a:solidFill>
                          <a:schemeClr val="bg1"/>
                        </a:solidFill>
                      </a:defRPr>
                    </a:pPr>
                    <a:fld id="{0B248C78-987C-452A-8301-A764C9102ABB}" type="PERCENTAGE">
                      <a:rPr lang="en-US">
                        <a:solidFill>
                          <a:schemeClr val="bg1"/>
                        </a:solidFill>
                      </a:rPr>
                      <a:pPr algn="ctr">
                        <a:defRPr>
                          <a:solidFill>
                            <a:schemeClr val="bg1"/>
                          </a:solidFill>
                        </a:defRPr>
                      </a:pPr>
                      <a:t>[PORCENTAJE]</a:t>
                    </a:fld>
                    <a:endParaRPr lang="es-PE"/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>
                    <a:defRPr sz="800" b="1" i="0" u="none" strike="noStrike" kern="1200" baseline="0">
                      <a:solidFill>
                        <a:schemeClr val="bg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PE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473F-43FF-9F31-0F2F8CD5C5BB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sz="800" b="1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PE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howDataLabelsRange val="1"/>
              </c:ext>
            </c:extLst>
          </c:dLbls>
          <c:cat>
            <c:strRef>
              <c:f>'G9 - Diapo7'!$D$18:$D$21</c:f>
              <c:strCache>
                <c:ptCount val="4"/>
                <c:pt idx="0">
                  <c:v>Gran empresa</c:v>
                </c:pt>
                <c:pt idx="1">
                  <c:v>Mediana empresa</c:v>
                </c:pt>
                <c:pt idx="2">
                  <c:v>Micro empresa</c:v>
                </c:pt>
                <c:pt idx="3">
                  <c:v>Pequeña empresa</c:v>
                </c:pt>
              </c:strCache>
            </c:strRef>
          </c:cat>
          <c:val>
            <c:numRef>
              <c:f>'G9 - Diapo7'!$G$18:$G$21</c:f>
              <c:numCache>
                <c:formatCode>_-* #,##0_-;\-* #,##0_-;_-* "-"??_-;_-@_-</c:formatCode>
                <c:ptCount val="4"/>
                <c:pt idx="0">
                  <c:v>7743.4051898870184</c:v>
                </c:pt>
                <c:pt idx="1">
                  <c:v>387.25699482375859</c:v>
                </c:pt>
                <c:pt idx="2">
                  <c:v>640.15921273602441</c:v>
                </c:pt>
                <c:pt idx="3">
                  <c:v>1827.2126389928676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'G9 - Diapo7'!$D$18:$D$22</c15:f>
                <c15:dlblRangeCache>
                  <c:ptCount val="5"/>
                  <c:pt idx="0">
                    <c:v>Gran empresa</c:v>
                  </c:pt>
                  <c:pt idx="1">
                    <c:v>Mediana empresa</c:v>
                  </c:pt>
                  <c:pt idx="2">
                    <c:v>Micro empresa</c:v>
                  </c:pt>
                  <c:pt idx="3">
                    <c:v>Pequeña empresa</c:v>
                  </c:pt>
                  <c:pt idx="4">
                    <c:v>MYPE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A-473F-43FF-9F31-0F2F8CD5C5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gapWidth val="200"/>
        <c:secondPieSize val="90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800" b="1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s-P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'G1 - G2 - Diapo2'!$E$13</c:f>
              <c:strCache>
                <c:ptCount val="1"/>
                <c:pt idx="0">
                  <c:v>Ene - Mayo</c:v>
                </c:pt>
              </c:strCache>
            </c:strRef>
          </c:tx>
          <c:spPr>
            <a:solidFill>
              <a:schemeClr val="accent5"/>
            </a:solidFill>
            <a:ln w="6350">
              <a:solidFill>
                <a:srgbClr val="002060"/>
              </a:solidFill>
              <a:prstDash val="sysDash"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P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'G1 - G2 - Diapo2'!$B$14:$B$15</c:f>
              <c:numCache>
                <c:formatCode>General</c:formatCode>
                <c:ptCount val="2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'G1 - G2 - Diapo2'!$E$14:$E$15</c:f>
              <c:numCache>
                <c:formatCode>#,##0</c:formatCode>
                <c:ptCount val="2"/>
                <c:pt idx="0">
                  <c:v>7525.1675293101289</c:v>
                </c:pt>
                <c:pt idx="1">
                  <c:v>10598.034036439665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73-437B-B425-506ED79A24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73"/>
        <c:axId val="556027360"/>
        <c:axId val="556026968"/>
      </c:barChart>
      <c:barChart>
        <c:barDir val="col"/>
        <c:grouping val="clustered"/>
        <c:varyColors val="0"/>
        <c:ser>
          <c:idx val="0"/>
          <c:order val="0"/>
          <c:tx>
            <c:strRef>
              <c:f>'G1 - G2 - Diapo2'!$D$13</c:f>
              <c:strCache>
                <c:ptCount val="1"/>
                <c:pt idx="0">
                  <c:v>Mayo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 w="6350">
              <a:solidFill>
                <a:srgbClr val="002060"/>
              </a:solidFill>
              <a:prstDash val="sysDash"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P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'G1 - G2 - Diapo2'!$B$14:$B$15</c:f>
              <c:numCache>
                <c:formatCode>General</c:formatCode>
                <c:ptCount val="2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'G1 - G2 - Diapo2'!$D$14:$D$15</c:f>
              <c:numCache>
                <c:formatCode>#,##0</c:formatCode>
                <c:ptCount val="2"/>
                <c:pt idx="0">
                  <c:v>1664.8543678240537</c:v>
                </c:pt>
                <c:pt idx="1">
                  <c:v>2458.2439598987617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73-437B-B425-506ED79A24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0"/>
        <c:overlap val="73"/>
        <c:axId val="556026184"/>
        <c:axId val="556027752"/>
      </c:barChart>
      <c:catAx>
        <c:axId val="556027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556026968"/>
        <c:crosses val="autoZero"/>
        <c:auto val="1"/>
        <c:lblAlgn val="ctr"/>
        <c:lblOffset val="100"/>
        <c:noMultiLvlLbl val="0"/>
      </c:catAx>
      <c:valAx>
        <c:axId val="556026968"/>
        <c:scaling>
          <c:orientation val="minMax"/>
          <c:min val="0"/>
        </c:scaling>
        <c:delete val="0"/>
        <c:axPos val="l"/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" b="0" i="0" u="none" strike="noStrike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556027360"/>
        <c:crosses val="autoZero"/>
        <c:crossBetween val="between"/>
      </c:valAx>
      <c:valAx>
        <c:axId val="556027752"/>
        <c:scaling>
          <c:orientation val="minMax"/>
          <c:max val="7000"/>
          <c:min val="0"/>
        </c:scaling>
        <c:delete val="0"/>
        <c:axPos val="r"/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" b="0" i="0" u="none" strike="noStrike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556026184"/>
        <c:crosses val="max"/>
        <c:crossBetween val="between"/>
      </c:valAx>
      <c:catAx>
        <c:axId val="55602618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5602775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2312014680748584"/>
          <c:y val="0.35049986526157823"/>
          <c:w val="0.34147982108345715"/>
          <c:h val="0.4054524001125631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s-PE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7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s-P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.15522222222222223"/>
          <c:w val="0.99363803194109923"/>
          <c:h val="0.42911111111111111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ysClr val="windowText" lastClr="00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1"/>
              </a:solidFill>
              <a:ln w="9525">
                <a:solidFill>
                  <a:sysClr val="windowText" lastClr="000000"/>
                </a:solidFill>
              </a:ln>
              <a:effectLst/>
            </c:spPr>
          </c:marker>
          <c:dLbls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PE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'C1 - G4'!$S$23:$S$30</c:f>
              <c:numCache>
                <c:formatCode>General</c:formatCode>
                <c:ptCount val="8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</c:numCache>
            </c:numRef>
          </c:cat>
          <c:val>
            <c:numRef>
              <c:f>'C1 - G4'!$AB$8:$AB$15</c:f>
              <c:numCache>
                <c:formatCode>#,##0.0_ ;\-#,##0.0\ </c:formatCode>
                <c:ptCount val="8"/>
                <c:pt idx="0">
                  <c:v>4.6160260482846251E-2</c:v>
                </c:pt>
                <c:pt idx="1">
                  <c:v>0.38044183130863346</c:v>
                </c:pt>
                <c:pt idx="2">
                  <c:v>0.80640824199224115</c:v>
                </c:pt>
                <c:pt idx="3">
                  <c:v>1.7659974073026121</c:v>
                </c:pt>
                <c:pt idx="4">
                  <c:v>1.7898632587603172</c:v>
                </c:pt>
                <c:pt idx="5">
                  <c:v>1.8514382276152941</c:v>
                </c:pt>
                <c:pt idx="6">
                  <c:v>2.5770794362865193</c:v>
                </c:pt>
                <c:pt idx="7">
                  <c:v>2.7995527068447221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C2B8-4980-80C7-3D205CB5E0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56028536"/>
        <c:axId val="409604864"/>
      </c:lineChart>
      <c:catAx>
        <c:axId val="556028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409604864"/>
        <c:crosses val="autoZero"/>
        <c:auto val="1"/>
        <c:lblAlgn val="ctr"/>
        <c:lblOffset val="100"/>
        <c:noMultiLvlLbl val="0"/>
      </c:catAx>
      <c:valAx>
        <c:axId val="409604864"/>
        <c:scaling>
          <c:orientation val="minMax"/>
          <c:max val="3"/>
          <c:min val="0"/>
        </c:scaling>
        <c:delete val="1"/>
        <c:axPos val="l"/>
        <c:numFmt formatCode="#,##0.0_ ;\-#,##0.0\ " sourceLinked="1"/>
        <c:majorTickMark val="out"/>
        <c:minorTickMark val="none"/>
        <c:tickLblPos val="nextTo"/>
        <c:crossAx val="5560285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P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.14011094540286662"/>
          <c:w val="0.9923383912905821"/>
          <c:h val="0.52115855805076283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1"/>
              </a:solidFill>
              <a:ln w="9525">
                <a:solidFill>
                  <a:srgbClr val="002060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rgbClr val="00206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PE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'C1 - G4'!$S$23:$S$30</c:f>
              <c:numCache>
                <c:formatCode>General</c:formatCode>
                <c:ptCount val="8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</c:numCache>
            </c:numRef>
          </c:cat>
          <c:val>
            <c:numRef>
              <c:f>'C1 - G4'!$Z$8:$Z$15</c:f>
              <c:numCache>
                <c:formatCode>#,##0.0_ ;\-#,##0.0\ </c:formatCode>
                <c:ptCount val="8"/>
                <c:pt idx="0">
                  <c:v>0.18548254697320571</c:v>
                </c:pt>
                <c:pt idx="1">
                  <c:v>1.5907127681136204</c:v>
                </c:pt>
                <c:pt idx="2">
                  <c:v>3.4647849170144642</c:v>
                </c:pt>
                <c:pt idx="3">
                  <c:v>7.3354505878035612</c:v>
                </c:pt>
                <c:pt idx="4">
                  <c:v>7.4975336832875144</c:v>
                </c:pt>
                <c:pt idx="5">
                  <c:v>5.8859567589687289</c:v>
                </c:pt>
                <c:pt idx="6">
                  <c:v>9.3652969102360153</c:v>
                </c:pt>
                <c:pt idx="7">
                  <c:v>10.825450705557557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BE4A-40A1-972A-455CE2B4A2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71322312"/>
        <c:axId val="407034120"/>
      </c:lineChart>
      <c:catAx>
        <c:axId val="571322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407034120"/>
        <c:crosses val="autoZero"/>
        <c:auto val="1"/>
        <c:lblAlgn val="ctr"/>
        <c:lblOffset val="100"/>
        <c:noMultiLvlLbl val="0"/>
      </c:catAx>
      <c:valAx>
        <c:axId val="407034120"/>
        <c:scaling>
          <c:orientation val="minMax"/>
        </c:scaling>
        <c:delete val="1"/>
        <c:axPos val="l"/>
        <c:numFmt formatCode="#,##0.0_ ;\-#,##0.0\ " sourceLinked="1"/>
        <c:majorTickMark val="none"/>
        <c:minorTickMark val="none"/>
        <c:tickLblPos val="nextTo"/>
        <c:crossAx val="571322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PE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.15098034553640713"/>
          <c:w val="0.9645978352412522"/>
          <c:h val="0.48401142997948743"/>
        </c:manualLayout>
      </c:layout>
      <c:lineChart>
        <c:grouping val="standard"/>
        <c:varyColors val="0"/>
        <c:ser>
          <c:idx val="1"/>
          <c:order val="0"/>
          <c:cat>
            <c:numRef>
              <c:f>'C1 - G4'!$S$23:$S$30</c:f>
              <c:numCache>
                <c:formatCode>General</c:formatCode>
                <c:ptCount val="8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</c:numCache>
            </c:numRef>
          </c:cat>
          <c:val>
            <c:numRef>
              <c:f>'C1 - G4'!$AA$8:$AA$15</c:f>
              <c:numCache>
                <c:formatCode>#,##0.0_ ;\-#,##0.0\ </c:formatCode>
                <c:ptCount val="8"/>
                <c:pt idx="0">
                  <c:v>1.2731587113260929</c:v>
                </c:pt>
                <c:pt idx="1">
                  <c:v>10.057963915421666</c:v>
                </c:pt>
                <c:pt idx="2">
                  <c:v>20.873622032431619</c:v>
                </c:pt>
                <c:pt idx="3">
                  <c:v>48.622094088864756</c:v>
                </c:pt>
                <c:pt idx="4">
                  <c:v>48.223562357275554</c:v>
                </c:pt>
                <c:pt idx="5">
                  <c:v>51.172462326059403</c:v>
                </c:pt>
                <c:pt idx="6">
                  <c:v>89.540982247120908</c:v>
                </c:pt>
                <c:pt idx="7">
                  <c:v>104.03624334417476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B24-4D77-832F-5D5E3398DEDA}"/>
            </c:ext>
          </c:extLst>
        </c:ser>
        <c:ser>
          <c:idx val="0"/>
          <c:order val="1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1"/>
              </a:solidFill>
              <a:ln w="9525">
                <a:solidFill>
                  <a:srgbClr val="00B050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rgbClr val="00B05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PE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'C1 - G4'!$S$23:$S$30</c:f>
              <c:numCache>
                <c:formatCode>General</c:formatCode>
                <c:ptCount val="8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</c:numCache>
            </c:numRef>
          </c:cat>
          <c:val>
            <c:numRef>
              <c:f>'C1 - G4'!$AA$8:$AA$15</c:f>
              <c:numCache>
                <c:formatCode>#,##0.0_ ;\-#,##0.0\ </c:formatCode>
                <c:ptCount val="8"/>
                <c:pt idx="0">
                  <c:v>1.2731587113260929</c:v>
                </c:pt>
                <c:pt idx="1">
                  <c:v>10.057963915421666</c:v>
                </c:pt>
                <c:pt idx="2">
                  <c:v>20.873622032431619</c:v>
                </c:pt>
                <c:pt idx="3">
                  <c:v>48.622094088864756</c:v>
                </c:pt>
                <c:pt idx="4">
                  <c:v>48.223562357275554</c:v>
                </c:pt>
                <c:pt idx="5">
                  <c:v>51.172462326059403</c:v>
                </c:pt>
                <c:pt idx="6">
                  <c:v>89.540982247120908</c:v>
                </c:pt>
                <c:pt idx="7">
                  <c:v>104.03624334417476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EB24-4D77-832F-5D5E3398DE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07030984"/>
        <c:axId val="556028144"/>
      </c:lineChart>
      <c:catAx>
        <c:axId val="407030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556028144"/>
        <c:crosses val="autoZero"/>
        <c:auto val="1"/>
        <c:lblAlgn val="ctr"/>
        <c:lblOffset val="100"/>
        <c:noMultiLvlLbl val="0"/>
      </c:catAx>
      <c:valAx>
        <c:axId val="556028144"/>
        <c:scaling>
          <c:orientation val="minMax"/>
        </c:scaling>
        <c:delete val="1"/>
        <c:axPos val="l"/>
        <c:numFmt formatCode="#,##0.0_ ;\-#,##0.0\ " sourceLinked="1"/>
        <c:majorTickMark val="none"/>
        <c:minorTickMark val="none"/>
        <c:tickLblPos val="nextTo"/>
        <c:crossAx val="407030984"/>
        <c:crosses val="autoZero"/>
        <c:crossBetween val="between"/>
      </c:valAx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PE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7038120529404206"/>
          <c:y val="3.4920643649704701E-2"/>
          <c:w val="8.8843320340943166E-2"/>
          <c:h val="0.93015871270059058"/>
        </c:manualLayout>
      </c:layout>
      <c:barChart>
        <c:barDir val="bar"/>
        <c:grouping val="clustered"/>
        <c:varyColors val="0"/>
        <c:ser>
          <c:idx val="0"/>
          <c:order val="0"/>
          <c:spPr>
            <a:noFill/>
            <a:ln>
              <a:noFill/>
            </a:ln>
            <a:effectLst/>
          </c:spPr>
          <c:invertIfNegative val="0"/>
          <c:cat>
            <c:numRef>
              <c:f>'G6 - Diapo5'!$O$6:$O$27</c:f>
              <c:numCache>
                <c:formatCode>#,##0</c:formatCode>
                <c:ptCount val="22"/>
                <c:pt idx="0">
                  <c:v>23666</c:v>
                </c:pt>
                <c:pt idx="1">
                  <c:v>28747</c:v>
                </c:pt>
                <c:pt idx="2">
                  <c:v>20703</c:v>
                </c:pt>
                <c:pt idx="3">
                  <c:v>14889</c:v>
                </c:pt>
                <c:pt idx="4">
                  <c:v>8416</c:v>
                </c:pt>
                <c:pt idx="5">
                  <c:v>3018</c:v>
                </c:pt>
                <c:pt idx="6">
                  <c:v>4262</c:v>
                </c:pt>
                <c:pt idx="7">
                  <c:v>10550</c:v>
                </c:pt>
                <c:pt idx="8">
                  <c:v>7425</c:v>
                </c:pt>
                <c:pt idx="9">
                  <c:v>4535</c:v>
                </c:pt>
                <c:pt idx="10">
                  <c:v>4423</c:v>
                </c:pt>
                <c:pt idx="11">
                  <c:v>7428</c:v>
                </c:pt>
                <c:pt idx="12">
                  <c:v>1768</c:v>
                </c:pt>
                <c:pt idx="13">
                  <c:v>2140</c:v>
                </c:pt>
                <c:pt idx="14">
                  <c:v>1080</c:v>
                </c:pt>
                <c:pt idx="15">
                  <c:v>963</c:v>
                </c:pt>
                <c:pt idx="16">
                  <c:v>547</c:v>
                </c:pt>
                <c:pt idx="17">
                  <c:v>54</c:v>
                </c:pt>
                <c:pt idx="18">
                  <c:v>51</c:v>
                </c:pt>
                <c:pt idx="19">
                  <c:v>491</c:v>
                </c:pt>
                <c:pt idx="20">
                  <c:v>11</c:v>
                </c:pt>
                <c:pt idx="21">
                  <c:v>1</c:v>
                </c:pt>
              </c:numCache>
            </c:numRef>
          </c:cat>
          <c:val>
            <c:numRef>
              <c:f>'G6 - Diapo5'!$N$6:$N$27</c:f>
              <c:numCache>
                <c:formatCode>_-* #,##0_-;\-* #,##0_-;_-* "-"??_-;_-@_-</c:formatCode>
                <c:ptCount val="22"/>
                <c:pt idx="0">
                  <c:v>613084.66782359371</c:v>
                </c:pt>
                <c:pt idx="1">
                  <c:v>576853.65318594815</c:v>
                </c:pt>
                <c:pt idx="2">
                  <c:v>344469.9688759328</c:v>
                </c:pt>
                <c:pt idx="3">
                  <c:v>325900.04570086015</c:v>
                </c:pt>
                <c:pt idx="4">
                  <c:v>212762.64061833097</c:v>
                </c:pt>
                <c:pt idx="5">
                  <c:v>175542.52571303683</c:v>
                </c:pt>
                <c:pt idx="6">
                  <c:v>119690.24651728001</c:v>
                </c:pt>
                <c:pt idx="7">
                  <c:v>117241.87661412329</c:v>
                </c:pt>
                <c:pt idx="8">
                  <c:v>79555.536345992004</c:v>
                </c:pt>
                <c:pt idx="9">
                  <c:v>78874.381523327014</c:v>
                </c:pt>
                <c:pt idx="10">
                  <c:v>76176.921416640005</c:v>
                </c:pt>
                <c:pt idx="11">
                  <c:v>65391.333636560026</c:v>
                </c:pt>
                <c:pt idx="12">
                  <c:v>58422.6949455785</c:v>
                </c:pt>
                <c:pt idx="13">
                  <c:v>47898.044643049994</c:v>
                </c:pt>
                <c:pt idx="14">
                  <c:v>14637.3065560696</c:v>
                </c:pt>
                <c:pt idx="15">
                  <c:v>13566.817803260001</c:v>
                </c:pt>
                <c:pt idx="16">
                  <c:v>7622.7721642048009</c:v>
                </c:pt>
                <c:pt idx="17">
                  <c:v>2348.3603029599999</c:v>
                </c:pt>
                <c:pt idx="18">
                  <c:v>1631.6320671199999</c:v>
                </c:pt>
                <c:pt idx="19">
                  <c:v>1569.4165720999999</c:v>
                </c:pt>
                <c:pt idx="20">
                  <c:v>218.92188000000002</c:v>
                </c:pt>
                <c:pt idx="21">
                  <c:v>9.0623732699999984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0E3-45A7-B5A9-1C28334C5B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203936800"/>
        <c:axId val="203936408"/>
      </c:barChart>
      <c:catAx>
        <c:axId val="203936800"/>
        <c:scaling>
          <c:orientation val="maxMin"/>
        </c:scaling>
        <c:delete val="0"/>
        <c:axPos val="l"/>
        <c:numFmt formatCode="#,##0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203936408"/>
        <c:crosses val="autoZero"/>
        <c:auto val="1"/>
        <c:lblAlgn val="ctr"/>
        <c:lblOffset val="100"/>
        <c:noMultiLvlLbl val="0"/>
      </c:catAx>
      <c:valAx>
        <c:axId val="203936408"/>
        <c:scaling>
          <c:orientation val="minMax"/>
        </c:scaling>
        <c:delete val="1"/>
        <c:axPos val="t"/>
        <c:numFmt formatCode="_-* #,##0_-;\-* #,##0_-;_-* &quot;-&quot;??_-;_-@_-" sourceLinked="1"/>
        <c:majorTickMark val="none"/>
        <c:minorTickMark val="none"/>
        <c:tickLblPos val="nextTo"/>
        <c:crossAx val="2039368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s-PE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7335591548842841E-2"/>
          <c:y val="2.6498504273504277E-2"/>
          <c:w val="0.48413396431619005"/>
          <c:h val="0.93015871270059058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0070C0"/>
            </a:solidFill>
            <a:ln>
              <a:solidFill>
                <a:srgbClr val="0070C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P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'G6 - Diapo5'!$M$6:$M$27</c:f>
              <c:strCache>
                <c:ptCount val="22"/>
                <c:pt idx="0">
                  <c:v>Industria metálica</c:v>
                </c:pt>
                <c:pt idx="1">
                  <c:v>Industria química</c:v>
                </c:pt>
                <c:pt idx="2">
                  <c:v>Industria del plástico</c:v>
                </c:pt>
                <c:pt idx="3">
                  <c:v>Industria de papel</c:v>
                </c:pt>
                <c:pt idx="4">
                  <c:v>Industria de alimentos</c:v>
                </c:pt>
                <c:pt idx="5">
                  <c:v>Industria de metales comunes</c:v>
                </c:pt>
                <c:pt idx="6">
                  <c:v>Industria textil</c:v>
                </c:pt>
                <c:pt idx="7">
                  <c:v>Industria de muebles</c:v>
                </c:pt>
                <c:pt idx="8">
                  <c:v>Impresión</c:v>
                </c:pt>
                <c:pt idx="9">
                  <c:v>Industria de maquinaria y equipo</c:v>
                </c:pt>
                <c:pt idx="10">
                  <c:v>Industria de minerales no metálicos</c:v>
                </c:pt>
                <c:pt idx="11">
                  <c:v>Prendas de vestir</c:v>
                </c:pt>
                <c:pt idx="12">
                  <c:v>Industria de aparatos eléctricos</c:v>
                </c:pt>
                <c:pt idx="13">
                  <c:v>Industria de madera</c:v>
                </c:pt>
                <c:pt idx="14">
                  <c:v>Industria de vehículos automotores</c:v>
                </c:pt>
                <c:pt idx="15">
                  <c:v>Industria de cuero</c:v>
                </c:pt>
                <c:pt idx="16">
                  <c:v>Industria de equipos de transporte</c:v>
                </c:pt>
                <c:pt idx="17">
                  <c:v>Industria de equipos y aparatos de comunicaciones</c:v>
                </c:pt>
                <c:pt idx="18">
                  <c:v>Industria de reciclaje</c:v>
                </c:pt>
                <c:pt idx="19">
                  <c:v>Industria de instrumentos de precisión</c:v>
                </c:pt>
                <c:pt idx="20">
                  <c:v>Refinación de petróleo</c:v>
                </c:pt>
                <c:pt idx="21">
                  <c:v>Industria de maquinaria de oficina</c:v>
                </c:pt>
              </c:strCache>
            </c:strRef>
          </c:cat>
          <c:val>
            <c:numRef>
              <c:f>'G6 - Diapo5'!$N$6:$N$27</c:f>
              <c:numCache>
                <c:formatCode>_-* #,##0_-;\-* #,##0_-;_-* "-"??_-;_-@_-</c:formatCode>
                <c:ptCount val="22"/>
                <c:pt idx="0">
                  <c:v>613084.66782359371</c:v>
                </c:pt>
                <c:pt idx="1">
                  <c:v>576853.65318594815</c:v>
                </c:pt>
                <c:pt idx="2">
                  <c:v>344469.9688759328</c:v>
                </c:pt>
                <c:pt idx="3">
                  <c:v>325900.04570086015</c:v>
                </c:pt>
                <c:pt idx="4">
                  <c:v>212762.64061833097</c:v>
                </c:pt>
                <c:pt idx="5">
                  <c:v>175542.52571303683</c:v>
                </c:pt>
                <c:pt idx="6">
                  <c:v>119690.24651728001</c:v>
                </c:pt>
                <c:pt idx="7">
                  <c:v>117241.87661412329</c:v>
                </c:pt>
                <c:pt idx="8">
                  <c:v>79555.536345992004</c:v>
                </c:pt>
                <c:pt idx="9">
                  <c:v>78874.381523327014</c:v>
                </c:pt>
                <c:pt idx="10">
                  <c:v>76176.921416640005</c:v>
                </c:pt>
                <c:pt idx="11">
                  <c:v>65391.333636560026</c:v>
                </c:pt>
                <c:pt idx="12">
                  <c:v>58422.6949455785</c:v>
                </c:pt>
                <c:pt idx="13">
                  <c:v>47898.044643049994</c:v>
                </c:pt>
                <c:pt idx="14">
                  <c:v>14637.3065560696</c:v>
                </c:pt>
                <c:pt idx="15">
                  <c:v>13566.817803260001</c:v>
                </c:pt>
                <c:pt idx="16">
                  <c:v>7622.7721642048009</c:v>
                </c:pt>
                <c:pt idx="17">
                  <c:v>2348.3603029599999</c:v>
                </c:pt>
                <c:pt idx="18">
                  <c:v>1631.6320671199999</c:v>
                </c:pt>
                <c:pt idx="19">
                  <c:v>1569.4165720999999</c:v>
                </c:pt>
                <c:pt idx="20">
                  <c:v>218.92188000000002</c:v>
                </c:pt>
                <c:pt idx="21">
                  <c:v>9.0623732699999984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49F-493B-97FC-E34EC003D4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203940720"/>
        <c:axId val="203936016"/>
      </c:barChart>
      <c:catAx>
        <c:axId val="20394072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high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203936016"/>
        <c:crosses val="autoZero"/>
        <c:auto val="1"/>
        <c:lblAlgn val="ctr"/>
        <c:lblOffset val="100"/>
        <c:noMultiLvlLbl val="0"/>
      </c:catAx>
      <c:valAx>
        <c:axId val="203936016"/>
        <c:scaling>
          <c:orientation val="minMax"/>
          <c:max val="800000"/>
          <c:min val="0"/>
        </c:scaling>
        <c:delete val="0"/>
        <c:axPos val="t"/>
        <c:numFmt formatCode="_-* #,##0_-;\-* #,##0_-;_-* &quot;-&quot;??_-;_-@_-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0" i="0" u="none" strike="noStrike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2039407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9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s-PE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4155115014800681"/>
          <c:y val="6.8797806349687879E-2"/>
          <c:w val="0.35381013188246668"/>
          <c:h val="0.84989569523704478"/>
        </c:manualLayout>
      </c:layout>
      <c:barChart>
        <c:barDir val="bar"/>
        <c:grouping val="clustered"/>
        <c:varyColors val="0"/>
        <c:ser>
          <c:idx val="1"/>
          <c:order val="0"/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P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'G7 y G8 - Diapo6'!$C$15:$C$21</c:f>
              <c:strCache>
                <c:ptCount val="7"/>
                <c:pt idx="0">
                  <c:v>Resto de actividades</c:v>
                </c:pt>
                <c:pt idx="1">
                  <c:v>Correo y telecomunicaciones</c:v>
                </c:pt>
                <c:pt idx="2">
                  <c:v>Actividades de transporte complementarias</c:v>
                </c:pt>
                <c:pt idx="3">
                  <c:v>Alquiler de maquinaria</c:v>
                </c:pt>
                <c:pt idx="4">
                  <c:v>Informática y actividades conexas</c:v>
                </c:pt>
                <c:pt idx="5">
                  <c:v>Transporte vía terrestre</c:v>
                </c:pt>
                <c:pt idx="6">
                  <c:v>Actividades empresariales diversas</c:v>
                </c:pt>
              </c:strCache>
            </c:strRef>
          </c:cat>
          <c:val>
            <c:numRef>
              <c:f>'G7 y G8 - Diapo6'!$E$15:$E$21</c:f>
              <c:numCache>
                <c:formatCode>#,##0</c:formatCode>
                <c:ptCount val="7"/>
                <c:pt idx="0">
                  <c:v>427.72256381353372</c:v>
                </c:pt>
                <c:pt idx="1">
                  <c:v>146.3268605614976</c:v>
                </c:pt>
                <c:pt idx="2">
                  <c:v>151.86910189412419</c:v>
                </c:pt>
                <c:pt idx="3">
                  <c:v>177.07758957852698</c:v>
                </c:pt>
                <c:pt idx="4">
                  <c:v>311.00362534545565</c:v>
                </c:pt>
                <c:pt idx="5">
                  <c:v>645.50078522585818</c:v>
                </c:pt>
                <c:pt idx="6">
                  <c:v>1072.7136558431521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7B-44BA-84EF-668D70E3AC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0"/>
        <c:axId val="203938760"/>
        <c:axId val="203940328"/>
      </c:barChart>
      <c:catAx>
        <c:axId val="20393876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203940328"/>
        <c:crosses val="autoZero"/>
        <c:auto val="1"/>
        <c:lblAlgn val="ctr"/>
        <c:lblOffset val="100"/>
        <c:noMultiLvlLbl val="0"/>
      </c:catAx>
      <c:valAx>
        <c:axId val="203940328"/>
        <c:scaling>
          <c:orientation val="minMax"/>
        </c:scaling>
        <c:delete val="1"/>
        <c:axPos val="b"/>
        <c:numFmt formatCode="#,##0" sourceLinked="1"/>
        <c:majorTickMark val="out"/>
        <c:minorTickMark val="none"/>
        <c:tickLblPos val="nextTo"/>
        <c:crossAx val="2039387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s-PE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6861021319703461"/>
          <c:y val="7.0555555555555552E-2"/>
          <c:w val="0.4511669199244831"/>
          <c:h val="0.8588888888888889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P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'G7 y G8 - Diapo6'!$R$31:$R$33</c:f>
              <c:strCache>
                <c:ptCount val="3"/>
                <c:pt idx="0">
                  <c:v>Comercio al por mayor</c:v>
                </c:pt>
                <c:pt idx="1">
                  <c:v>Venta y mantenimiento de vehículos automotores</c:v>
                </c:pt>
                <c:pt idx="2">
                  <c:v>Comercio al por menor</c:v>
                </c:pt>
              </c:strCache>
            </c:strRef>
          </c:cat>
          <c:val>
            <c:numRef>
              <c:f>'G7 y G8 - Diapo6'!$S$31:$S$33</c:f>
              <c:numCache>
                <c:formatCode>#,##0</c:formatCode>
                <c:ptCount val="3"/>
                <c:pt idx="0">
                  <c:v>2726.7735595872418</c:v>
                </c:pt>
                <c:pt idx="1">
                  <c:v>315.36886082408409</c:v>
                </c:pt>
                <c:pt idx="2">
                  <c:v>224.2390534911967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5E-4266-80C6-5626A4290A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0"/>
        <c:axId val="203935232"/>
        <c:axId val="203937192"/>
      </c:barChart>
      <c:catAx>
        <c:axId val="20393523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203937192"/>
        <c:crosses val="autoZero"/>
        <c:auto val="1"/>
        <c:lblAlgn val="ctr"/>
        <c:lblOffset val="100"/>
        <c:noMultiLvlLbl val="0"/>
      </c:catAx>
      <c:valAx>
        <c:axId val="203937192"/>
        <c:scaling>
          <c:orientation val="minMax"/>
        </c:scaling>
        <c:delete val="0"/>
        <c:axPos val="t"/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" b="0" i="0" u="none" strike="noStrike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203935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s-P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4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4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4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5659" cy="498056"/>
          </a:xfrm>
          <a:prstGeom prst="rect">
            <a:avLst/>
          </a:prstGeom>
        </p:spPr>
        <p:txBody>
          <a:bodyPr vert="horz" lIns="91285" tIns="45642" rIns="91285" bIns="45642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50444" y="2"/>
            <a:ext cx="2945659" cy="498056"/>
          </a:xfrm>
          <a:prstGeom prst="rect">
            <a:avLst/>
          </a:prstGeom>
        </p:spPr>
        <p:txBody>
          <a:bodyPr vert="horz" lIns="91285" tIns="45642" rIns="91285" bIns="45642" rtlCol="0"/>
          <a:lstStyle>
            <a:lvl1pPr algn="r">
              <a:defRPr sz="1200"/>
            </a:lvl1pPr>
          </a:lstStyle>
          <a:p>
            <a:fld id="{7F5ADD81-C7BB-44EE-A4E6-021F81EB89A1}" type="datetimeFigureOut">
              <a:rPr lang="es-PE" smtClean="0"/>
              <a:t>17/06/2022</a:t>
            </a:fld>
            <a:endParaRPr lang="es-PE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85" tIns="45642" rIns="91285" bIns="45642" rtlCol="0" anchor="ctr"/>
          <a:lstStyle/>
          <a:p>
            <a:endParaRPr lang="es-PE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768" y="4777196"/>
            <a:ext cx="5438140" cy="3908613"/>
          </a:xfrm>
          <a:prstGeom prst="rect">
            <a:avLst/>
          </a:prstGeom>
        </p:spPr>
        <p:txBody>
          <a:bodyPr vert="horz" lIns="91285" tIns="45642" rIns="91285" bIns="45642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2" y="9428585"/>
            <a:ext cx="2945659" cy="498055"/>
          </a:xfrm>
          <a:prstGeom prst="rect">
            <a:avLst/>
          </a:prstGeom>
        </p:spPr>
        <p:txBody>
          <a:bodyPr vert="horz" lIns="91285" tIns="45642" rIns="91285" bIns="45642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8055"/>
          </a:xfrm>
          <a:prstGeom prst="rect">
            <a:avLst/>
          </a:prstGeom>
        </p:spPr>
        <p:txBody>
          <a:bodyPr vert="horz" lIns="91285" tIns="45642" rIns="91285" bIns="45642" rtlCol="0" anchor="b"/>
          <a:lstStyle>
            <a:lvl1pPr algn="r">
              <a:defRPr sz="1200"/>
            </a:lvl1pPr>
          </a:lstStyle>
          <a:p>
            <a:fld id="{02E63829-E422-42E7-B813-23E2AE055B6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86936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9EC3-1233-4717-9A04-A33E2A5E60A2}" type="datetimeFigureOut">
              <a:rPr lang="es-PE" smtClean="0"/>
              <a:t>17/06/2022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3BA5F-BC4D-4A05-B475-D8E5F573528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30285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9EC3-1233-4717-9A04-A33E2A5E60A2}" type="datetimeFigureOut">
              <a:rPr lang="es-PE" smtClean="0"/>
              <a:t>17/06/2022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3BA5F-BC4D-4A05-B475-D8E5F573528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882622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9EC3-1233-4717-9A04-A33E2A5E60A2}" type="datetimeFigureOut">
              <a:rPr lang="es-PE" smtClean="0"/>
              <a:t>17/06/2022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3BA5F-BC4D-4A05-B475-D8E5F573528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45027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9EC3-1233-4717-9A04-A33E2A5E60A2}" type="datetimeFigureOut">
              <a:rPr lang="es-PE" smtClean="0"/>
              <a:t>17/06/2022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3BA5F-BC4D-4A05-B475-D8E5F573528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474484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9EC3-1233-4717-9A04-A33E2A5E60A2}" type="datetimeFigureOut">
              <a:rPr lang="es-PE" smtClean="0"/>
              <a:t>17/06/2022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3BA5F-BC4D-4A05-B475-D8E5F573528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12308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9EC3-1233-4717-9A04-A33E2A5E60A2}" type="datetimeFigureOut">
              <a:rPr lang="es-PE" smtClean="0"/>
              <a:t>17/06/2022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3BA5F-BC4D-4A05-B475-D8E5F573528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62059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9EC3-1233-4717-9A04-A33E2A5E60A2}" type="datetimeFigureOut">
              <a:rPr lang="es-PE" smtClean="0"/>
              <a:t>17/06/2022</a:t>
            </a:fld>
            <a:endParaRPr lang="es-PE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3BA5F-BC4D-4A05-B475-D8E5F573528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19270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9EC3-1233-4717-9A04-A33E2A5E60A2}" type="datetimeFigureOut">
              <a:rPr lang="es-PE" smtClean="0"/>
              <a:t>17/06/2022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3BA5F-BC4D-4A05-B475-D8E5F573528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82233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9EC3-1233-4717-9A04-A33E2A5E60A2}" type="datetimeFigureOut">
              <a:rPr lang="es-PE" smtClean="0"/>
              <a:t>17/06/2022</a:t>
            </a:fld>
            <a:endParaRPr lang="es-PE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3BA5F-BC4D-4A05-B475-D8E5F573528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41475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9EC3-1233-4717-9A04-A33E2A5E60A2}" type="datetimeFigureOut">
              <a:rPr lang="es-PE" smtClean="0"/>
              <a:t>17/06/2022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3BA5F-BC4D-4A05-B475-D8E5F573528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49007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9EC3-1233-4717-9A04-A33E2A5E60A2}" type="datetimeFigureOut">
              <a:rPr lang="es-PE" smtClean="0"/>
              <a:t>17/06/2022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3BA5F-BC4D-4A05-B475-D8E5F573528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9128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4F9EC3-1233-4717-9A04-A33E2A5E60A2}" type="datetimeFigureOut">
              <a:rPr lang="es-PE" smtClean="0"/>
              <a:t>17/06/2022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C3BA5F-BC4D-4A05-B475-D8E5F573528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65366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5.xml"/><Relationship Id="rId5" Type="http://schemas.openxmlformats.org/officeDocument/2006/relationships/chart" Target="../charts/chart14.xml"/><Relationship Id="rId4" Type="http://schemas.openxmlformats.org/officeDocument/2006/relationships/chart" Target="../charts/char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622" y="382092"/>
            <a:ext cx="1729484" cy="463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2" descr="Mapa con los giros en los ocÃ©anos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grpSp>
        <p:nvGrpSpPr>
          <p:cNvPr id="19" name="Grupo 18"/>
          <p:cNvGrpSpPr/>
          <p:nvPr/>
        </p:nvGrpSpPr>
        <p:grpSpPr>
          <a:xfrm>
            <a:off x="165527" y="2334449"/>
            <a:ext cx="6702426" cy="3063860"/>
            <a:chOff x="155574" y="4766100"/>
            <a:chExt cx="6702426" cy="3063860"/>
          </a:xfrm>
        </p:grpSpPr>
        <p:pic>
          <p:nvPicPr>
            <p:cNvPr id="10" name="Imagen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5574" y="4982256"/>
              <a:ext cx="6526498" cy="2556000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271" name="Forma libre 270"/>
            <p:cNvSpPr/>
            <p:nvPr/>
          </p:nvSpPr>
          <p:spPr>
            <a:xfrm>
              <a:off x="155575" y="4973100"/>
              <a:ext cx="6702425" cy="2634055"/>
            </a:xfrm>
            <a:custGeom>
              <a:avLst/>
              <a:gdLst>
                <a:gd name="connsiteX0" fmla="*/ 0 w 6832857"/>
                <a:gd name="connsiteY0" fmla="*/ 0 h 2634055"/>
                <a:gd name="connsiteX1" fmla="*/ 1582184 w 6832857"/>
                <a:gd name="connsiteY1" fmla="*/ 0 h 2634055"/>
                <a:gd name="connsiteX2" fmla="*/ 1545439 w 6832857"/>
                <a:gd name="connsiteY2" fmla="*/ 73491 h 2634055"/>
                <a:gd name="connsiteX3" fmla="*/ 1842439 w 6832857"/>
                <a:gd name="connsiteY3" fmla="*/ 667491 h 2634055"/>
                <a:gd name="connsiteX4" fmla="*/ 2688439 w 6832857"/>
                <a:gd name="connsiteY4" fmla="*/ 667491 h 2634055"/>
                <a:gd name="connsiteX5" fmla="*/ 2985439 w 6832857"/>
                <a:gd name="connsiteY5" fmla="*/ 73491 h 2634055"/>
                <a:gd name="connsiteX6" fmla="*/ 2948693 w 6832857"/>
                <a:gd name="connsiteY6" fmla="*/ 0 h 2634055"/>
                <a:gd name="connsiteX7" fmla="*/ 3980837 w 6832857"/>
                <a:gd name="connsiteY7" fmla="*/ 0 h 2634055"/>
                <a:gd name="connsiteX8" fmla="*/ 3954262 w 6832857"/>
                <a:gd name="connsiteY8" fmla="*/ 53150 h 2634055"/>
                <a:gd name="connsiteX9" fmla="*/ 4251262 w 6832857"/>
                <a:gd name="connsiteY9" fmla="*/ 647150 h 2634055"/>
                <a:gd name="connsiteX10" fmla="*/ 5097262 w 6832857"/>
                <a:gd name="connsiteY10" fmla="*/ 647150 h 2634055"/>
                <a:gd name="connsiteX11" fmla="*/ 5394262 w 6832857"/>
                <a:gd name="connsiteY11" fmla="*/ 53150 h 2634055"/>
                <a:gd name="connsiteX12" fmla="*/ 5367687 w 6832857"/>
                <a:gd name="connsiteY12" fmla="*/ 0 h 2634055"/>
                <a:gd name="connsiteX13" fmla="*/ 6832857 w 6832857"/>
                <a:gd name="connsiteY13" fmla="*/ 0 h 2634055"/>
                <a:gd name="connsiteX14" fmla="*/ 6832857 w 6832857"/>
                <a:gd name="connsiteY14" fmla="*/ 2634055 h 2634055"/>
                <a:gd name="connsiteX15" fmla="*/ 5356145 w 6832857"/>
                <a:gd name="connsiteY15" fmla="*/ 2634055 h 2634055"/>
                <a:gd name="connsiteX16" fmla="*/ 5389148 w 6832857"/>
                <a:gd name="connsiteY16" fmla="*/ 2568048 h 2634055"/>
                <a:gd name="connsiteX17" fmla="*/ 5092148 w 6832857"/>
                <a:gd name="connsiteY17" fmla="*/ 1974048 h 2634055"/>
                <a:gd name="connsiteX18" fmla="*/ 4246148 w 6832857"/>
                <a:gd name="connsiteY18" fmla="*/ 1974048 h 2634055"/>
                <a:gd name="connsiteX19" fmla="*/ 3949148 w 6832857"/>
                <a:gd name="connsiteY19" fmla="*/ 2568048 h 2634055"/>
                <a:gd name="connsiteX20" fmla="*/ 3982152 w 6832857"/>
                <a:gd name="connsiteY20" fmla="*/ 2634055 h 2634055"/>
                <a:gd name="connsiteX21" fmla="*/ 2957492 w 6832857"/>
                <a:gd name="connsiteY21" fmla="*/ 2634055 h 2634055"/>
                <a:gd name="connsiteX22" fmla="*/ 2980325 w 6832857"/>
                <a:gd name="connsiteY22" fmla="*/ 2588389 h 2634055"/>
                <a:gd name="connsiteX23" fmla="*/ 2683325 w 6832857"/>
                <a:gd name="connsiteY23" fmla="*/ 1994389 h 2634055"/>
                <a:gd name="connsiteX24" fmla="*/ 1837325 w 6832857"/>
                <a:gd name="connsiteY24" fmla="*/ 1994389 h 2634055"/>
                <a:gd name="connsiteX25" fmla="*/ 1540325 w 6832857"/>
                <a:gd name="connsiteY25" fmla="*/ 2588389 h 2634055"/>
                <a:gd name="connsiteX26" fmla="*/ 1563158 w 6832857"/>
                <a:gd name="connsiteY26" fmla="*/ 2634055 h 2634055"/>
                <a:gd name="connsiteX27" fmla="*/ 0 w 6832857"/>
                <a:gd name="connsiteY27" fmla="*/ 2634055 h 2634055"/>
                <a:gd name="connsiteX28" fmla="*/ 0 w 6832857"/>
                <a:gd name="connsiteY28" fmla="*/ 0 h 2634055"/>
                <a:gd name="connsiteX29" fmla="*/ 645698 w 6832857"/>
                <a:gd name="connsiteY29" fmla="*/ 97435 h 2634055"/>
                <a:gd name="connsiteX30" fmla="*/ 348698 w 6832857"/>
                <a:gd name="connsiteY30" fmla="*/ 691435 h 2634055"/>
                <a:gd name="connsiteX31" fmla="*/ 645698 w 6832857"/>
                <a:gd name="connsiteY31" fmla="*/ 1285435 h 2634055"/>
                <a:gd name="connsiteX32" fmla="*/ 1491698 w 6832857"/>
                <a:gd name="connsiteY32" fmla="*/ 1285435 h 2634055"/>
                <a:gd name="connsiteX33" fmla="*/ 1788698 w 6832857"/>
                <a:gd name="connsiteY33" fmla="*/ 691435 h 2634055"/>
                <a:gd name="connsiteX34" fmla="*/ 1491698 w 6832857"/>
                <a:gd name="connsiteY34" fmla="*/ 97435 h 2634055"/>
                <a:gd name="connsiteX35" fmla="*/ 645698 w 6832857"/>
                <a:gd name="connsiteY35" fmla="*/ 97435 h 2634055"/>
                <a:gd name="connsiteX36" fmla="*/ 1845848 w 6832857"/>
                <a:gd name="connsiteY36" fmla="*/ 729753 h 2634055"/>
                <a:gd name="connsiteX37" fmla="*/ 1548848 w 6832857"/>
                <a:gd name="connsiteY37" fmla="*/ 1323753 h 2634055"/>
                <a:gd name="connsiteX38" fmla="*/ 1845848 w 6832857"/>
                <a:gd name="connsiteY38" fmla="*/ 1917753 h 2634055"/>
                <a:gd name="connsiteX39" fmla="*/ 2691848 w 6832857"/>
                <a:gd name="connsiteY39" fmla="*/ 1917753 h 2634055"/>
                <a:gd name="connsiteX40" fmla="*/ 2988848 w 6832857"/>
                <a:gd name="connsiteY40" fmla="*/ 1323753 h 2634055"/>
                <a:gd name="connsiteX41" fmla="*/ 2691848 w 6832857"/>
                <a:gd name="connsiteY41" fmla="*/ 729753 h 2634055"/>
                <a:gd name="connsiteX42" fmla="*/ 1845848 w 6832857"/>
                <a:gd name="connsiteY42" fmla="*/ 729753 h 2634055"/>
                <a:gd name="connsiteX43" fmla="*/ 3045998 w 6832857"/>
                <a:gd name="connsiteY43" fmla="*/ 1362071 h 2634055"/>
                <a:gd name="connsiteX44" fmla="*/ 2748998 w 6832857"/>
                <a:gd name="connsiteY44" fmla="*/ 1956071 h 2634055"/>
                <a:gd name="connsiteX45" fmla="*/ 3045998 w 6832857"/>
                <a:gd name="connsiteY45" fmla="*/ 2550071 h 2634055"/>
                <a:gd name="connsiteX46" fmla="*/ 3891998 w 6832857"/>
                <a:gd name="connsiteY46" fmla="*/ 2550071 h 2634055"/>
                <a:gd name="connsiteX47" fmla="*/ 4188998 w 6832857"/>
                <a:gd name="connsiteY47" fmla="*/ 1956071 h 2634055"/>
                <a:gd name="connsiteX48" fmla="*/ 3891998 w 6832857"/>
                <a:gd name="connsiteY48" fmla="*/ 1362071 h 2634055"/>
                <a:gd name="connsiteX49" fmla="*/ 3045998 w 6832857"/>
                <a:gd name="connsiteY49" fmla="*/ 1362071 h 2634055"/>
                <a:gd name="connsiteX50" fmla="*/ 645698 w 6832857"/>
                <a:gd name="connsiteY50" fmla="*/ 1362071 h 2634055"/>
                <a:gd name="connsiteX51" fmla="*/ 348698 w 6832857"/>
                <a:gd name="connsiteY51" fmla="*/ 1956071 h 2634055"/>
                <a:gd name="connsiteX52" fmla="*/ 645698 w 6832857"/>
                <a:gd name="connsiteY52" fmla="*/ 2550071 h 2634055"/>
                <a:gd name="connsiteX53" fmla="*/ 1491698 w 6832857"/>
                <a:gd name="connsiteY53" fmla="*/ 2550071 h 2634055"/>
                <a:gd name="connsiteX54" fmla="*/ 1788698 w 6832857"/>
                <a:gd name="connsiteY54" fmla="*/ 1956071 h 2634055"/>
                <a:gd name="connsiteX55" fmla="*/ 1491698 w 6832857"/>
                <a:gd name="connsiteY55" fmla="*/ 1362071 h 2634055"/>
                <a:gd name="connsiteX56" fmla="*/ 645698 w 6832857"/>
                <a:gd name="connsiteY56" fmla="*/ 1362071 h 2634055"/>
                <a:gd name="connsiteX57" fmla="*/ 5429252 w 6832857"/>
                <a:gd name="connsiteY57" fmla="*/ 76637 h 2634055"/>
                <a:gd name="connsiteX58" fmla="*/ 5132252 w 6832857"/>
                <a:gd name="connsiteY58" fmla="*/ 670637 h 2634055"/>
                <a:gd name="connsiteX59" fmla="*/ 5429252 w 6832857"/>
                <a:gd name="connsiteY59" fmla="*/ 1264637 h 2634055"/>
                <a:gd name="connsiteX60" fmla="*/ 6275252 w 6832857"/>
                <a:gd name="connsiteY60" fmla="*/ 1264637 h 2634055"/>
                <a:gd name="connsiteX61" fmla="*/ 6572252 w 6832857"/>
                <a:gd name="connsiteY61" fmla="*/ 670637 h 2634055"/>
                <a:gd name="connsiteX62" fmla="*/ 6275252 w 6832857"/>
                <a:gd name="connsiteY62" fmla="*/ 76637 h 2634055"/>
                <a:gd name="connsiteX63" fmla="*/ 5429252 w 6832857"/>
                <a:gd name="connsiteY63" fmla="*/ 76637 h 2634055"/>
                <a:gd name="connsiteX64" fmla="*/ 3045998 w 6832857"/>
                <a:gd name="connsiteY64" fmla="*/ 97435 h 2634055"/>
                <a:gd name="connsiteX65" fmla="*/ 2748998 w 6832857"/>
                <a:gd name="connsiteY65" fmla="*/ 691435 h 2634055"/>
                <a:gd name="connsiteX66" fmla="*/ 3045998 w 6832857"/>
                <a:gd name="connsiteY66" fmla="*/ 1285435 h 2634055"/>
                <a:gd name="connsiteX67" fmla="*/ 3891998 w 6832857"/>
                <a:gd name="connsiteY67" fmla="*/ 1285435 h 2634055"/>
                <a:gd name="connsiteX68" fmla="*/ 4188998 w 6832857"/>
                <a:gd name="connsiteY68" fmla="*/ 691435 h 2634055"/>
                <a:gd name="connsiteX69" fmla="*/ 3891998 w 6832857"/>
                <a:gd name="connsiteY69" fmla="*/ 97435 h 2634055"/>
                <a:gd name="connsiteX70" fmla="*/ 3045998 w 6832857"/>
                <a:gd name="connsiteY70" fmla="*/ 97435 h 2634055"/>
                <a:gd name="connsiteX71" fmla="*/ 4229102 w 6832857"/>
                <a:gd name="connsiteY71" fmla="*/ 708955 h 2634055"/>
                <a:gd name="connsiteX72" fmla="*/ 3932102 w 6832857"/>
                <a:gd name="connsiteY72" fmla="*/ 1302955 h 2634055"/>
                <a:gd name="connsiteX73" fmla="*/ 4229102 w 6832857"/>
                <a:gd name="connsiteY73" fmla="*/ 1896955 h 2634055"/>
                <a:gd name="connsiteX74" fmla="*/ 5075102 w 6832857"/>
                <a:gd name="connsiteY74" fmla="*/ 1896955 h 2634055"/>
                <a:gd name="connsiteX75" fmla="*/ 5372102 w 6832857"/>
                <a:gd name="connsiteY75" fmla="*/ 1302955 h 2634055"/>
                <a:gd name="connsiteX76" fmla="*/ 5075102 w 6832857"/>
                <a:gd name="connsiteY76" fmla="*/ 708955 h 2634055"/>
                <a:gd name="connsiteX77" fmla="*/ 4229102 w 6832857"/>
                <a:gd name="connsiteY77" fmla="*/ 708955 h 2634055"/>
                <a:gd name="connsiteX78" fmla="*/ 5429252 w 6832857"/>
                <a:gd name="connsiteY78" fmla="*/ 1341273 h 2634055"/>
                <a:gd name="connsiteX79" fmla="*/ 5132252 w 6832857"/>
                <a:gd name="connsiteY79" fmla="*/ 1935273 h 2634055"/>
                <a:gd name="connsiteX80" fmla="*/ 5429252 w 6832857"/>
                <a:gd name="connsiteY80" fmla="*/ 2529273 h 2634055"/>
                <a:gd name="connsiteX81" fmla="*/ 6275252 w 6832857"/>
                <a:gd name="connsiteY81" fmla="*/ 2529273 h 2634055"/>
                <a:gd name="connsiteX82" fmla="*/ 6572252 w 6832857"/>
                <a:gd name="connsiteY82" fmla="*/ 1935273 h 2634055"/>
                <a:gd name="connsiteX83" fmla="*/ 6275252 w 6832857"/>
                <a:gd name="connsiteY83" fmla="*/ 1341273 h 2634055"/>
                <a:gd name="connsiteX84" fmla="*/ 5429252 w 6832857"/>
                <a:gd name="connsiteY84" fmla="*/ 1341273 h 26340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6832857" h="2634055">
                  <a:moveTo>
                    <a:pt x="0" y="0"/>
                  </a:moveTo>
                  <a:lnTo>
                    <a:pt x="1582184" y="0"/>
                  </a:lnTo>
                  <a:lnTo>
                    <a:pt x="1545439" y="73491"/>
                  </a:lnTo>
                  <a:lnTo>
                    <a:pt x="1842439" y="667491"/>
                  </a:lnTo>
                  <a:lnTo>
                    <a:pt x="2688439" y="667491"/>
                  </a:lnTo>
                  <a:lnTo>
                    <a:pt x="2985439" y="73491"/>
                  </a:lnTo>
                  <a:lnTo>
                    <a:pt x="2948693" y="0"/>
                  </a:lnTo>
                  <a:lnTo>
                    <a:pt x="3980837" y="0"/>
                  </a:lnTo>
                  <a:lnTo>
                    <a:pt x="3954262" y="53150"/>
                  </a:lnTo>
                  <a:lnTo>
                    <a:pt x="4251262" y="647150"/>
                  </a:lnTo>
                  <a:lnTo>
                    <a:pt x="5097262" y="647150"/>
                  </a:lnTo>
                  <a:lnTo>
                    <a:pt x="5394262" y="53150"/>
                  </a:lnTo>
                  <a:lnTo>
                    <a:pt x="5367687" y="0"/>
                  </a:lnTo>
                  <a:lnTo>
                    <a:pt x="6832857" y="0"/>
                  </a:lnTo>
                  <a:lnTo>
                    <a:pt x="6832857" y="2634055"/>
                  </a:lnTo>
                  <a:lnTo>
                    <a:pt x="5356145" y="2634055"/>
                  </a:lnTo>
                  <a:lnTo>
                    <a:pt x="5389148" y="2568048"/>
                  </a:lnTo>
                  <a:lnTo>
                    <a:pt x="5092148" y="1974048"/>
                  </a:lnTo>
                  <a:lnTo>
                    <a:pt x="4246148" y="1974048"/>
                  </a:lnTo>
                  <a:lnTo>
                    <a:pt x="3949148" y="2568048"/>
                  </a:lnTo>
                  <a:lnTo>
                    <a:pt x="3982152" y="2634055"/>
                  </a:lnTo>
                  <a:lnTo>
                    <a:pt x="2957492" y="2634055"/>
                  </a:lnTo>
                  <a:lnTo>
                    <a:pt x="2980325" y="2588389"/>
                  </a:lnTo>
                  <a:lnTo>
                    <a:pt x="2683325" y="1994389"/>
                  </a:lnTo>
                  <a:lnTo>
                    <a:pt x="1837325" y="1994389"/>
                  </a:lnTo>
                  <a:lnTo>
                    <a:pt x="1540325" y="2588389"/>
                  </a:lnTo>
                  <a:lnTo>
                    <a:pt x="1563158" y="2634055"/>
                  </a:lnTo>
                  <a:lnTo>
                    <a:pt x="0" y="2634055"/>
                  </a:lnTo>
                  <a:lnTo>
                    <a:pt x="0" y="0"/>
                  </a:lnTo>
                  <a:close/>
                  <a:moveTo>
                    <a:pt x="645698" y="97435"/>
                  </a:moveTo>
                  <a:lnTo>
                    <a:pt x="348698" y="691435"/>
                  </a:lnTo>
                  <a:lnTo>
                    <a:pt x="645698" y="1285435"/>
                  </a:lnTo>
                  <a:lnTo>
                    <a:pt x="1491698" y="1285435"/>
                  </a:lnTo>
                  <a:lnTo>
                    <a:pt x="1788698" y="691435"/>
                  </a:lnTo>
                  <a:lnTo>
                    <a:pt x="1491698" y="97435"/>
                  </a:lnTo>
                  <a:lnTo>
                    <a:pt x="645698" y="97435"/>
                  </a:lnTo>
                  <a:close/>
                  <a:moveTo>
                    <a:pt x="1845848" y="729753"/>
                  </a:moveTo>
                  <a:lnTo>
                    <a:pt x="1548848" y="1323753"/>
                  </a:lnTo>
                  <a:lnTo>
                    <a:pt x="1845848" y="1917753"/>
                  </a:lnTo>
                  <a:lnTo>
                    <a:pt x="2691848" y="1917753"/>
                  </a:lnTo>
                  <a:lnTo>
                    <a:pt x="2988848" y="1323753"/>
                  </a:lnTo>
                  <a:lnTo>
                    <a:pt x="2691848" y="729753"/>
                  </a:lnTo>
                  <a:lnTo>
                    <a:pt x="1845848" y="729753"/>
                  </a:lnTo>
                  <a:close/>
                  <a:moveTo>
                    <a:pt x="3045998" y="1362071"/>
                  </a:moveTo>
                  <a:lnTo>
                    <a:pt x="2748998" y="1956071"/>
                  </a:lnTo>
                  <a:lnTo>
                    <a:pt x="3045998" y="2550071"/>
                  </a:lnTo>
                  <a:lnTo>
                    <a:pt x="3891998" y="2550071"/>
                  </a:lnTo>
                  <a:lnTo>
                    <a:pt x="4188998" y="1956071"/>
                  </a:lnTo>
                  <a:lnTo>
                    <a:pt x="3891998" y="1362071"/>
                  </a:lnTo>
                  <a:lnTo>
                    <a:pt x="3045998" y="1362071"/>
                  </a:lnTo>
                  <a:close/>
                  <a:moveTo>
                    <a:pt x="645698" y="1362071"/>
                  </a:moveTo>
                  <a:lnTo>
                    <a:pt x="348698" y="1956071"/>
                  </a:lnTo>
                  <a:lnTo>
                    <a:pt x="645698" y="2550071"/>
                  </a:lnTo>
                  <a:lnTo>
                    <a:pt x="1491698" y="2550071"/>
                  </a:lnTo>
                  <a:lnTo>
                    <a:pt x="1788698" y="1956071"/>
                  </a:lnTo>
                  <a:lnTo>
                    <a:pt x="1491698" y="1362071"/>
                  </a:lnTo>
                  <a:lnTo>
                    <a:pt x="645698" y="1362071"/>
                  </a:lnTo>
                  <a:close/>
                  <a:moveTo>
                    <a:pt x="5429252" y="76637"/>
                  </a:moveTo>
                  <a:lnTo>
                    <a:pt x="5132252" y="670637"/>
                  </a:lnTo>
                  <a:lnTo>
                    <a:pt x="5429252" y="1264637"/>
                  </a:lnTo>
                  <a:lnTo>
                    <a:pt x="6275252" y="1264637"/>
                  </a:lnTo>
                  <a:lnTo>
                    <a:pt x="6572252" y="670637"/>
                  </a:lnTo>
                  <a:lnTo>
                    <a:pt x="6275252" y="76637"/>
                  </a:lnTo>
                  <a:lnTo>
                    <a:pt x="5429252" y="76637"/>
                  </a:lnTo>
                  <a:close/>
                  <a:moveTo>
                    <a:pt x="3045998" y="97435"/>
                  </a:moveTo>
                  <a:lnTo>
                    <a:pt x="2748998" y="691435"/>
                  </a:lnTo>
                  <a:lnTo>
                    <a:pt x="3045998" y="1285435"/>
                  </a:lnTo>
                  <a:lnTo>
                    <a:pt x="3891998" y="1285435"/>
                  </a:lnTo>
                  <a:lnTo>
                    <a:pt x="4188998" y="691435"/>
                  </a:lnTo>
                  <a:lnTo>
                    <a:pt x="3891998" y="97435"/>
                  </a:lnTo>
                  <a:lnTo>
                    <a:pt x="3045998" y="97435"/>
                  </a:lnTo>
                  <a:close/>
                  <a:moveTo>
                    <a:pt x="4229102" y="708955"/>
                  </a:moveTo>
                  <a:lnTo>
                    <a:pt x="3932102" y="1302955"/>
                  </a:lnTo>
                  <a:lnTo>
                    <a:pt x="4229102" y="1896955"/>
                  </a:lnTo>
                  <a:lnTo>
                    <a:pt x="5075102" y="1896955"/>
                  </a:lnTo>
                  <a:lnTo>
                    <a:pt x="5372102" y="1302955"/>
                  </a:lnTo>
                  <a:lnTo>
                    <a:pt x="5075102" y="708955"/>
                  </a:lnTo>
                  <a:lnTo>
                    <a:pt x="4229102" y="708955"/>
                  </a:lnTo>
                  <a:close/>
                  <a:moveTo>
                    <a:pt x="5429252" y="1341273"/>
                  </a:moveTo>
                  <a:lnTo>
                    <a:pt x="5132252" y="1935273"/>
                  </a:lnTo>
                  <a:lnTo>
                    <a:pt x="5429252" y="2529273"/>
                  </a:lnTo>
                  <a:lnTo>
                    <a:pt x="6275252" y="2529273"/>
                  </a:lnTo>
                  <a:lnTo>
                    <a:pt x="6572252" y="1935273"/>
                  </a:lnTo>
                  <a:lnTo>
                    <a:pt x="6275252" y="1341273"/>
                  </a:lnTo>
                  <a:lnTo>
                    <a:pt x="5429252" y="134127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sp>
          <p:nvSpPr>
            <p:cNvPr id="18" name="Rectángulo 17"/>
            <p:cNvSpPr/>
            <p:nvPr/>
          </p:nvSpPr>
          <p:spPr>
            <a:xfrm>
              <a:off x="155574" y="4766100"/>
              <a:ext cx="6526498" cy="30621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sp>
          <p:nvSpPr>
            <p:cNvPr id="286" name="Rectángulo 285"/>
            <p:cNvSpPr/>
            <p:nvPr/>
          </p:nvSpPr>
          <p:spPr>
            <a:xfrm>
              <a:off x="331502" y="7523747"/>
              <a:ext cx="6526498" cy="30621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</p:grpSp>
      <p:sp>
        <p:nvSpPr>
          <p:cNvPr id="287" name="Rectangle 4"/>
          <p:cNvSpPr>
            <a:spLocks noChangeArrowheads="1" noChangeShapeType="1"/>
          </p:cNvSpPr>
          <p:nvPr/>
        </p:nvSpPr>
        <p:spPr bwMode="auto">
          <a:xfrm>
            <a:off x="410434" y="1473133"/>
            <a:ext cx="4732866" cy="10096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36576" tIns="36576" rIns="36576" bIns="36576" numCol="1" anchor="ctr" anchorCtr="0" compatLnSpc="1">
            <a:prstTxWarp prst="textNoShape">
              <a:avLst/>
            </a:prstTxWarp>
          </a:bodyPr>
          <a:lstStyle/>
          <a:p>
            <a:pPr lvl="1" eaLnBrk="0" fontAlgn="base" hangingPunct="0"/>
            <a:r>
              <a:rPr lang="es-PE" sz="2400" b="1" dirty="0">
                <a:solidFill>
                  <a:srgbClr val="0070C0"/>
                </a:solidFill>
                <a:latin typeface="Bookman Old Style" panose="02050604050505020204" pitchFamily="18" charset="0"/>
              </a:rPr>
              <a:t>Facturas Negociables</a:t>
            </a:r>
            <a:endParaRPr lang="es-PE" sz="1600" b="1" dirty="0">
              <a:solidFill>
                <a:srgbClr val="0070C0"/>
              </a:solidFill>
              <a:latin typeface="Bookman Old Style" panose="02050604050505020204" pitchFamily="18" charset="0"/>
            </a:endParaRPr>
          </a:p>
          <a:p>
            <a:pPr lvl="1" eaLnBrk="0" fontAlgn="base" hangingPunct="0"/>
            <a:r>
              <a:rPr lang="es-PE" sz="1400" b="1" dirty="0">
                <a:solidFill>
                  <a:prstClr val="black"/>
                </a:solidFill>
                <a:latin typeface="Bookman Old Style" panose="02050604050505020204" pitchFamily="18" charset="0"/>
              </a:rPr>
              <a:t>Reporte de análisis económico</a:t>
            </a:r>
          </a:p>
          <a:p>
            <a:pPr lvl="1" eaLnBrk="0" fontAlgn="base" hangingPunct="0"/>
            <a:r>
              <a:rPr lang="es-PE" sz="1400" b="1" dirty="0">
                <a:solidFill>
                  <a:schemeClr val="tx2"/>
                </a:solidFill>
                <a:latin typeface="Bookman Old Style" panose="02050604050505020204" pitchFamily="18" charset="0"/>
              </a:rPr>
              <a:t>A mayo de 2022</a:t>
            </a:r>
          </a:p>
        </p:txBody>
      </p:sp>
      <p:grpSp>
        <p:nvGrpSpPr>
          <p:cNvPr id="4" name="Grupo 3"/>
          <p:cNvGrpSpPr/>
          <p:nvPr/>
        </p:nvGrpSpPr>
        <p:grpSpPr>
          <a:xfrm>
            <a:off x="5273820" y="384948"/>
            <a:ext cx="1592411" cy="1080000"/>
            <a:chOff x="5273820" y="384948"/>
            <a:chExt cx="1592411" cy="1080000"/>
          </a:xfrm>
        </p:grpSpPr>
        <p:sp>
          <p:nvSpPr>
            <p:cNvPr id="3" name="Paralelogramo 2"/>
            <p:cNvSpPr/>
            <p:nvPr/>
          </p:nvSpPr>
          <p:spPr>
            <a:xfrm>
              <a:off x="5273820" y="384948"/>
              <a:ext cx="1158285" cy="1080000"/>
            </a:xfrm>
            <a:prstGeom prst="parallelogram">
              <a:avLst>
                <a:gd name="adj" fmla="val 46333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sp>
          <p:nvSpPr>
            <p:cNvPr id="20" name="Rectángulo 19"/>
            <p:cNvSpPr/>
            <p:nvPr/>
          </p:nvSpPr>
          <p:spPr>
            <a:xfrm>
              <a:off x="5893774" y="384948"/>
              <a:ext cx="972457" cy="10800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</p:grpSp>
      <p:sp>
        <p:nvSpPr>
          <p:cNvPr id="298" name="Paralelogramo 297"/>
          <p:cNvSpPr/>
          <p:nvPr/>
        </p:nvSpPr>
        <p:spPr>
          <a:xfrm>
            <a:off x="-19050" y="5686333"/>
            <a:ext cx="3465707" cy="2937729"/>
          </a:xfrm>
          <a:prstGeom prst="parallelogram">
            <a:avLst>
              <a:gd name="adj" fmla="val 46333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299" name="Rectángulo 298"/>
          <p:cNvSpPr/>
          <p:nvPr/>
        </p:nvSpPr>
        <p:spPr>
          <a:xfrm>
            <a:off x="1" y="5686333"/>
            <a:ext cx="1543049" cy="293772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355" name="CuadroTexto 354">
            <a:extLst>
              <a:ext uri="{FF2B5EF4-FFF2-40B4-BE49-F238E27FC236}">
                <a16:creationId xmlns:a16="http://schemas.microsoft.com/office/drawing/2014/main" id="{9487FFF0-6750-4F1C-8CD6-E6CF74B42E53}"/>
              </a:ext>
            </a:extLst>
          </p:cNvPr>
          <p:cNvSpPr txBox="1"/>
          <p:nvPr/>
        </p:nvSpPr>
        <p:spPr>
          <a:xfrm>
            <a:off x="154829" y="6547833"/>
            <a:ext cx="305573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PE" sz="12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Número de facturas negociables</a:t>
            </a:r>
            <a:endParaRPr lang="es-PE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PE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424,732 facturas</a:t>
            </a:r>
          </a:p>
        </p:txBody>
      </p:sp>
      <p:sp>
        <p:nvSpPr>
          <p:cNvPr id="358" name="CuadroTexto 357">
            <a:extLst>
              <a:ext uri="{FF2B5EF4-FFF2-40B4-BE49-F238E27FC236}">
                <a16:creationId xmlns:a16="http://schemas.microsoft.com/office/drawing/2014/main" id="{9487FFF0-6750-4F1C-8CD6-E6CF74B42E53}"/>
              </a:ext>
            </a:extLst>
          </p:cNvPr>
          <p:cNvSpPr txBox="1"/>
          <p:nvPr/>
        </p:nvSpPr>
        <p:spPr>
          <a:xfrm>
            <a:off x="154829" y="7167731"/>
            <a:ext cx="305573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PE" sz="12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Monto de facturas negociables</a:t>
            </a:r>
          </a:p>
          <a:p>
            <a:r>
              <a:rPr lang="es-PE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10,598 millones de soles</a:t>
            </a:r>
          </a:p>
        </p:txBody>
      </p:sp>
      <p:grpSp>
        <p:nvGrpSpPr>
          <p:cNvPr id="1038" name="Grupo 1037"/>
          <p:cNvGrpSpPr/>
          <p:nvPr/>
        </p:nvGrpSpPr>
        <p:grpSpPr>
          <a:xfrm>
            <a:off x="1" y="6102477"/>
            <a:ext cx="3396951" cy="276999"/>
            <a:chOff x="1" y="6102477"/>
            <a:chExt cx="3396951" cy="276999"/>
          </a:xfrm>
        </p:grpSpPr>
        <p:sp>
          <p:nvSpPr>
            <p:cNvPr id="362" name="CuadroTexto 361">
              <a:extLst>
                <a:ext uri="{FF2B5EF4-FFF2-40B4-BE49-F238E27FC236}">
                  <a16:creationId xmlns:a16="http://schemas.microsoft.com/office/drawing/2014/main" id="{9487FFF0-6750-4F1C-8CD6-E6CF74B42E53}"/>
                </a:ext>
              </a:extLst>
            </p:cNvPr>
            <p:cNvSpPr txBox="1"/>
            <p:nvPr/>
          </p:nvSpPr>
          <p:spPr>
            <a:xfrm>
              <a:off x="1" y="6102477"/>
              <a:ext cx="3124199" cy="276999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PE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INFORMACIÓN A MAYO DE 2022</a:t>
              </a:r>
            </a:p>
          </p:txBody>
        </p:sp>
        <p:sp>
          <p:nvSpPr>
            <p:cNvPr id="363" name="Paralelogramo 362"/>
            <p:cNvSpPr/>
            <p:nvPr/>
          </p:nvSpPr>
          <p:spPr>
            <a:xfrm>
              <a:off x="2889550" y="6102477"/>
              <a:ext cx="507402" cy="252000"/>
            </a:xfrm>
            <a:prstGeom prst="parallelogram">
              <a:avLst>
                <a:gd name="adj" fmla="val 46333"/>
              </a:avLst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sz="1600"/>
            </a:p>
          </p:txBody>
        </p:sp>
      </p:grpSp>
      <p:sp>
        <p:nvSpPr>
          <p:cNvPr id="368" name="CuadroTexto 367"/>
          <p:cNvSpPr txBox="1"/>
          <p:nvPr/>
        </p:nvSpPr>
        <p:spPr>
          <a:xfrm>
            <a:off x="0" y="916362"/>
            <a:ext cx="63802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s-PE" sz="1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OFICINA GENERAL DE EVALUACIÓN DE IMPACTO Y ESTUDIOS ECONÓMICOS</a:t>
            </a:r>
          </a:p>
          <a:p>
            <a:pPr lvl="1"/>
            <a:r>
              <a:rPr lang="es-PE" sz="1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Oficina de Estudios Económicos</a:t>
            </a:r>
            <a:endParaRPr lang="es-PE" sz="1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8" name="CuadroTexto 377">
            <a:extLst>
              <a:ext uri="{FF2B5EF4-FFF2-40B4-BE49-F238E27FC236}">
                <a16:creationId xmlns:a16="http://schemas.microsoft.com/office/drawing/2014/main" id="{9487FFF0-6750-4F1C-8CD6-E6CF74B42E53}"/>
              </a:ext>
            </a:extLst>
          </p:cNvPr>
          <p:cNvSpPr txBox="1"/>
          <p:nvPr/>
        </p:nvSpPr>
        <p:spPr>
          <a:xfrm>
            <a:off x="4180781" y="5754444"/>
            <a:ext cx="1915400" cy="4154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PE" sz="1200" b="1" dirty="0">
                <a:latin typeface="Arial" panose="020B0604020202020204" pitchFamily="34" charset="0"/>
                <a:cs typeface="Arial" panose="020B0604020202020204" pitchFamily="34" charset="0"/>
              </a:rPr>
              <a:t>PANORAMA GENERAL</a:t>
            </a:r>
          </a:p>
          <a:p>
            <a:r>
              <a:rPr lang="es-PE" sz="9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(Número y monto negociado)</a:t>
            </a:r>
          </a:p>
        </p:txBody>
      </p:sp>
      <p:sp>
        <p:nvSpPr>
          <p:cNvPr id="379" name="CuadroTexto 378">
            <a:extLst>
              <a:ext uri="{FF2B5EF4-FFF2-40B4-BE49-F238E27FC236}">
                <a16:creationId xmlns:a16="http://schemas.microsoft.com/office/drawing/2014/main" id="{9487FFF0-6750-4F1C-8CD6-E6CF74B42E53}"/>
              </a:ext>
            </a:extLst>
          </p:cNvPr>
          <p:cNvSpPr txBox="1"/>
          <p:nvPr/>
        </p:nvSpPr>
        <p:spPr>
          <a:xfrm>
            <a:off x="3841280" y="6325215"/>
            <a:ext cx="2778044" cy="4154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PE" sz="1200" b="1" dirty="0">
                <a:latin typeface="Arial" panose="020B0604020202020204" pitchFamily="34" charset="0"/>
                <a:cs typeface="Arial" panose="020B0604020202020204" pitchFamily="34" charset="0"/>
              </a:rPr>
              <a:t>PARTICIPACIÓN DE MERCADO</a:t>
            </a:r>
          </a:p>
          <a:p>
            <a:r>
              <a:rPr lang="es-PE" sz="9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(En el financiamiento directo, indirecto y PBI)</a:t>
            </a:r>
          </a:p>
        </p:txBody>
      </p:sp>
      <p:sp>
        <p:nvSpPr>
          <p:cNvPr id="380" name="CuadroTexto 379">
            <a:extLst>
              <a:ext uri="{FF2B5EF4-FFF2-40B4-BE49-F238E27FC236}">
                <a16:creationId xmlns:a16="http://schemas.microsoft.com/office/drawing/2014/main" id="{9487FFF0-6750-4F1C-8CD6-E6CF74B42E53}"/>
              </a:ext>
            </a:extLst>
          </p:cNvPr>
          <p:cNvSpPr txBox="1"/>
          <p:nvPr/>
        </p:nvSpPr>
        <p:spPr>
          <a:xfrm>
            <a:off x="3614209" y="6897088"/>
            <a:ext cx="3631033" cy="4154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PE" sz="1200" b="1" dirty="0">
                <a:latin typeface="Arial" panose="020B0604020202020204" pitchFamily="34" charset="0"/>
                <a:cs typeface="Arial" panose="020B0604020202020204" pitchFamily="34" charset="0"/>
              </a:rPr>
              <a:t>INFORMACIÓN SECTORIAL</a:t>
            </a:r>
          </a:p>
          <a:p>
            <a:r>
              <a:rPr lang="es-PE" sz="9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(Evolución y principales sectores)</a:t>
            </a:r>
          </a:p>
        </p:txBody>
      </p:sp>
      <p:sp>
        <p:nvSpPr>
          <p:cNvPr id="381" name="CuadroTexto 380">
            <a:extLst>
              <a:ext uri="{FF2B5EF4-FFF2-40B4-BE49-F238E27FC236}">
                <a16:creationId xmlns:a16="http://schemas.microsoft.com/office/drawing/2014/main" id="{9487FFF0-6750-4F1C-8CD6-E6CF74B42E53}"/>
              </a:ext>
            </a:extLst>
          </p:cNvPr>
          <p:cNvSpPr txBox="1"/>
          <p:nvPr/>
        </p:nvSpPr>
        <p:spPr>
          <a:xfrm>
            <a:off x="3377046" y="7449503"/>
            <a:ext cx="2516728" cy="4154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PE" sz="1200" b="1" dirty="0">
                <a:latin typeface="Arial" panose="020B0604020202020204" pitchFamily="34" charset="0"/>
                <a:cs typeface="Arial" panose="020B0604020202020204" pitchFamily="34" charset="0"/>
              </a:rPr>
              <a:t>INFORMACIÓN POR TAMAÑO</a:t>
            </a:r>
          </a:p>
          <a:p>
            <a:r>
              <a:rPr lang="es-PE" sz="9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(Participación de la MYPE)</a:t>
            </a:r>
          </a:p>
        </p:txBody>
      </p:sp>
      <p:sp>
        <p:nvSpPr>
          <p:cNvPr id="382" name="Rectángulo 381"/>
          <p:cNvSpPr/>
          <p:nvPr/>
        </p:nvSpPr>
        <p:spPr>
          <a:xfrm>
            <a:off x="3417391" y="8773884"/>
            <a:ext cx="3438000" cy="96289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383" name="Rectángulo 382"/>
          <p:cNvSpPr/>
          <p:nvPr/>
        </p:nvSpPr>
        <p:spPr>
          <a:xfrm>
            <a:off x="-8607" y="8773884"/>
            <a:ext cx="3438000" cy="96289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grpSp>
        <p:nvGrpSpPr>
          <p:cNvPr id="34" name="Grupo 33"/>
          <p:cNvGrpSpPr/>
          <p:nvPr/>
        </p:nvGrpSpPr>
        <p:grpSpPr>
          <a:xfrm>
            <a:off x="3670431" y="5709948"/>
            <a:ext cx="504000" cy="504000"/>
            <a:chOff x="3720665" y="999722"/>
            <a:chExt cx="504000" cy="504000"/>
          </a:xfrm>
        </p:grpSpPr>
        <p:sp>
          <p:nvSpPr>
            <p:cNvPr id="35" name="Lágrima 34"/>
            <p:cNvSpPr/>
            <p:nvPr/>
          </p:nvSpPr>
          <p:spPr>
            <a:xfrm rot="13264738">
              <a:off x="3720665" y="999722"/>
              <a:ext cx="504000" cy="504000"/>
            </a:xfrm>
            <a:prstGeom prst="teardrop">
              <a:avLst>
                <a:gd name="adj" fmla="val 113882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sp>
          <p:nvSpPr>
            <p:cNvPr id="36" name="Elipse 35"/>
            <p:cNvSpPr/>
            <p:nvPr/>
          </p:nvSpPr>
          <p:spPr>
            <a:xfrm>
              <a:off x="3785045" y="1072863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PE" sz="1400" b="1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</p:grpSp>
      <p:grpSp>
        <p:nvGrpSpPr>
          <p:cNvPr id="38" name="Grupo 37"/>
          <p:cNvGrpSpPr/>
          <p:nvPr/>
        </p:nvGrpSpPr>
        <p:grpSpPr>
          <a:xfrm>
            <a:off x="3335151" y="6273387"/>
            <a:ext cx="504000" cy="504000"/>
            <a:chOff x="3720665" y="999722"/>
            <a:chExt cx="504000" cy="504000"/>
          </a:xfrm>
        </p:grpSpPr>
        <p:sp>
          <p:nvSpPr>
            <p:cNvPr id="39" name="Lágrima 38"/>
            <p:cNvSpPr/>
            <p:nvPr/>
          </p:nvSpPr>
          <p:spPr>
            <a:xfrm rot="13264738">
              <a:off x="3720665" y="999722"/>
              <a:ext cx="504000" cy="504000"/>
            </a:xfrm>
            <a:prstGeom prst="teardrop">
              <a:avLst>
                <a:gd name="adj" fmla="val 113882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sp>
          <p:nvSpPr>
            <p:cNvPr id="40" name="Elipse 39"/>
            <p:cNvSpPr/>
            <p:nvPr/>
          </p:nvSpPr>
          <p:spPr>
            <a:xfrm>
              <a:off x="3785045" y="1072863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PE" sz="1400" b="1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</p:grpSp>
      <p:grpSp>
        <p:nvGrpSpPr>
          <p:cNvPr id="41" name="Grupo 40"/>
          <p:cNvGrpSpPr/>
          <p:nvPr/>
        </p:nvGrpSpPr>
        <p:grpSpPr>
          <a:xfrm>
            <a:off x="3106551" y="6843125"/>
            <a:ext cx="504000" cy="504000"/>
            <a:chOff x="3720665" y="999722"/>
            <a:chExt cx="504000" cy="504000"/>
          </a:xfrm>
        </p:grpSpPr>
        <p:sp>
          <p:nvSpPr>
            <p:cNvPr id="42" name="Lágrima 41"/>
            <p:cNvSpPr/>
            <p:nvPr/>
          </p:nvSpPr>
          <p:spPr>
            <a:xfrm rot="13264738">
              <a:off x="3720665" y="999722"/>
              <a:ext cx="504000" cy="504000"/>
            </a:xfrm>
            <a:prstGeom prst="teardrop">
              <a:avLst>
                <a:gd name="adj" fmla="val 113882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sp>
          <p:nvSpPr>
            <p:cNvPr id="43" name="Elipse 42"/>
            <p:cNvSpPr/>
            <p:nvPr/>
          </p:nvSpPr>
          <p:spPr>
            <a:xfrm>
              <a:off x="3785045" y="1072863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PE" sz="1400" b="1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</p:txBody>
        </p:sp>
      </p:grpSp>
      <p:grpSp>
        <p:nvGrpSpPr>
          <p:cNvPr id="44" name="Grupo 43"/>
          <p:cNvGrpSpPr/>
          <p:nvPr/>
        </p:nvGrpSpPr>
        <p:grpSpPr>
          <a:xfrm>
            <a:off x="2870331" y="7405252"/>
            <a:ext cx="504000" cy="504000"/>
            <a:chOff x="3720665" y="999722"/>
            <a:chExt cx="504000" cy="504000"/>
          </a:xfrm>
        </p:grpSpPr>
        <p:sp>
          <p:nvSpPr>
            <p:cNvPr id="45" name="Lágrima 44"/>
            <p:cNvSpPr/>
            <p:nvPr/>
          </p:nvSpPr>
          <p:spPr>
            <a:xfrm rot="13264738">
              <a:off x="3720665" y="999722"/>
              <a:ext cx="504000" cy="504000"/>
            </a:xfrm>
            <a:prstGeom prst="teardrop">
              <a:avLst>
                <a:gd name="adj" fmla="val 113882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sp>
          <p:nvSpPr>
            <p:cNvPr id="46" name="Elipse 45"/>
            <p:cNvSpPr/>
            <p:nvPr/>
          </p:nvSpPr>
          <p:spPr>
            <a:xfrm>
              <a:off x="3785045" y="1072863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PE" sz="1400" b="1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</a:p>
          </p:txBody>
        </p:sp>
      </p:grpSp>
      <p:sp>
        <p:nvSpPr>
          <p:cNvPr id="47" name="CuadroTexto 46">
            <a:extLst>
              <a:ext uri="{FF2B5EF4-FFF2-40B4-BE49-F238E27FC236}">
                <a16:creationId xmlns:a16="http://schemas.microsoft.com/office/drawing/2014/main" id="{9487FFF0-6750-4F1C-8CD6-E6CF74B42E53}"/>
              </a:ext>
            </a:extLst>
          </p:cNvPr>
          <p:cNvSpPr txBox="1"/>
          <p:nvPr/>
        </p:nvSpPr>
        <p:spPr>
          <a:xfrm>
            <a:off x="3082588" y="8030401"/>
            <a:ext cx="2516728" cy="4154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PE" sz="1200" b="1" dirty="0">
                <a:latin typeface="Arial" panose="020B0604020202020204" pitchFamily="34" charset="0"/>
                <a:cs typeface="Arial" panose="020B0604020202020204" pitchFamily="34" charset="0"/>
              </a:rPr>
              <a:t>INFORMACIÓN REGIONAL</a:t>
            </a:r>
          </a:p>
          <a:p>
            <a:r>
              <a:rPr lang="es-PE" sz="9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(Evolución y principales regiones)</a:t>
            </a:r>
          </a:p>
        </p:txBody>
      </p:sp>
      <p:grpSp>
        <p:nvGrpSpPr>
          <p:cNvPr id="48" name="Grupo 47"/>
          <p:cNvGrpSpPr/>
          <p:nvPr/>
        </p:nvGrpSpPr>
        <p:grpSpPr>
          <a:xfrm>
            <a:off x="2575873" y="7986150"/>
            <a:ext cx="504000" cy="504000"/>
            <a:chOff x="3720665" y="999722"/>
            <a:chExt cx="504000" cy="504000"/>
          </a:xfrm>
        </p:grpSpPr>
        <p:sp>
          <p:nvSpPr>
            <p:cNvPr id="49" name="Lágrima 48"/>
            <p:cNvSpPr/>
            <p:nvPr/>
          </p:nvSpPr>
          <p:spPr>
            <a:xfrm rot="13264738">
              <a:off x="3720665" y="999722"/>
              <a:ext cx="504000" cy="504000"/>
            </a:xfrm>
            <a:prstGeom prst="teardrop">
              <a:avLst>
                <a:gd name="adj" fmla="val 113882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sp>
          <p:nvSpPr>
            <p:cNvPr id="50" name="Elipse 49"/>
            <p:cNvSpPr/>
            <p:nvPr/>
          </p:nvSpPr>
          <p:spPr>
            <a:xfrm>
              <a:off x="3785045" y="1072863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PE" sz="1400" b="1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18220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Conector recto 22"/>
          <p:cNvCxnSpPr/>
          <p:nvPr/>
        </p:nvCxnSpPr>
        <p:spPr>
          <a:xfrm>
            <a:off x="-7517" y="9723971"/>
            <a:ext cx="6822867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utoShape 2" descr="Mapa con los giros en los ocÃ©anos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pic>
        <p:nvPicPr>
          <p:cNvPr id="22" name="Imagen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2435" y="1217233"/>
            <a:ext cx="381606" cy="381606"/>
          </a:xfrm>
          <a:prstGeom prst="rect">
            <a:avLst/>
          </a:prstGeom>
        </p:spPr>
      </p:pic>
      <p:cxnSp>
        <p:nvCxnSpPr>
          <p:cNvPr id="4" name="Conector recto 3"/>
          <p:cNvCxnSpPr/>
          <p:nvPr/>
        </p:nvCxnSpPr>
        <p:spPr>
          <a:xfrm>
            <a:off x="2954470" y="1617188"/>
            <a:ext cx="0" cy="104400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upo 4"/>
          <p:cNvGrpSpPr/>
          <p:nvPr/>
        </p:nvGrpSpPr>
        <p:grpSpPr>
          <a:xfrm>
            <a:off x="755465" y="1220056"/>
            <a:ext cx="1899669" cy="497082"/>
            <a:chOff x="2535171" y="2508818"/>
            <a:chExt cx="1899669" cy="497082"/>
          </a:xfrm>
        </p:grpSpPr>
        <p:sp>
          <p:nvSpPr>
            <p:cNvPr id="39" name="Recortar rectángulo de esquina diagonal 38"/>
            <p:cNvSpPr/>
            <p:nvPr/>
          </p:nvSpPr>
          <p:spPr>
            <a:xfrm>
              <a:off x="2612892" y="2558060"/>
              <a:ext cx="1821948" cy="447840"/>
            </a:xfrm>
            <a:prstGeom prst="snip2Diag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sz="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CuadroTexto 26">
              <a:extLst>
                <a:ext uri="{FF2B5EF4-FFF2-40B4-BE49-F238E27FC236}">
                  <a16:creationId xmlns:a16="http://schemas.microsoft.com/office/drawing/2014/main" id="{9487FFF0-6750-4F1C-8CD6-E6CF74B42E53}"/>
                </a:ext>
              </a:extLst>
            </p:cNvPr>
            <p:cNvSpPr txBox="1"/>
            <p:nvPr/>
          </p:nvSpPr>
          <p:spPr>
            <a:xfrm>
              <a:off x="2628900" y="2578807"/>
              <a:ext cx="18059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Gráfico 1</a:t>
              </a:r>
            </a:p>
            <a:p>
              <a:r>
                <a:rPr lang="es-PE" sz="9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N° de facturas negociables</a:t>
              </a:r>
            </a:p>
          </p:txBody>
        </p:sp>
        <p:sp>
          <p:nvSpPr>
            <p:cNvPr id="38" name="Lágrima 37"/>
            <p:cNvSpPr/>
            <p:nvPr/>
          </p:nvSpPr>
          <p:spPr>
            <a:xfrm>
              <a:off x="2535171" y="2508818"/>
              <a:ext cx="187457" cy="181190"/>
            </a:xfrm>
            <a:prstGeom prst="teardrop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dirty="0"/>
            </a:p>
          </p:txBody>
        </p:sp>
      </p:grpSp>
      <p:pic>
        <p:nvPicPr>
          <p:cNvPr id="33" name="Imagen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5148" y="3176724"/>
            <a:ext cx="436522" cy="244453"/>
          </a:xfrm>
          <a:prstGeom prst="rect">
            <a:avLst/>
          </a:prstGeom>
        </p:spPr>
      </p:pic>
      <p:cxnSp>
        <p:nvCxnSpPr>
          <p:cNvPr id="36" name="Conector recto 35"/>
          <p:cNvCxnSpPr/>
          <p:nvPr/>
        </p:nvCxnSpPr>
        <p:spPr>
          <a:xfrm>
            <a:off x="2954470" y="3670932"/>
            <a:ext cx="0" cy="104400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4" name="Grupo 63"/>
          <p:cNvGrpSpPr/>
          <p:nvPr/>
        </p:nvGrpSpPr>
        <p:grpSpPr>
          <a:xfrm>
            <a:off x="755465" y="3043978"/>
            <a:ext cx="1899669" cy="589242"/>
            <a:chOff x="2535171" y="2508818"/>
            <a:chExt cx="1899669" cy="589242"/>
          </a:xfrm>
        </p:grpSpPr>
        <p:sp>
          <p:nvSpPr>
            <p:cNvPr id="65" name="Recortar rectángulo de esquina diagonal 64"/>
            <p:cNvSpPr/>
            <p:nvPr/>
          </p:nvSpPr>
          <p:spPr>
            <a:xfrm>
              <a:off x="2612892" y="2558060"/>
              <a:ext cx="1821948" cy="540000"/>
            </a:xfrm>
            <a:prstGeom prst="snip2Diag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sz="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6" name="CuadroTexto 65">
              <a:extLst>
                <a:ext uri="{FF2B5EF4-FFF2-40B4-BE49-F238E27FC236}">
                  <a16:creationId xmlns:a16="http://schemas.microsoft.com/office/drawing/2014/main" id="{9487FFF0-6750-4F1C-8CD6-E6CF74B42E53}"/>
                </a:ext>
              </a:extLst>
            </p:cNvPr>
            <p:cNvSpPr txBox="1"/>
            <p:nvPr/>
          </p:nvSpPr>
          <p:spPr>
            <a:xfrm>
              <a:off x="2628900" y="2578807"/>
              <a:ext cx="1805940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Gráfico 2</a:t>
              </a:r>
            </a:p>
            <a:p>
              <a:r>
                <a:rPr lang="es-PE" sz="9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Monto negociado</a:t>
              </a:r>
            </a:p>
            <a:p>
              <a:r>
                <a:rPr lang="es-PE" sz="90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(Millones de soles)</a:t>
              </a:r>
            </a:p>
          </p:txBody>
        </p:sp>
        <p:sp>
          <p:nvSpPr>
            <p:cNvPr id="67" name="Lágrima 66"/>
            <p:cNvSpPr/>
            <p:nvPr/>
          </p:nvSpPr>
          <p:spPr>
            <a:xfrm>
              <a:off x="2535171" y="2508818"/>
              <a:ext cx="187457" cy="181190"/>
            </a:xfrm>
            <a:prstGeom prst="teardrop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dirty="0"/>
            </a:p>
          </p:txBody>
        </p:sp>
      </p:grpSp>
      <p:sp>
        <p:nvSpPr>
          <p:cNvPr id="112" name="CuadroTexto 111">
            <a:extLst>
              <a:ext uri="{FF2B5EF4-FFF2-40B4-BE49-F238E27FC236}">
                <a16:creationId xmlns:a16="http://schemas.microsoft.com/office/drawing/2014/main" id="{9487FFF0-6750-4F1C-8CD6-E6CF74B42E53}"/>
              </a:ext>
            </a:extLst>
          </p:cNvPr>
          <p:cNvSpPr txBox="1"/>
          <p:nvPr/>
        </p:nvSpPr>
        <p:spPr>
          <a:xfrm>
            <a:off x="-7517" y="5439302"/>
            <a:ext cx="68655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900" b="1" dirty="0">
                <a:latin typeface="Arial" panose="020B0604020202020204" pitchFamily="34" charset="0"/>
                <a:cs typeface="Arial" panose="020B0604020202020204" pitchFamily="34" charset="0"/>
              </a:rPr>
              <a:t>Gráfico 3</a:t>
            </a:r>
          </a:p>
          <a:p>
            <a:pPr algn="ctr"/>
            <a:r>
              <a:rPr lang="es-PE" sz="9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N° de proveedores según sector</a:t>
            </a:r>
          </a:p>
        </p:txBody>
      </p:sp>
      <p:sp>
        <p:nvSpPr>
          <p:cNvPr id="54" name="Rectángulo 32">
            <a:extLst>
              <a:ext uri="{FF2B5EF4-FFF2-40B4-BE49-F238E27FC236}">
                <a16:creationId xmlns:a16="http://schemas.microsoft.com/office/drawing/2014/main" id="{2AF67D75-D27E-47B6-90A2-A97782B01AB7}"/>
              </a:ext>
            </a:extLst>
          </p:cNvPr>
          <p:cNvSpPr/>
          <p:nvPr/>
        </p:nvSpPr>
        <p:spPr>
          <a:xfrm>
            <a:off x="178432" y="4774715"/>
            <a:ext cx="313145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sz="700" dirty="0">
                <a:latin typeface="Arial" panose="020B0604020202020204" pitchFamily="34" charset="0"/>
                <a:cs typeface="Arial" panose="020B0604020202020204" pitchFamily="34" charset="0"/>
              </a:rPr>
              <a:t>Fuente: PRODUCE, CAVALI</a:t>
            </a:r>
          </a:p>
          <a:p>
            <a:r>
              <a:rPr lang="es-PE" sz="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Elaboración: PRODUCE – Oficina de Estudios Económicos (OEE)</a:t>
            </a:r>
          </a:p>
        </p:txBody>
      </p:sp>
      <p:grpSp>
        <p:nvGrpSpPr>
          <p:cNvPr id="12" name="Grupo 11"/>
          <p:cNvGrpSpPr/>
          <p:nvPr/>
        </p:nvGrpSpPr>
        <p:grpSpPr>
          <a:xfrm>
            <a:off x="1623011" y="5954702"/>
            <a:ext cx="3801516" cy="2303075"/>
            <a:chOff x="1413461" y="6137964"/>
            <a:chExt cx="3801516" cy="2303075"/>
          </a:xfrm>
        </p:grpSpPr>
        <p:sp>
          <p:nvSpPr>
            <p:cNvPr id="68" name="Rectángulo redondeado 67"/>
            <p:cNvSpPr/>
            <p:nvPr/>
          </p:nvSpPr>
          <p:spPr>
            <a:xfrm>
              <a:off x="4314977" y="7907482"/>
              <a:ext cx="900000" cy="288000"/>
            </a:xfrm>
            <a:prstGeom prst="round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PE" sz="950" dirty="0">
                  <a:latin typeface="Arial" panose="020B0604020202020204" pitchFamily="34" charset="0"/>
                  <a:cs typeface="Arial" panose="020B0604020202020204" pitchFamily="34" charset="0"/>
                </a:rPr>
                <a:t>Adquirientes</a:t>
              </a:r>
            </a:p>
          </p:txBody>
        </p:sp>
        <p:sp>
          <p:nvSpPr>
            <p:cNvPr id="69" name="Rectángulo redondeado 68"/>
            <p:cNvSpPr/>
            <p:nvPr/>
          </p:nvSpPr>
          <p:spPr>
            <a:xfrm>
              <a:off x="1521316" y="7901668"/>
              <a:ext cx="900000" cy="288000"/>
            </a:xfrm>
            <a:prstGeom prst="round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PE" sz="950" dirty="0">
                  <a:latin typeface="Arial" panose="020B0604020202020204" pitchFamily="34" charset="0"/>
                  <a:cs typeface="Arial" panose="020B0604020202020204" pitchFamily="34" charset="0"/>
                </a:rPr>
                <a:t>Proveedores</a:t>
              </a:r>
            </a:p>
          </p:txBody>
        </p:sp>
        <p:sp>
          <p:nvSpPr>
            <p:cNvPr id="70" name="Rectángulo redondeado 69"/>
            <p:cNvSpPr/>
            <p:nvPr/>
          </p:nvSpPr>
          <p:spPr>
            <a:xfrm>
              <a:off x="1505309" y="6137964"/>
              <a:ext cx="900000" cy="288000"/>
            </a:xfrm>
            <a:prstGeom prst="round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PE" sz="950" dirty="0">
                  <a:latin typeface="Arial" panose="020B0604020202020204" pitchFamily="34" charset="0"/>
                  <a:cs typeface="Arial" panose="020B0604020202020204" pitchFamily="34" charset="0"/>
                </a:rPr>
                <a:t>Factor</a:t>
              </a:r>
            </a:p>
          </p:txBody>
        </p:sp>
        <p:cxnSp>
          <p:nvCxnSpPr>
            <p:cNvPr id="71" name="Conector recto de flecha 70"/>
            <p:cNvCxnSpPr/>
            <p:nvPr/>
          </p:nvCxnSpPr>
          <p:spPr>
            <a:xfrm>
              <a:off x="2102593" y="6563704"/>
              <a:ext cx="0" cy="10800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Conector recto de flecha 71"/>
            <p:cNvCxnSpPr/>
            <p:nvPr/>
          </p:nvCxnSpPr>
          <p:spPr>
            <a:xfrm flipV="1">
              <a:off x="1912093" y="6556506"/>
              <a:ext cx="0" cy="10800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CuadroTexto 74"/>
            <p:cNvSpPr txBox="1"/>
            <p:nvPr/>
          </p:nvSpPr>
          <p:spPr>
            <a:xfrm rot="16200000">
              <a:off x="1013986" y="6949816"/>
              <a:ext cx="132120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sz="700" dirty="0">
                  <a:latin typeface="Arial" panose="020B0604020202020204" pitchFamily="34" charset="0"/>
                  <a:cs typeface="Arial" panose="020B0604020202020204" pitchFamily="34" charset="0"/>
                </a:rPr>
                <a:t>Cede el derecho de cobro de facturas negociables</a:t>
              </a:r>
            </a:p>
          </p:txBody>
        </p:sp>
        <p:sp>
          <p:nvSpPr>
            <p:cNvPr id="76" name="CuadroTexto 75"/>
            <p:cNvSpPr txBox="1"/>
            <p:nvPr/>
          </p:nvSpPr>
          <p:spPr>
            <a:xfrm rot="5400000">
              <a:off x="1715056" y="7051753"/>
              <a:ext cx="132120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sz="700" dirty="0">
                  <a:latin typeface="Arial" panose="020B0604020202020204" pitchFamily="34" charset="0"/>
                  <a:cs typeface="Arial" panose="020B0604020202020204" pitchFamily="34" charset="0"/>
                </a:rPr>
                <a:t>Adelanta el pago de las facturas negociables</a:t>
              </a:r>
            </a:p>
          </p:txBody>
        </p:sp>
        <p:cxnSp>
          <p:nvCxnSpPr>
            <p:cNvPr id="77" name="Conector angular 76"/>
            <p:cNvCxnSpPr>
              <a:stCxn id="69" idx="0"/>
              <a:endCxn id="68" idx="0"/>
            </p:cNvCxnSpPr>
            <p:nvPr/>
          </p:nvCxnSpPr>
          <p:spPr>
            <a:xfrm rot="16200000" flipH="1">
              <a:off x="3365239" y="6507745"/>
              <a:ext cx="5814" cy="2793661"/>
            </a:xfrm>
            <a:prstGeom prst="bentConnector3">
              <a:avLst>
                <a:gd name="adj1" fmla="val -2512040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Conector angular 79"/>
            <p:cNvCxnSpPr>
              <a:stCxn id="68" idx="2"/>
              <a:endCxn id="69" idx="2"/>
            </p:cNvCxnSpPr>
            <p:nvPr/>
          </p:nvCxnSpPr>
          <p:spPr>
            <a:xfrm rot="5400000" flipH="1">
              <a:off x="3365240" y="6795745"/>
              <a:ext cx="5814" cy="2793661"/>
            </a:xfrm>
            <a:prstGeom prst="bentConnector3">
              <a:avLst>
                <a:gd name="adj1" fmla="val -2512040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3" name="Grupo 82"/>
            <p:cNvGrpSpPr/>
            <p:nvPr/>
          </p:nvGrpSpPr>
          <p:grpSpPr>
            <a:xfrm rot="1814064">
              <a:off x="2313279" y="6832291"/>
              <a:ext cx="2196000" cy="200055"/>
              <a:chOff x="3429000" y="1210709"/>
              <a:chExt cx="2196000" cy="200055"/>
            </a:xfrm>
          </p:grpSpPr>
          <p:cxnSp>
            <p:nvCxnSpPr>
              <p:cNvPr id="96" name="Conector recto de flecha 95"/>
              <p:cNvCxnSpPr/>
              <p:nvPr/>
            </p:nvCxnSpPr>
            <p:spPr>
              <a:xfrm>
                <a:off x="3429000" y="1306249"/>
                <a:ext cx="2196000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7" name="CuadroTexto 96"/>
              <p:cNvSpPr txBox="1"/>
              <p:nvPr/>
            </p:nvSpPr>
            <p:spPr>
              <a:xfrm>
                <a:off x="3849113" y="1210709"/>
                <a:ext cx="1545336" cy="200055"/>
              </a:xfrm>
              <a:prstGeom prst="rect">
                <a:avLst/>
              </a:prstGeom>
              <a:solidFill>
                <a:schemeClr val="bg2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PE" sz="700" dirty="0">
                    <a:latin typeface="Arial" panose="020B0604020202020204" pitchFamily="34" charset="0"/>
                    <a:cs typeface="Arial" panose="020B0604020202020204" pitchFamily="34" charset="0"/>
                  </a:rPr>
                  <a:t>Cobra al cliente</a:t>
                </a:r>
              </a:p>
            </p:txBody>
          </p:sp>
        </p:grpSp>
        <p:grpSp>
          <p:nvGrpSpPr>
            <p:cNvPr id="3" name="Grupo 2"/>
            <p:cNvGrpSpPr/>
            <p:nvPr/>
          </p:nvGrpSpPr>
          <p:grpSpPr>
            <a:xfrm>
              <a:off x="2699405" y="7663458"/>
              <a:ext cx="1476000" cy="200055"/>
              <a:chOff x="2902605" y="7720608"/>
              <a:chExt cx="1476000" cy="200055"/>
            </a:xfrm>
          </p:grpSpPr>
          <p:sp>
            <p:nvSpPr>
              <p:cNvPr id="79" name="CuadroTexto 78"/>
              <p:cNvSpPr txBox="1"/>
              <p:nvPr/>
            </p:nvSpPr>
            <p:spPr>
              <a:xfrm>
                <a:off x="2902605" y="7720608"/>
                <a:ext cx="1476000" cy="200055"/>
              </a:xfrm>
              <a:prstGeom prst="rect">
                <a:avLst/>
              </a:prstGeom>
              <a:solidFill>
                <a:schemeClr val="bg2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s-PE" sz="7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Provee de bienes o servicios</a:t>
                </a:r>
              </a:p>
            </p:txBody>
          </p:sp>
          <p:sp>
            <p:nvSpPr>
              <p:cNvPr id="84" name="Elipse 83"/>
              <p:cNvSpPr/>
              <p:nvPr/>
            </p:nvSpPr>
            <p:spPr>
              <a:xfrm>
                <a:off x="2955415" y="7766140"/>
                <a:ext cx="108000" cy="108000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PE" sz="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</a:p>
            </p:txBody>
          </p:sp>
        </p:grpSp>
        <p:sp>
          <p:nvSpPr>
            <p:cNvPr id="87" name="Elipse 86"/>
            <p:cNvSpPr/>
            <p:nvPr/>
          </p:nvSpPr>
          <p:spPr>
            <a:xfrm>
              <a:off x="1413461" y="7049704"/>
              <a:ext cx="108000" cy="1080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PE" sz="600" b="1" dirty="0"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89" name="Elipse 88"/>
            <p:cNvSpPr/>
            <p:nvPr/>
          </p:nvSpPr>
          <p:spPr>
            <a:xfrm>
              <a:off x="2125451" y="7049704"/>
              <a:ext cx="108000" cy="1080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PE" sz="600" b="1" dirty="0"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92" name="Elipse 91"/>
            <p:cNvSpPr/>
            <p:nvPr/>
          </p:nvSpPr>
          <p:spPr>
            <a:xfrm>
              <a:off x="3037408" y="6706320"/>
              <a:ext cx="108000" cy="1080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PE" sz="600" b="1" dirty="0"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</a:p>
          </p:txBody>
        </p:sp>
        <p:grpSp>
          <p:nvGrpSpPr>
            <p:cNvPr id="98" name="Grupo 97"/>
            <p:cNvGrpSpPr/>
            <p:nvPr/>
          </p:nvGrpSpPr>
          <p:grpSpPr>
            <a:xfrm>
              <a:off x="2699405" y="8240984"/>
              <a:ext cx="1476000" cy="200055"/>
              <a:chOff x="2902605" y="7720608"/>
              <a:chExt cx="1476000" cy="200055"/>
            </a:xfrm>
          </p:grpSpPr>
          <p:sp>
            <p:nvSpPr>
              <p:cNvPr id="99" name="CuadroTexto 98"/>
              <p:cNvSpPr txBox="1"/>
              <p:nvPr/>
            </p:nvSpPr>
            <p:spPr>
              <a:xfrm>
                <a:off x="2902605" y="7720608"/>
                <a:ext cx="1476000" cy="200055"/>
              </a:xfrm>
              <a:prstGeom prst="rect">
                <a:avLst/>
              </a:prstGeom>
              <a:solidFill>
                <a:schemeClr val="bg2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s-PE" sz="7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Paga el bien o servicio</a:t>
                </a:r>
              </a:p>
            </p:txBody>
          </p:sp>
          <p:sp>
            <p:nvSpPr>
              <p:cNvPr id="101" name="Elipse 100"/>
              <p:cNvSpPr/>
              <p:nvPr/>
            </p:nvSpPr>
            <p:spPr>
              <a:xfrm>
                <a:off x="2955415" y="7766140"/>
                <a:ext cx="108000" cy="108000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PE" sz="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</a:p>
            </p:txBody>
          </p:sp>
        </p:grpSp>
      </p:grpSp>
      <p:cxnSp>
        <p:nvCxnSpPr>
          <p:cNvPr id="15" name="Conector angular 14"/>
          <p:cNvCxnSpPr>
            <a:stCxn id="69" idx="1"/>
            <a:endCxn id="117" idx="0"/>
          </p:cNvCxnSpPr>
          <p:nvPr/>
        </p:nvCxnSpPr>
        <p:spPr>
          <a:xfrm rot="10800000" flipV="1">
            <a:off x="1168160" y="7862406"/>
            <a:ext cx="562706" cy="475998"/>
          </a:xfrm>
          <a:prstGeom prst="bentConnector2">
            <a:avLst/>
          </a:prstGeom>
          <a:ln>
            <a:solidFill>
              <a:srgbClr val="C0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0" name="Grupo 129"/>
          <p:cNvGrpSpPr/>
          <p:nvPr/>
        </p:nvGrpSpPr>
        <p:grpSpPr>
          <a:xfrm>
            <a:off x="-7517" y="885381"/>
            <a:ext cx="3099082" cy="216000"/>
            <a:chOff x="31792" y="4568384"/>
            <a:chExt cx="3099082" cy="216000"/>
          </a:xfrm>
        </p:grpSpPr>
        <p:sp>
          <p:nvSpPr>
            <p:cNvPr id="131" name="Pentágono 12">
              <a:extLst>
                <a:ext uri="{FF2B5EF4-FFF2-40B4-BE49-F238E27FC236}">
                  <a16:creationId xmlns:a16="http://schemas.microsoft.com/office/drawing/2014/main" id="{BDA4D637-9BED-42C1-A862-028E2F1D60D8}"/>
                </a:ext>
              </a:extLst>
            </p:cNvPr>
            <p:cNvSpPr/>
            <p:nvPr/>
          </p:nvSpPr>
          <p:spPr>
            <a:xfrm>
              <a:off x="34874" y="4568384"/>
              <a:ext cx="3096000" cy="216000"/>
            </a:xfrm>
            <a:prstGeom prst="homePlat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PE" sz="1200" b="1" dirty="0"/>
                <a:t>         Número de facturas y monto</a:t>
              </a:r>
            </a:p>
          </p:txBody>
        </p:sp>
        <p:sp>
          <p:nvSpPr>
            <p:cNvPr id="132" name="Rectángulo 131"/>
            <p:cNvSpPr/>
            <p:nvPr/>
          </p:nvSpPr>
          <p:spPr>
            <a:xfrm>
              <a:off x="31792" y="4568384"/>
              <a:ext cx="324000" cy="216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</p:grpSp>
      <p:grpSp>
        <p:nvGrpSpPr>
          <p:cNvPr id="133" name="Grupo 132"/>
          <p:cNvGrpSpPr/>
          <p:nvPr/>
        </p:nvGrpSpPr>
        <p:grpSpPr>
          <a:xfrm>
            <a:off x="0" y="5160962"/>
            <a:ext cx="3099082" cy="216000"/>
            <a:chOff x="31792" y="4568384"/>
            <a:chExt cx="3099082" cy="216000"/>
          </a:xfrm>
        </p:grpSpPr>
        <p:sp>
          <p:nvSpPr>
            <p:cNvPr id="134" name="Pentágono 12">
              <a:extLst>
                <a:ext uri="{FF2B5EF4-FFF2-40B4-BE49-F238E27FC236}">
                  <a16:creationId xmlns:a16="http://schemas.microsoft.com/office/drawing/2014/main" id="{BDA4D637-9BED-42C1-A862-028E2F1D60D8}"/>
                </a:ext>
              </a:extLst>
            </p:cNvPr>
            <p:cNvSpPr/>
            <p:nvPr/>
          </p:nvSpPr>
          <p:spPr>
            <a:xfrm>
              <a:off x="34874" y="4568384"/>
              <a:ext cx="3096000" cy="216000"/>
            </a:xfrm>
            <a:prstGeom prst="homePlat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PE" sz="1200" b="1" dirty="0"/>
                <a:t>         Proveedores y adquirientes</a:t>
              </a:r>
            </a:p>
          </p:txBody>
        </p:sp>
        <p:sp>
          <p:nvSpPr>
            <p:cNvPr id="135" name="Rectángulo 134"/>
            <p:cNvSpPr/>
            <p:nvPr/>
          </p:nvSpPr>
          <p:spPr>
            <a:xfrm>
              <a:off x="31792" y="4568384"/>
              <a:ext cx="324000" cy="216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</p:grpSp>
      <p:grpSp>
        <p:nvGrpSpPr>
          <p:cNvPr id="136" name="Grupo 135"/>
          <p:cNvGrpSpPr/>
          <p:nvPr/>
        </p:nvGrpSpPr>
        <p:grpSpPr>
          <a:xfrm>
            <a:off x="0" y="325603"/>
            <a:ext cx="6858001" cy="504000"/>
            <a:chOff x="0" y="325603"/>
            <a:chExt cx="6858001" cy="504000"/>
          </a:xfrm>
        </p:grpSpPr>
        <p:grpSp>
          <p:nvGrpSpPr>
            <p:cNvPr id="137" name="Grupo 136"/>
            <p:cNvGrpSpPr/>
            <p:nvPr/>
          </p:nvGrpSpPr>
          <p:grpSpPr>
            <a:xfrm>
              <a:off x="0" y="435171"/>
              <a:ext cx="6858001" cy="288000"/>
              <a:chOff x="0" y="3521802"/>
              <a:chExt cx="6858001" cy="288000"/>
            </a:xfrm>
          </p:grpSpPr>
          <p:sp>
            <p:nvSpPr>
              <p:cNvPr id="141" name="CuadroTexto 140"/>
              <p:cNvSpPr txBox="1"/>
              <p:nvPr/>
            </p:nvSpPr>
            <p:spPr>
              <a:xfrm>
                <a:off x="1" y="3629201"/>
                <a:ext cx="6858000" cy="87061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txBody>
              <a:bodyPr wrap="square" rtlCol="0" anchor="ctr">
                <a:spAutoFit/>
              </a:bodyPr>
              <a:lstStyle/>
              <a:p>
                <a:endParaRPr lang="es-PE" sz="1000" b="1" dirty="0">
                  <a:latin typeface="+mj-lt"/>
                </a:endParaRPr>
              </a:p>
            </p:txBody>
          </p:sp>
          <p:grpSp>
            <p:nvGrpSpPr>
              <p:cNvPr id="142" name="Grupo 141"/>
              <p:cNvGrpSpPr/>
              <p:nvPr/>
            </p:nvGrpSpPr>
            <p:grpSpPr>
              <a:xfrm>
                <a:off x="0" y="3521802"/>
                <a:ext cx="3423082" cy="288000"/>
                <a:chOff x="31792" y="4568384"/>
                <a:chExt cx="3423082" cy="288000"/>
              </a:xfrm>
            </p:grpSpPr>
            <p:sp>
              <p:nvSpPr>
                <p:cNvPr id="143" name="Pentágono 12">
                  <a:extLst>
                    <a:ext uri="{FF2B5EF4-FFF2-40B4-BE49-F238E27FC236}">
                      <a16:creationId xmlns:a16="http://schemas.microsoft.com/office/drawing/2014/main" id="{BDA4D637-9BED-42C1-A862-028E2F1D60D8}"/>
                    </a:ext>
                  </a:extLst>
                </p:cNvPr>
                <p:cNvSpPr/>
                <p:nvPr/>
              </p:nvSpPr>
              <p:spPr>
                <a:xfrm>
                  <a:off x="34874" y="4568384"/>
                  <a:ext cx="3420000" cy="288000"/>
                </a:xfrm>
                <a:prstGeom prst="homePlat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lvl="2"/>
                  <a:r>
                    <a:rPr lang="es-PE" sz="1600" b="1" i="1" dirty="0"/>
                    <a:t>PANORAMA GENERAL</a:t>
                  </a:r>
                  <a:endParaRPr lang="es-PE" sz="1600" b="1" i="1" baseline="30000" dirty="0"/>
                </a:p>
              </p:txBody>
            </p:sp>
            <p:sp>
              <p:nvSpPr>
                <p:cNvPr id="144" name="Rectángulo 143"/>
                <p:cNvSpPr/>
                <p:nvPr/>
              </p:nvSpPr>
              <p:spPr>
                <a:xfrm>
                  <a:off x="31792" y="4568384"/>
                  <a:ext cx="324000" cy="288000"/>
                </a:xfrm>
                <a:prstGeom prst="rect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PE"/>
                </a:p>
              </p:txBody>
            </p:sp>
          </p:grpSp>
        </p:grpSp>
        <p:grpSp>
          <p:nvGrpSpPr>
            <p:cNvPr id="138" name="Grupo 137"/>
            <p:cNvGrpSpPr/>
            <p:nvPr/>
          </p:nvGrpSpPr>
          <p:grpSpPr>
            <a:xfrm>
              <a:off x="251465" y="325603"/>
              <a:ext cx="504000" cy="504000"/>
              <a:chOff x="3720665" y="999722"/>
              <a:chExt cx="504000" cy="504000"/>
            </a:xfrm>
          </p:grpSpPr>
          <p:sp>
            <p:nvSpPr>
              <p:cNvPr id="139" name="Lágrima 138"/>
              <p:cNvSpPr/>
              <p:nvPr/>
            </p:nvSpPr>
            <p:spPr>
              <a:xfrm rot="13264738">
                <a:off x="3720665" y="999722"/>
                <a:ext cx="504000" cy="504000"/>
              </a:xfrm>
              <a:prstGeom prst="teardrop">
                <a:avLst>
                  <a:gd name="adj" fmla="val 113882"/>
                </a:avLst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E"/>
              </a:p>
            </p:txBody>
          </p:sp>
          <p:sp>
            <p:nvSpPr>
              <p:cNvPr id="140" name="Elipse 139"/>
              <p:cNvSpPr/>
              <p:nvPr/>
            </p:nvSpPr>
            <p:spPr>
              <a:xfrm>
                <a:off x="3785045" y="1072863"/>
                <a:ext cx="360000" cy="360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PE" sz="1400" b="1" dirty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</a:p>
            </p:txBody>
          </p:sp>
        </p:grpSp>
      </p:grpSp>
      <p:sp>
        <p:nvSpPr>
          <p:cNvPr id="85" name="CuadroTexto 84"/>
          <p:cNvSpPr txBox="1"/>
          <p:nvPr/>
        </p:nvSpPr>
        <p:spPr>
          <a:xfrm>
            <a:off x="2942929" y="1790543"/>
            <a:ext cx="3554841" cy="100796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El número de facturas negociables registradas en mayo de 2022 fue de 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98,928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, resultado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37.5%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 superior respecto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de lo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registrado en mayo de 2021 (71,923) </a:t>
            </a:r>
          </a:p>
          <a:p>
            <a:pPr algn="just"/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Con este resultado, se registró un total de 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424,732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facturas negociables acumuladas entre enero y mayo de 2022, cifra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27.6%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 mayor que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lo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registrado en el mismo periodo del año anterior.</a:t>
            </a:r>
          </a:p>
        </p:txBody>
      </p:sp>
      <p:sp>
        <p:nvSpPr>
          <p:cNvPr id="86" name="CuadroTexto 85"/>
          <p:cNvSpPr txBox="1"/>
          <p:nvPr/>
        </p:nvSpPr>
        <p:spPr>
          <a:xfrm>
            <a:off x="2942929" y="3645831"/>
            <a:ext cx="3554841" cy="113877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El monto de facturas negociables registradas en mayo de 2022 fue de 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2,458 millones de soles,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resultado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47.7%</a:t>
            </a:r>
            <a:r>
              <a:rPr lang="es-PE" sz="850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superior respecto de lo registrado en mayo del año anterior. </a:t>
            </a:r>
          </a:p>
          <a:p>
            <a:pPr algn="just"/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Con este resultado, se registró un monto total de facturas negociables de 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10,598 millones de soles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entre enero y mayo de 2022, monto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40.8%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mayor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de lo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registrado en similar periodo del año anterior. </a:t>
            </a:r>
          </a:p>
        </p:txBody>
      </p:sp>
      <p:sp>
        <p:nvSpPr>
          <p:cNvPr id="88" name="CuadroTexto 76"/>
          <p:cNvSpPr txBox="1"/>
          <p:nvPr/>
        </p:nvSpPr>
        <p:spPr>
          <a:xfrm>
            <a:off x="3092389" y="1198952"/>
            <a:ext cx="3796091" cy="46935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s-P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PE" sz="14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424,732 </a:t>
            </a:r>
            <a:r>
              <a:rPr lang="es-PE" sz="105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facturas negociables entre enero y mayo</a:t>
            </a:r>
          </a:p>
          <a:p>
            <a:r>
              <a:rPr lang="es-PE" sz="105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98,928 durante mayo de 2022</a:t>
            </a:r>
            <a:endParaRPr lang="es-PE" sz="1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CuadroTexto 76"/>
          <p:cNvSpPr txBox="1"/>
          <p:nvPr/>
        </p:nvSpPr>
        <p:spPr>
          <a:xfrm>
            <a:off x="3171637" y="3054830"/>
            <a:ext cx="3637595" cy="46935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s-P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PE" sz="14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10,598 </a:t>
            </a:r>
            <a:r>
              <a:rPr lang="es-PE" sz="105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millones de soles entre enero y mayo</a:t>
            </a:r>
          </a:p>
          <a:p>
            <a:r>
              <a:rPr lang="es-PE" sz="105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2,458 millones durante mayo de 2022</a:t>
            </a:r>
            <a:endParaRPr lang="es-PE" sz="1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1" name="Gráfico 80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9546822"/>
              </p:ext>
            </p:extLst>
          </p:nvPr>
        </p:nvGraphicFramePr>
        <p:xfrm>
          <a:off x="146695" y="1753065"/>
          <a:ext cx="2742576" cy="1088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2" name="Gráfico 81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3829190"/>
              </p:ext>
            </p:extLst>
          </p:nvPr>
        </p:nvGraphicFramePr>
        <p:xfrm>
          <a:off x="171419" y="3685258"/>
          <a:ext cx="2730359" cy="10885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pSp>
        <p:nvGrpSpPr>
          <p:cNvPr id="91" name="Grupo 90">
            <a:extLst>
              <a:ext uri="{FF2B5EF4-FFF2-40B4-BE49-F238E27FC236}">
                <a16:creationId xmlns:a16="http://schemas.microsoft.com/office/drawing/2014/main" id="{00000000-0008-0000-0200-0000FA000000}"/>
              </a:ext>
            </a:extLst>
          </p:cNvPr>
          <p:cNvGrpSpPr/>
          <p:nvPr/>
        </p:nvGrpSpPr>
        <p:grpSpPr>
          <a:xfrm>
            <a:off x="283861" y="8322493"/>
            <a:ext cx="1600276" cy="1275452"/>
            <a:chOff x="0" y="0"/>
            <a:chExt cx="1481610" cy="1299326"/>
          </a:xfrm>
        </p:grpSpPr>
        <p:sp>
          <p:nvSpPr>
            <p:cNvPr id="93" name="Rectángulo 92">
              <a:extLst>
                <a:ext uri="{FF2B5EF4-FFF2-40B4-BE49-F238E27FC236}">
                  <a16:creationId xmlns:a16="http://schemas.microsoft.com/office/drawing/2014/main" id="{00000000-0008-0000-0200-000003000000}"/>
                </a:ext>
              </a:extLst>
            </p:cNvPr>
            <p:cNvSpPr/>
            <p:nvPr/>
          </p:nvSpPr>
          <p:spPr>
            <a:xfrm>
              <a:off x="149195" y="395868"/>
              <a:ext cx="1332415" cy="903458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6350">
              <a:solidFill>
                <a:schemeClr val="accent4">
                  <a:lumMod val="5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es-PE" sz="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Servicios	: </a:t>
              </a:r>
            </a:p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es-PE" sz="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Comercio	: </a:t>
              </a:r>
            </a:p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es-PE" sz="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Industria	: </a:t>
              </a:r>
            </a:p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es-PE" sz="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Construcción	: </a:t>
              </a:r>
              <a:endParaRPr lang="es-PE" sz="600"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es-PE" sz="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Agropecuario	: </a:t>
              </a:r>
            </a:p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es-PE" sz="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Minería	: </a:t>
              </a:r>
            </a:p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es-PE" sz="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Pesca	: </a:t>
              </a:r>
            </a:p>
          </p:txBody>
        </p:sp>
        <p:grpSp>
          <p:nvGrpSpPr>
            <p:cNvPr id="94" name="Grupo 93">
              <a:extLst>
                <a:ext uri="{FF2B5EF4-FFF2-40B4-BE49-F238E27FC236}">
                  <a16:creationId xmlns:a16="http://schemas.microsoft.com/office/drawing/2014/main" id="{00000000-0008-0000-0200-000004000000}"/>
                </a:ext>
              </a:extLst>
            </p:cNvPr>
            <p:cNvGrpSpPr/>
            <p:nvPr/>
          </p:nvGrpSpPr>
          <p:grpSpPr>
            <a:xfrm>
              <a:off x="0" y="91029"/>
              <a:ext cx="246799" cy="262462"/>
              <a:chOff x="0" y="91029"/>
              <a:chExt cx="252000" cy="252000"/>
            </a:xfrm>
          </p:grpSpPr>
          <p:sp>
            <p:nvSpPr>
              <p:cNvPr id="111" name="Lágrima 110">
                <a:extLst>
                  <a:ext uri="{FF2B5EF4-FFF2-40B4-BE49-F238E27FC236}">
                    <a16:creationId xmlns:a16="http://schemas.microsoft.com/office/drawing/2014/main" id="{00000000-0008-0000-0200-000006000000}"/>
                  </a:ext>
                </a:extLst>
              </p:cNvPr>
              <p:cNvSpPr/>
              <p:nvPr/>
            </p:nvSpPr>
            <p:spPr>
              <a:xfrm rot="13264738">
                <a:off x="0" y="91029"/>
                <a:ext cx="252000" cy="252000"/>
              </a:xfrm>
              <a:prstGeom prst="teardrop">
                <a:avLst>
                  <a:gd name="adj" fmla="val 113882"/>
                </a:avLst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s-PE"/>
              </a:p>
            </p:txBody>
          </p:sp>
          <p:sp>
            <p:nvSpPr>
              <p:cNvPr id="113" name="Elipse 112">
                <a:extLst>
                  <a:ext uri="{FF2B5EF4-FFF2-40B4-BE49-F238E27FC236}">
                    <a16:creationId xmlns:a16="http://schemas.microsoft.com/office/drawing/2014/main" id="{00000000-0008-0000-0200-000007000000}"/>
                  </a:ext>
                </a:extLst>
              </p:cNvPr>
              <p:cNvSpPr/>
              <p:nvPr/>
            </p:nvSpPr>
            <p:spPr>
              <a:xfrm>
                <a:off x="54000" y="145176"/>
                <a:ext cx="144000" cy="144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s-PE" sz="700" b="1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95" name="Grupo 94">
              <a:extLst>
                <a:ext uri="{FF2B5EF4-FFF2-40B4-BE49-F238E27FC236}">
                  <a16:creationId xmlns:a16="http://schemas.microsoft.com/office/drawing/2014/main" id="{00000000-0008-0000-0200-0000F0000000}"/>
                </a:ext>
              </a:extLst>
            </p:cNvPr>
            <p:cNvGrpSpPr/>
            <p:nvPr/>
          </p:nvGrpSpPr>
          <p:grpSpPr>
            <a:xfrm>
              <a:off x="341079" y="0"/>
              <a:ext cx="1025834" cy="375656"/>
              <a:chOff x="341079" y="0"/>
              <a:chExt cx="1025028" cy="375656"/>
            </a:xfrm>
          </p:grpSpPr>
          <p:sp>
            <p:nvSpPr>
              <p:cNvPr id="109" name="CuadroTexto 237">
                <a:extLst>
                  <a:ext uri="{FF2B5EF4-FFF2-40B4-BE49-F238E27FC236}">
                    <a16:creationId xmlns:a16="http://schemas.microsoft.com/office/drawing/2014/main" id="{00000000-0008-0000-0200-0000EE000000}"/>
                  </a:ext>
                </a:extLst>
              </p:cNvPr>
              <p:cNvSpPr txBox="1"/>
              <p:nvPr/>
            </p:nvSpPr>
            <p:spPr>
              <a:xfrm>
                <a:off x="341079" y="0"/>
                <a:ext cx="1025028" cy="235153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900" b="1" i="0" u="none" strike="noStrike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10,954 empresas</a:t>
                </a:r>
                <a:endParaRPr lang="es-PE" sz="9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0" name="CuadroTexto 238">
                <a:extLst>
                  <a:ext uri="{FF2B5EF4-FFF2-40B4-BE49-F238E27FC236}">
                    <a16:creationId xmlns:a16="http://schemas.microsoft.com/office/drawing/2014/main" id="{00000000-0008-0000-0200-0000EF000000}"/>
                  </a:ext>
                </a:extLst>
              </p:cNvPr>
              <p:cNvSpPr txBox="1"/>
              <p:nvPr/>
            </p:nvSpPr>
            <p:spPr>
              <a:xfrm>
                <a:off x="374417" y="146446"/>
                <a:ext cx="906569" cy="229210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fld id="{1AD1721B-A307-4B66-B8D6-1C828E140DDE}" type="TxLink">
                  <a:rPr lang="en-US" sz="900" b="0" i="0" u="none" strike="noStrike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pPr/>
                  <a:t>(MYPE: 82.8%)</a:t>
                </a:fld>
                <a:endParaRPr lang="es-PE" sz="900" b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00" name="Grupo 99">
              <a:extLst>
                <a:ext uri="{FF2B5EF4-FFF2-40B4-BE49-F238E27FC236}">
                  <a16:creationId xmlns:a16="http://schemas.microsoft.com/office/drawing/2014/main" id="{00000000-0008-0000-0200-0000F9000000}"/>
                </a:ext>
              </a:extLst>
            </p:cNvPr>
            <p:cNvGrpSpPr/>
            <p:nvPr/>
          </p:nvGrpSpPr>
          <p:grpSpPr>
            <a:xfrm>
              <a:off x="1114076" y="493383"/>
              <a:ext cx="351169" cy="673288"/>
              <a:chOff x="1114076" y="493383"/>
              <a:chExt cx="351169" cy="673288"/>
            </a:xfrm>
          </p:grpSpPr>
          <p:sp>
            <p:nvSpPr>
              <p:cNvPr id="102" name="CuadroTexto 241">
                <a:extLst>
                  <a:ext uri="{FF2B5EF4-FFF2-40B4-BE49-F238E27FC236}">
                    <a16:creationId xmlns:a16="http://schemas.microsoft.com/office/drawing/2014/main" id="{00000000-0008-0000-0200-0000F2000000}"/>
                  </a:ext>
                </a:extLst>
              </p:cNvPr>
              <p:cNvSpPr txBox="1"/>
              <p:nvPr/>
            </p:nvSpPr>
            <p:spPr>
              <a:xfrm>
                <a:off x="1116457" y="493383"/>
                <a:ext cx="347750" cy="148247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no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fld id="{69E91892-6FF4-430C-A9DF-CB5D164B0CD6}" type="TxLink">
                  <a:rPr lang="en-US" sz="600" b="0" i="0" u="none" strike="noStrike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pPr algn="l"/>
                  <a:t> 4,666 </a:t>
                </a:fld>
                <a:endParaRPr lang="es-PE" sz="300" b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3" name="CuadroTexto 242">
                <a:extLst>
                  <a:ext uri="{FF2B5EF4-FFF2-40B4-BE49-F238E27FC236}">
                    <a16:creationId xmlns:a16="http://schemas.microsoft.com/office/drawing/2014/main" id="{00000000-0008-0000-0200-0000F3000000}"/>
                  </a:ext>
                </a:extLst>
              </p:cNvPr>
              <p:cNvSpPr txBox="1"/>
              <p:nvPr/>
            </p:nvSpPr>
            <p:spPr>
              <a:xfrm>
                <a:off x="1114076" y="586692"/>
                <a:ext cx="338142" cy="147869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no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fld id="{8FE27A48-A95E-47D4-B4CD-E9FAF64CA74C}" type="TxLink">
                  <a:rPr lang="en-US" sz="600" b="0" i="0" u="none" strike="noStrike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pPr algn="l"/>
                  <a:t> 2,749 </a:t>
                </a:fld>
                <a:endParaRPr lang="es-PE" sz="300" b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4" name="CuadroTexto 243">
                <a:extLst>
                  <a:ext uri="{FF2B5EF4-FFF2-40B4-BE49-F238E27FC236}">
                    <a16:creationId xmlns:a16="http://schemas.microsoft.com/office/drawing/2014/main" id="{00000000-0008-0000-0200-0000F4000000}"/>
                  </a:ext>
                </a:extLst>
              </p:cNvPr>
              <p:cNvSpPr txBox="1"/>
              <p:nvPr/>
            </p:nvSpPr>
            <p:spPr>
              <a:xfrm>
                <a:off x="1114077" y="675122"/>
                <a:ext cx="338142" cy="138432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no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fld id="{201E6960-51B9-4A49-B2F1-C62B138AAEC0}" type="TxLink">
                  <a:rPr lang="en-US" sz="600" b="0" i="0" u="none" strike="noStrike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pPr algn="l"/>
                  <a:t> 2,324 </a:t>
                </a:fld>
                <a:endParaRPr lang="es-PE" sz="300" b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5" name="CuadroTexto 244">
                <a:extLst>
                  <a:ext uri="{FF2B5EF4-FFF2-40B4-BE49-F238E27FC236}">
                    <a16:creationId xmlns:a16="http://schemas.microsoft.com/office/drawing/2014/main" id="{00000000-0008-0000-0200-0000F5000000}"/>
                  </a:ext>
                </a:extLst>
              </p:cNvPr>
              <p:cNvSpPr txBox="1"/>
              <p:nvPr/>
            </p:nvSpPr>
            <p:spPr>
              <a:xfrm>
                <a:off x="1177036" y="768431"/>
                <a:ext cx="277131" cy="133408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no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fld id="{CCCE3EBA-001F-4055-9714-ACBBC8E8B777}" type="TxLink">
                  <a:rPr lang="en-US" sz="600" b="0" i="0" u="none" strike="noStrike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pPr algn="l"/>
                  <a:t> 914 </a:t>
                </a:fld>
                <a:endParaRPr lang="es-PE" sz="300" b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6" name="CuadroTexto 245">
                <a:extLst>
                  <a:ext uri="{FF2B5EF4-FFF2-40B4-BE49-F238E27FC236}">
                    <a16:creationId xmlns:a16="http://schemas.microsoft.com/office/drawing/2014/main" id="{00000000-0008-0000-0200-0000F6000000}"/>
                  </a:ext>
                </a:extLst>
              </p:cNvPr>
              <p:cNvSpPr txBox="1"/>
              <p:nvPr/>
            </p:nvSpPr>
            <p:spPr>
              <a:xfrm>
                <a:off x="1176066" y="855776"/>
                <a:ext cx="270569" cy="134337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no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fld id="{8BAA6364-9291-4A31-9375-417224A12841}" type="TxLink">
                  <a:rPr lang="en-US" sz="600" b="0" i="0" u="none" strike="noStrike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pPr algn="l"/>
                  <a:t> 194 </a:t>
                </a:fld>
                <a:endParaRPr lang="es-PE" sz="300" b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7" name="CuadroTexto 246">
                <a:extLst>
                  <a:ext uri="{FF2B5EF4-FFF2-40B4-BE49-F238E27FC236}">
                    <a16:creationId xmlns:a16="http://schemas.microsoft.com/office/drawing/2014/main" id="{00000000-0008-0000-0200-0000F7000000}"/>
                  </a:ext>
                </a:extLst>
              </p:cNvPr>
              <p:cNvSpPr txBox="1"/>
              <p:nvPr/>
            </p:nvSpPr>
            <p:spPr>
              <a:xfrm>
                <a:off x="1215427" y="945162"/>
                <a:ext cx="222638" cy="151819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no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fld id="{278375DE-F011-47AA-96C3-30FF3F17F264}" type="TxLink">
                  <a:rPr lang="en-US" sz="600" b="0" i="0" u="none" strike="noStrike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pPr algn="l"/>
                  <a:t> 75 </a:t>
                </a:fld>
                <a:endParaRPr lang="es-PE" sz="300" b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8" name="CuadroTexto 247">
                <a:extLst>
                  <a:ext uri="{FF2B5EF4-FFF2-40B4-BE49-F238E27FC236}">
                    <a16:creationId xmlns:a16="http://schemas.microsoft.com/office/drawing/2014/main" id="{00000000-0008-0000-0200-0000F8000000}"/>
                  </a:ext>
                </a:extLst>
              </p:cNvPr>
              <p:cNvSpPr txBox="1"/>
              <p:nvPr/>
            </p:nvSpPr>
            <p:spPr>
              <a:xfrm>
                <a:off x="1222696" y="1027282"/>
                <a:ext cx="242549" cy="139389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no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fld id="{686B3F00-6A8D-4572-8C4C-A5F1B47D1D6C}" type="TxLink">
                  <a:rPr lang="en-US" sz="600" b="0" i="0" u="none" strike="noStrike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pPr algn="l"/>
                  <a:t> 32 </a:t>
                </a:fld>
                <a:endParaRPr lang="es-PE" sz="300" b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23593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Conector recto 22"/>
          <p:cNvCxnSpPr/>
          <p:nvPr/>
        </p:nvCxnSpPr>
        <p:spPr>
          <a:xfrm>
            <a:off x="-7517" y="9723971"/>
            <a:ext cx="6822867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utoShape 2" descr="Mapa con los giros en los ocÃ©anos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112" name="CuadroTexto 111">
            <a:extLst>
              <a:ext uri="{FF2B5EF4-FFF2-40B4-BE49-F238E27FC236}">
                <a16:creationId xmlns:a16="http://schemas.microsoft.com/office/drawing/2014/main" id="{9487FFF0-6750-4F1C-8CD6-E6CF74B42E53}"/>
              </a:ext>
            </a:extLst>
          </p:cNvPr>
          <p:cNvSpPr txBox="1"/>
          <p:nvPr/>
        </p:nvSpPr>
        <p:spPr>
          <a:xfrm>
            <a:off x="-7516" y="830450"/>
            <a:ext cx="686551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900" b="1" dirty="0">
                <a:latin typeface="Arial" panose="020B0604020202020204" pitchFamily="34" charset="0"/>
                <a:cs typeface="Arial" panose="020B0604020202020204" pitchFamily="34" charset="0"/>
              </a:rPr>
              <a:t>CUADRO N° 1</a:t>
            </a:r>
          </a:p>
          <a:p>
            <a:pPr algn="ctr"/>
            <a:r>
              <a:rPr lang="es-PE" sz="9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FACTURAS NEGOCIABLES EN EL MERCADO DE FINANCIAMIENTO</a:t>
            </a:r>
          </a:p>
          <a:p>
            <a:pPr algn="ctr"/>
            <a:r>
              <a:rPr lang="es-PE" sz="9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(Millones de soles y porcentaje)</a:t>
            </a:r>
          </a:p>
        </p:txBody>
      </p:sp>
      <p:sp>
        <p:nvSpPr>
          <p:cNvPr id="123" name="Rectángulo 32">
            <a:extLst>
              <a:ext uri="{FF2B5EF4-FFF2-40B4-BE49-F238E27FC236}">
                <a16:creationId xmlns:a16="http://schemas.microsoft.com/office/drawing/2014/main" id="{2AF67D75-D27E-47B6-90A2-A97782B01AB7}"/>
              </a:ext>
            </a:extLst>
          </p:cNvPr>
          <p:cNvSpPr/>
          <p:nvPr/>
        </p:nvSpPr>
        <p:spPr>
          <a:xfrm>
            <a:off x="315845" y="4120591"/>
            <a:ext cx="629034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sz="800" dirty="0">
                <a:latin typeface="Arial" panose="020B0604020202020204" pitchFamily="34" charset="0"/>
                <a:cs typeface="Arial" panose="020B0604020202020204" pitchFamily="34" charset="0"/>
              </a:rPr>
              <a:t>(*) Para 2022, el dato de factura negociable corresponde al acumulado de mayo de 2022 y del PBI Nominal es un acumulado de junio 2021 a mayo de 2022. Por su parte, el dato del saldo de crédito empresarial es al cierre de abril y la emisión corresponde al stock al cierre de mayo.</a:t>
            </a:r>
          </a:p>
          <a:p>
            <a:pPr algn="just"/>
            <a:r>
              <a:rPr lang="es-PE" sz="800" dirty="0">
                <a:latin typeface="Arial" panose="020B0604020202020204" pitchFamily="34" charset="0"/>
                <a:cs typeface="Arial" panose="020B0604020202020204" pitchFamily="34" charset="0"/>
              </a:rPr>
              <a:t>1/ Considera la cantidad neta de las facturas negociables registradas en CAVALI</a:t>
            </a:r>
          </a:p>
          <a:p>
            <a:pPr algn="just"/>
            <a:r>
              <a:rPr lang="es-PE" sz="800" dirty="0">
                <a:latin typeface="Arial" panose="020B0604020202020204" pitchFamily="34" charset="0"/>
                <a:cs typeface="Arial" panose="020B0604020202020204" pitchFamily="34" charset="0"/>
              </a:rPr>
              <a:t>2/ Considera el monto neto de las facturas negociables registradas en CAVALI</a:t>
            </a:r>
          </a:p>
          <a:p>
            <a:pPr algn="just"/>
            <a:r>
              <a:rPr lang="es-PE" sz="800" dirty="0">
                <a:latin typeface="Arial" panose="020B0604020202020204" pitchFamily="34" charset="0"/>
                <a:cs typeface="Arial" panose="020B0604020202020204" pitchFamily="34" charset="0"/>
              </a:rPr>
              <a:t>3/ Contempla a los créditos directos corporativos, a grandes empresas, medianas empresas, pequeñas empresas y microempresas del sistema bancario.</a:t>
            </a:r>
          </a:p>
          <a:p>
            <a:pPr algn="just"/>
            <a:r>
              <a:rPr lang="es-PE" sz="800" dirty="0">
                <a:latin typeface="Arial" panose="020B0604020202020204" pitchFamily="34" charset="0"/>
                <a:cs typeface="Arial" panose="020B0604020202020204" pitchFamily="34" charset="0"/>
              </a:rPr>
              <a:t>4/ Considera el saldo en circulación de valores mobiliarios a través oferta pública y procesos de titulización de activos.</a:t>
            </a:r>
          </a:p>
          <a:p>
            <a:pPr algn="just"/>
            <a:r>
              <a:rPr lang="es-PE" sz="800" dirty="0">
                <a:latin typeface="Arial" panose="020B0604020202020204" pitchFamily="34" charset="0"/>
                <a:cs typeface="Arial" panose="020B0604020202020204" pitchFamily="34" charset="0"/>
              </a:rPr>
              <a:t>5/ Considera el Producto Bruto Interno en términos corrientes.</a:t>
            </a:r>
          </a:p>
          <a:p>
            <a:pPr algn="just"/>
            <a:r>
              <a:rPr lang="es-PE" sz="800" dirty="0">
                <a:latin typeface="Arial" panose="020B0604020202020204" pitchFamily="34" charset="0"/>
                <a:cs typeface="Arial" panose="020B0604020202020204" pitchFamily="34" charset="0"/>
              </a:rPr>
              <a:t>6/ Se determinar como el cociente de los Ingresos Tributarios del Gobierno Central y el Producto Bruto Interno Nominal</a:t>
            </a:r>
          </a:p>
        </p:txBody>
      </p:sp>
      <p:grpSp>
        <p:nvGrpSpPr>
          <p:cNvPr id="394" name="Grupo 393"/>
          <p:cNvGrpSpPr/>
          <p:nvPr/>
        </p:nvGrpSpPr>
        <p:grpSpPr>
          <a:xfrm>
            <a:off x="0" y="325603"/>
            <a:ext cx="6858001" cy="504000"/>
            <a:chOff x="0" y="325603"/>
            <a:chExt cx="6858001" cy="504000"/>
          </a:xfrm>
        </p:grpSpPr>
        <p:grpSp>
          <p:nvGrpSpPr>
            <p:cNvPr id="395" name="Grupo 394"/>
            <p:cNvGrpSpPr/>
            <p:nvPr/>
          </p:nvGrpSpPr>
          <p:grpSpPr>
            <a:xfrm>
              <a:off x="0" y="435171"/>
              <a:ext cx="6858001" cy="288000"/>
              <a:chOff x="0" y="3521802"/>
              <a:chExt cx="6858001" cy="288000"/>
            </a:xfrm>
          </p:grpSpPr>
          <p:sp>
            <p:nvSpPr>
              <p:cNvPr id="399" name="CuadroTexto 398"/>
              <p:cNvSpPr txBox="1"/>
              <p:nvPr/>
            </p:nvSpPr>
            <p:spPr>
              <a:xfrm>
                <a:off x="1" y="3629201"/>
                <a:ext cx="6858000" cy="87061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txBody>
              <a:bodyPr wrap="square" rtlCol="0" anchor="ctr">
                <a:spAutoFit/>
              </a:bodyPr>
              <a:lstStyle/>
              <a:p>
                <a:endParaRPr lang="es-PE" sz="1000" b="1" dirty="0">
                  <a:latin typeface="+mj-lt"/>
                </a:endParaRPr>
              </a:p>
            </p:txBody>
          </p:sp>
          <p:grpSp>
            <p:nvGrpSpPr>
              <p:cNvPr id="400" name="Grupo 399"/>
              <p:cNvGrpSpPr/>
              <p:nvPr/>
            </p:nvGrpSpPr>
            <p:grpSpPr>
              <a:xfrm>
                <a:off x="0" y="3521802"/>
                <a:ext cx="3603082" cy="288000"/>
                <a:chOff x="31792" y="4568384"/>
                <a:chExt cx="3603082" cy="288000"/>
              </a:xfrm>
            </p:grpSpPr>
            <p:sp>
              <p:nvSpPr>
                <p:cNvPr id="401" name="Pentágono 12">
                  <a:extLst>
                    <a:ext uri="{FF2B5EF4-FFF2-40B4-BE49-F238E27FC236}">
                      <a16:creationId xmlns:a16="http://schemas.microsoft.com/office/drawing/2014/main" id="{BDA4D637-9BED-42C1-A862-028E2F1D60D8}"/>
                    </a:ext>
                  </a:extLst>
                </p:cNvPr>
                <p:cNvSpPr/>
                <p:nvPr/>
              </p:nvSpPr>
              <p:spPr>
                <a:xfrm>
                  <a:off x="34874" y="4568384"/>
                  <a:ext cx="3600000" cy="288000"/>
                </a:xfrm>
                <a:prstGeom prst="homePlat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lvl="1"/>
                  <a:r>
                    <a:rPr lang="es-PE" sz="1600" b="1" i="1" dirty="0"/>
                    <a:t>      PARTICIPACIÓN DE MERCADO</a:t>
                  </a:r>
                  <a:endParaRPr lang="es-PE" sz="1600" b="1" i="1" baseline="30000" dirty="0"/>
                </a:p>
              </p:txBody>
            </p:sp>
            <p:sp>
              <p:nvSpPr>
                <p:cNvPr id="402" name="Rectángulo 401"/>
                <p:cNvSpPr/>
                <p:nvPr/>
              </p:nvSpPr>
              <p:spPr>
                <a:xfrm>
                  <a:off x="31792" y="4568384"/>
                  <a:ext cx="324000" cy="288000"/>
                </a:xfrm>
                <a:prstGeom prst="rect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PE"/>
                </a:p>
              </p:txBody>
            </p:sp>
          </p:grpSp>
        </p:grpSp>
        <p:grpSp>
          <p:nvGrpSpPr>
            <p:cNvPr id="396" name="Grupo 395"/>
            <p:cNvGrpSpPr/>
            <p:nvPr/>
          </p:nvGrpSpPr>
          <p:grpSpPr>
            <a:xfrm>
              <a:off x="251465" y="325603"/>
              <a:ext cx="504000" cy="504000"/>
              <a:chOff x="3720665" y="999722"/>
              <a:chExt cx="504000" cy="504000"/>
            </a:xfrm>
          </p:grpSpPr>
          <p:sp>
            <p:nvSpPr>
              <p:cNvPr id="397" name="Lágrima 396"/>
              <p:cNvSpPr/>
              <p:nvPr/>
            </p:nvSpPr>
            <p:spPr>
              <a:xfrm rot="13264738">
                <a:off x="3720665" y="999722"/>
                <a:ext cx="504000" cy="504000"/>
              </a:xfrm>
              <a:prstGeom prst="teardrop">
                <a:avLst>
                  <a:gd name="adj" fmla="val 113882"/>
                </a:avLst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E"/>
              </a:p>
            </p:txBody>
          </p:sp>
          <p:sp>
            <p:nvSpPr>
              <p:cNvPr id="398" name="Elipse 397"/>
              <p:cNvSpPr/>
              <p:nvPr/>
            </p:nvSpPr>
            <p:spPr>
              <a:xfrm>
                <a:off x="3785045" y="1072863"/>
                <a:ext cx="360000" cy="360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PE" sz="1400" b="1" dirty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</a:p>
            </p:txBody>
          </p:sp>
        </p:grpSp>
      </p:grpSp>
      <p:graphicFrame>
        <p:nvGraphicFramePr>
          <p:cNvPr id="403" name="Tabla 402">
            <a:extLst>
              <a:ext uri="{FF2B5EF4-FFF2-40B4-BE49-F238E27FC236}">
                <a16:creationId xmlns:a16="http://schemas.microsoft.com/office/drawing/2014/main" id="{F66D2BFF-1CFA-4E98-B0FC-3C36B702D89D}"/>
              </a:ext>
            </a:extLst>
          </p:cNvPr>
          <p:cNvGraphicFramePr>
            <a:graphicFrameLocks noGrp="1"/>
          </p:cNvGraphicFramePr>
          <p:nvPr/>
        </p:nvGraphicFramePr>
        <p:xfrm>
          <a:off x="196422" y="5912792"/>
          <a:ext cx="4015887" cy="322520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218012">
                  <a:extLst>
                    <a:ext uri="{9D8B030D-6E8A-4147-A177-3AD203B41FA5}">
                      <a16:colId xmlns:a16="http://schemas.microsoft.com/office/drawing/2014/main" val="1118330619"/>
                    </a:ext>
                  </a:extLst>
                </a:gridCol>
                <a:gridCol w="2797875">
                  <a:extLst>
                    <a:ext uri="{9D8B030D-6E8A-4147-A177-3AD203B41FA5}">
                      <a16:colId xmlns:a16="http://schemas.microsoft.com/office/drawing/2014/main" val="643182872"/>
                    </a:ext>
                  </a:extLst>
                </a:gridCol>
              </a:tblGrid>
              <a:tr h="1039393">
                <a:tc>
                  <a:txBody>
                    <a:bodyPr/>
                    <a:lstStyle/>
                    <a:p>
                      <a:pPr lvl="0" algn="ctr"/>
                      <a:r>
                        <a:rPr lang="es-PE" sz="105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r>
                        <a:rPr lang="es-PE" sz="105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los créditos empresariales</a:t>
                      </a:r>
                      <a:endParaRPr lang="es-PE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6929062"/>
                  </a:ext>
                </a:extLst>
              </a:tr>
              <a:tr h="1079142">
                <a:tc>
                  <a:txBody>
                    <a:bodyPr/>
                    <a:lstStyle/>
                    <a:p>
                      <a:pPr lvl="0" algn="ctr"/>
                      <a:r>
                        <a:rPr lang="es-PE" sz="105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r>
                        <a:rPr lang="es-PE" sz="105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del saldo de emisiones</a:t>
                      </a:r>
                      <a:endParaRPr lang="es-PE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8770636"/>
                  </a:ext>
                </a:extLst>
              </a:tr>
              <a:tr h="1106665"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105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r>
                        <a:rPr lang="es-PE" sz="105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del PBI</a:t>
                      </a:r>
                      <a:endParaRPr lang="es-PE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 algn="ctr"/>
                      <a:endParaRPr lang="es-PE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201235"/>
                  </a:ext>
                </a:extLst>
              </a:tr>
            </a:tbl>
          </a:graphicData>
        </a:graphic>
      </p:graphicFrame>
      <p:sp>
        <p:nvSpPr>
          <p:cNvPr id="24" name="CuadroTexto 23">
            <a:extLst>
              <a:ext uri="{FF2B5EF4-FFF2-40B4-BE49-F238E27FC236}">
                <a16:creationId xmlns:a16="http://schemas.microsoft.com/office/drawing/2014/main" id="{9487FFF0-6750-4F1C-8CD6-E6CF74B42E53}"/>
              </a:ext>
            </a:extLst>
          </p:cNvPr>
          <p:cNvSpPr txBox="1"/>
          <p:nvPr/>
        </p:nvSpPr>
        <p:spPr>
          <a:xfrm>
            <a:off x="-14866" y="5357712"/>
            <a:ext cx="683857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900" b="1" dirty="0">
                <a:latin typeface="Arial" panose="020B0604020202020204" pitchFamily="34" charset="0"/>
                <a:cs typeface="Arial" panose="020B0604020202020204" pitchFamily="34" charset="0"/>
              </a:rPr>
              <a:t>GRÁFICO 4</a:t>
            </a:r>
          </a:p>
          <a:p>
            <a:pPr algn="ctr"/>
            <a:r>
              <a:rPr lang="es-PE" sz="9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PARTICIPACIÓN DE MERCADO DE LAS FACTURAS NEGOCIABLES </a:t>
            </a:r>
            <a:r>
              <a:rPr lang="es-PE" sz="900" b="1" baseline="30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(*)</a:t>
            </a:r>
          </a:p>
          <a:p>
            <a:pPr algn="ctr"/>
            <a:r>
              <a:rPr lang="es-PE" sz="9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(En porcentaje)</a:t>
            </a:r>
          </a:p>
        </p:txBody>
      </p:sp>
      <p:sp>
        <p:nvSpPr>
          <p:cNvPr id="32" name="Rectángulo 32">
            <a:extLst>
              <a:ext uri="{FF2B5EF4-FFF2-40B4-BE49-F238E27FC236}">
                <a16:creationId xmlns:a16="http://schemas.microsoft.com/office/drawing/2014/main" id="{2AF67D75-D27E-47B6-90A2-A97782B01AB7}"/>
              </a:ext>
            </a:extLst>
          </p:cNvPr>
          <p:cNvSpPr/>
          <p:nvPr/>
        </p:nvSpPr>
        <p:spPr>
          <a:xfrm>
            <a:off x="315845" y="9261224"/>
            <a:ext cx="6499504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sz="700" dirty="0">
                <a:latin typeface="Arial" panose="020B0604020202020204" pitchFamily="34" charset="0"/>
                <a:cs typeface="Arial" panose="020B0604020202020204" pitchFamily="34" charset="0"/>
              </a:rPr>
              <a:t>Fuente: PRODUCE, CAVALI, SBS, SMV, INEI y SUNAT		</a:t>
            </a:r>
            <a:r>
              <a:rPr lang="es-PE" sz="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Elaboración: PRODUCE – Oficina de Estudios Económicos (OEE)</a:t>
            </a:r>
          </a:p>
        </p:txBody>
      </p:sp>
      <p:sp>
        <p:nvSpPr>
          <p:cNvPr id="39" name="CuadroTexto 76"/>
          <p:cNvSpPr txBox="1"/>
          <p:nvPr/>
        </p:nvSpPr>
        <p:spPr>
          <a:xfrm>
            <a:off x="4381500" y="6102542"/>
            <a:ext cx="2287524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s-P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PE" sz="10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“El financiamiento a través de facturas negociables ha ganado participación en el mercado”</a:t>
            </a:r>
            <a:endParaRPr lang="es-PE" sz="900" b="1" i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CuadroTexto 39"/>
          <p:cNvSpPr txBox="1"/>
          <p:nvPr/>
        </p:nvSpPr>
        <p:spPr>
          <a:xfrm>
            <a:off x="4159246" y="6822858"/>
            <a:ext cx="2509778" cy="192360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El financiamiento vía facturas negociables representa el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10.8%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 del crédito empresarial a mayo de 2022 (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0.2%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 en 2015). </a:t>
            </a:r>
          </a:p>
          <a:p>
            <a:pPr marL="171450" indent="-171450" algn="just">
              <a:buFont typeface="Wingdings" panose="05000000000000000000" pitchFamily="2" charset="2"/>
              <a:buChar char="v"/>
            </a:pPr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Por su parte, el monto de las facturas negociables constituye el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104.0%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 de las emisiones a mayo de 2022 (En 2015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fue de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1.3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</a:p>
          <a:p>
            <a:pPr marL="171450" indent="-171450" algn="just">
              <a:buFont typeface="Wingdings" panose="05000000000000000000" pitchFamily="2" charset="2"/>
              <a:buChar char="v"/>
            </a:pPr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Asimismo, las facturas negociables han incrementado su participación en la actividad económica, pasando de representar el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0.05%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 del PBI en 2015 al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2.80%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 a mayo de 2022.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168C5A6-A88C-17A9-F679-B2EB14A6C5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8287983"/>
              </p:ext>
            </p:extLst>
          </p:nvPr>
        </p:nvGraphicFramePr>
        <p:xfrm>
          <a:off x="385780" y="1355136"/>
          <a:ext cx="6086440" cy="2735150"/>
        </p:xfrm>
        <a:graphic>
          <a:graphicData uri="http://schemas.openxmlformats.org/drawingml/2006/table">
            <a:tbl>
              <a:tblPr/>
              <a:tblGrid>
                <a:gridCol w="730908">
                  <a:extLst>
                    <a:ext uri="{9D8B030D-6E8A-4147-A177-3AD203B41FA5}">
                      <a16:colId xmlns:a16="http://schemas.microsoft.com/office/drawing/2014/main" val="3784899534"/>
                    </a:ext>
                  </a:extLst>
                </a:gridCol>
                <a:gridCol w="730908">
                  <a:extLst>
                    <a:ext uri="{9D8B030D-6E8A-4147-A177-3AD203B41FA5}">
                      <a16:colId xmlns:a16="http://schemas.microsoft.com/office/drawing/2014/main" val="1103172278"/>
                    </a:ext>
                  </a:extLst>
                </a:gridCol>
                <a:gridCol w="923252">
                  <a:extLst>
                    <a:ext uri="{9D8B030D-6E8A-4147-A177-3AD203B41FA5}">
                      <a16:colId xmlns:a16="http://schemas.microsoft.com/office/drawing/2014/main" val="548913645"/>
                    </a:ext>
                  </a:extLst>
                </a:gridCol>
                <a:gridCol w="798228">
                  <a:extLst>
                    <a:ext uri="{9D8B030D-6E8A-4147-A177-3AD203B41FA5}">
                      <a16:colId xmlns:a16="http://schemas.microsoft.com/office/drawing/2014/main" val="3793960952"/>
                    </a:ext>
                  </a:extLst>
                </a:gridCol>
                <a:gridCol w="662333">
                  <a:extLst>
                    <a:ext uri="{9D8B030D-6E8A-4147-A177-3AD203B41FA5}">
                      <a16:colId xmlns:a16="http://schemas.microsoft.com/office/drawing/2014/main" val="3888200517"/>
                    </a:ext>
                  </a:extLst>
                </a:gridCol>
                <a:gridCol w="1163683">
                  <a:extLst>
                    <a:ext uri="{9D8B030D-6E8A-4147-A177-3AD203B41FA5}">
                      <a16:colId xmlns:a16="http://schemas.microsoft.com/office/drawing/2014/main" val="3880798457"/>
                    </a:ext>
                  </a:extLst>
                </a:gridCol>
                <a:gridCol w="1077128">
                  <a:extLst>
                    <a:ext uri="{9D8B030D-6E8A-4147-A177-3AD203B41FA5}">
                      <a16:colId xmlns:a16="http://schemas.microsoft.com/office/drawing/2014/main" val="3207861434"/>
                    </a:ext>
                  </a:extLst>
                </a:gridCol>
              </a:tblGrid>
              <a:tr h="26938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PE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Periodo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PE" sz="10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TIPO DE FINANCIAMIENTO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PE" sz="10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PBI </a:t>
                      </a:r>
                      <a:br>
                        <a:rPr lang="es-PE" sz="10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s-PE" sz="10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Nominal </a:t>
                      </a:r>
                      <a:r>
                        <a:rPr lang="es-PE" sz="1000" b="1" i="0" u="none" strike="noStrike" baseline="3000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  <a:r>
                        <a:rPr lang="es-PE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s-PE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s-PE" sz="700" b="1" i="0" u="none" strike="noStrike">
                          <a:solidFill>
                            <a:srgbClr val="44546A"/>
                          </a:solidFill>
                          <a:effectLst/>
                          <a:latin typeface="Arial" panose="020B0604020202020204" pitchFamily="34" charset="0"/>
                        </a:rPr>
                        <a:t>(En millones de soles)</a:t>
                      </a:r>
                      <a:endParaRPr lang="es-PE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Presión Tributaria </a:t>
                      </a:r>
                      <a:r>
                        <a:rPr lang="es-ES" sz="1000" b="1" i="0" u="none" strike="noStrike" baseline="3000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s-ES" sz="700" b="1" i="0" u="none" strike="noStrike">
                          <a:solidFill>
                            <a:srgbClr val="44546A"/>
                          </a:solidFill>
                          <a:effectLst/>
                          <a:latin typeface="Arial" panose="020B0604020202020204" pitchFamily="34" charset="0"/>
                        </a:rPr>
                        <a:t>(En porcentaje)</a:t>
                      </a:r>
                      <a:endParaRPr lang="es-E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5233299"/>
                  </a:ext>
                </a:extLst>
              </a:tr>
              <a:tr h="478942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Factura Negociable</a:t>
                      </a:r>
                      <a:r>
                        <a:rPr lang="es-ES" sz="1000" b="1" i="0" u="none" strike="noStrike" baseline="3000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br>
                        <a:rPr lang="es-ES" sz="1000" b="1" i="0" u="none" strike="noStrike" baseline="3000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(En n° de facturas)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Factura Negociable</a:t>
                      </a:r>
                      <a:r>
                        <a:rPr lang="es-ES" sz="1000" b="1" i="0" u="none" strike="noStrike" baseline="3000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br>
                        <a:rPr lang="es-ES" sz="1000" b="1" i="0" u="none" strike="noStrike" baseline="3000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(En millones de soles)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Crédito Empresarial</a:t>
                      </a:r>
                      <a:r>
                        <a:rPr lang="es-ES" sz="1000" b="1" i="0" u="none" strike="noStrike" baseline="3000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br>
                        <a:rPr lang="es-ES" sz="1000" b="1" i="0" u="none" strike="noStrike" baseline="3000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(En millones de soles)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Emisión</a:t>
                      </a:r>
                      <a:r>
                        <a:rPr lang="es-ES" sz="1000" b="1" i="0" u="none" strike="noStrike" baseline="3000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br>
                        <a:rPr lang="es-ES" sz="1000" b="1" i="0" u="none" strike="noStrike" baseline="3000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(En millones de soles)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5851882"/>
                  </a:ext>
                </a:extLst>
              </a:tr>
              <a:tr h="223218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6,138 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279 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150,418 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21,914 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604,416 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14.8 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771433"/>
                  </a:ext>
                </a:extLst>
              </a:tr>
              <a:tr h="223218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60,907 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2,464 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154,899 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24,498 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647,668 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13.6 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900130"/>
                  </a:ext>
                </a:extLst>
              </a:tr>
              <a:tr h="223218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152,869 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5,548 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160,125 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26,579 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687,989 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13.0 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3559988"/>
                  </a:ext>
                </a:extLst>
              </a:tr>
              <a:tr h="223218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337,079 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12,888 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175,692 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26,506 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729,773 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14.1 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8841859"/>
                  </a:ext>
                </a:extLst>
              </a:tr>
              <a:tr h="223218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501,254 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13,550 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180,731 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28,099 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757,060 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14.4 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9321037"/>
                  </a:ext>
                </a:extLst>
              </a:tr>
              <a:tr h="223218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</a:t>
                      </a:r>
                    </a:p>
                  </a:txBody>
                  <a:tcPr marL="5878" marR="5878" marT="58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605,188 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13,078 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222,188 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25,557 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706,364 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13.1 </a:t>
                      </a:r>
                    </a:p>
                  </a:txBody>
                  <a:tcPr marL="5878" marR="5878" marT="58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5982037"/>
                  </a:ext>
                </a:extLst>
              </a:tr>
              <a:tr h="223218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2021</a:t>
                      </a:r>
                    </a:p>
                  </a:txBody>
                  <a:tcPr marL="5878" marR="5878" marT="58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908,030 </a:t>
                      </a:r>
                    </a:p>
                  </a:txBody>
                  <a:tcPr marL="5878" marR="5878" marT="58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22,322 </a:t>
                      </a:r>
                    </a:p>
                  </a:txBody>
                  <a:tcPr marL="5878" marR="5878" marT="58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238,351 </a:t>
                      </a:r>
                    </a:p>
                  </a:txBody>
                  <a:tcPr marL="5878" marR="5878" marT="58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24,930 </a:t>
                      </a:r>
                    </a:p>
                  </a:txBody>
                  <a:tcPr marL="5878" marR="5878" marT="58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866,184 </a:t>
                      </a:r>
                    </a:p>
                  </a:txBody>
                  <a:tcPr marL="5878" marR="5878" marT="58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16.2 </a:t>
                      </a:r>
                    </a:p>
                  </a:txBody>
                  <a:tcPr marL="5878" marR="5878" marT="58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012945"/>
                  </a:ext>
                </a:extLst>
              </a:tr>
              <a:tr h="151501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2022</a:t>
                      </a:r>
                      <a:r>
                        <a:rPr lang="es-PE" sz="8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(*)</a:t>
                      </a:r>
                      <a:endParaRPr lang="es-PE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78" marR="5878" marT="58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424,732 </a:t>
                      </a:r>
                    </a:p>
                  </a:txBody>
                  <a:tcPr marL="5878" marR="5878" marT="58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10,598 </a:t>
                      </a:r>
                    </a:p>
                  </a:txBody>
                  <a:tcPr marL="5878" marR="5878" marT="58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234,587 </a:t>
                      </a:r>
                    </a:p>
                  </a:txBody>
                  <a:tcPr marL="5878" marR="5878" marT="58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24,410 </a:t>
                      </a:r>
                    </a:p>
                  </a:txBody>
                  <a:tcPr marL="5878" marR="5878" marT="58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907,113 </a:t>
                      </a:r>
                    </a:p>
                  </a:txBody>
                  <a:tcPr marL="5878" marR="5878" marT="58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17.3 </a:t>
                      </a:r>
                    </a:p>
                  </a:txBody>
                  <a:tcPr marL="5878" marR="5878" marT="58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2322526"/>
                  </a:ext>
                </a:extLst>
              </a:tr>
              <a:tr h="258180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Acum.</a:t>
                      </a:r>
                      <a:br>
                        <a:rPr lang="es-P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s-PE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2015-2022</a:t>
                      </a:r>
                    </a:p>
                  </a:txBody>
                  <a:tcPr marL="5878" marR="5878" marT="58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2,996,197 </a:t>
                      </a:r>
                    </a:p>
                  </a:txBody>
                  <a:tcPr marL="5878" marR="5878" marT="58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80,727 </a:t>
                      </a:r>
                    </a:p>
                  </a:txBody>
                  <a:tcPr marL="5878" marR="5878" marT="58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878" marR="5878" marT="58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878" marR="5878" marT="58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878" marR="5878" marT="58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878" marR="5878" marT="58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3872413"/>
                  </a:ext>
                </a:extLst>
              </a:tr>
            </a:tbl>
          </a:graphicData>
        </a:graphic>
      </p:graphicFrame>
      <p:graphicFrame>
        <p:nvGraphicFramePr>
          <p:cNvPr id="29" name="Gráfico 28">
            <a:extLst>
              <a:ext uri="{FF2B5EF4-FFF2-40B4-BE49-F238E27FC236}">
                <a16:creationId xmlns:a16="http://schemas.microsoft.com/office/drawing/2014/main" id="{00000000-0008-0000-03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0636970"/>
              </p:ext>
            </p:extLst>
          </p:nvPr>
        </p:nvGraphicFramePr>
        <p:xfrm>
          <a:off x="1411841" y="8294963"/>
          <a:ext cx="2803191" cy="10028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0" name="Gráfico 29">
            <a:extLst>
              <a:ext uri="{FF2B5EF4-FFF2-40B4-BE49-F238E27FC236}">
                <a16:creationId xmlns:a16="http://schemas.microsoft.com/office/drawing/2014/main" id="{00000000-0008-0000-03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590710"/>
              </p:ext>
            </p:extLst>
          </p:nvPr>
        </p:nvGraphicFramePr>
        <p:xfrm>
          <a:off x="1411841" y="6018602"/>
          <a:ext cx="2792516" cy="9812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1" name="Gráfico 30">
            <a:extLst>
              <a:ext uri="{FF2B5EF4-FFF2-40B4-BE49-F238E27FC236}">
                <a16:creationId xmlns:a16="http://schemas.microsoft.com/office/drawing/2014/main" id="{00000000-0008-0000-0300-000006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2314802"/>
              </p:ext>
            </p:extLst>
          </p:nvPr>
        </p:nvGraphicFramePr>
        <p:xfrm>
          <a:off x="1411841" y="7065902"/>
          <a:ext cx="2872029" cy="9663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92714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Conector recto 22"/>
          <p:cNvCxnSpPr/>
          <p:nvPr/>
        </p:nvCxnSpPr>
        <p:spPr>
          <a:xfrm>
            <a:off x="-7517" y="9723971"/>
            <a:ext cx="6822867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utoShape 2" descr="Mapa con los giros en los ocÃ©anos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94" name="CuadroTexto 93">
            <a:extLst>
              <a:ext uri="{FF2B5EF4-FFF2-40B4-BE49-F238E27FC236}">
                <a16:creationId xmlns:a16="http://schemas.microsoft.com/office/drawing/2014/main" id="{9487FFF0-6750-4F1C-8CD6-E6CF74B42E53}"/>
              </a:ext>
            </a:extLst>
          </p:cNvPr>
          <p:cNvSpPr txBox="1"/>
          <p:nvPr/>
        </p:nvSpPr>
        <p:spPr>
          <a:xfrm>
            <a:off x="19431" y="1124760"/>
            <a:ext cx="683857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900" b="1" dirty="0">
                <a:latin typeface="Arial" panose="020B0604020202020204" pitchFamily="34" charset="0"/>
                <a:cs typeface="Arial" panose="020B0604020202020204" pitchFamily="34" charset="0"/>
              </a:rPr>
              <a:t>GRÁFICO 5</a:t>
            </a:r>
          </a:p>
          <a:p>
            <a:pPr algn="ctr"/>
            <a:r>
              <a:rPr lang="es-PE" sz="9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NÚMERO DE FACTURAS Y MONTO ASOCIADO POR SECTOR ECONÓMICO, MAYO DE 2022</a:t>
            </a:r>
          </a:p>
          <a:p>
            <a:pPr algn="ctr"/>
            <a:r>
              <a:rPr lang="es-PE" sz="9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(Millones de soles y número)</a:t>
            </a:r>
          </a:p>
        </p:txBody>
      </p:sp>
      <p:grpSp>
        <p:nvGrpSpPr>
          <p:cNvPr id="154" name="Grupo 153"/>
          <p:cNvGrpSpPr/>
          <p:nvPr/>
        </p:nvGrpSpPr>
        <p:grpSpPr>
          <a:xfrm>
            <a:off x="0" y="325603"/>
            <a:ext cx="6858001" cy="504000"/>
            <a:chOff x="0" y="325603"/>
            <a:chExt cx="6858001" cy="504000"/>
          </a:xfrm>
        </p:grpSpPr>
        <p:grpSp>
          <p:nvGrpSpPr>
            <p:cNvPr id="155" name="Grupo 154"/>
            <p:cNvGrpSpPr/>
            <p:nvPr/>
          </p:nvGrpSpPr>
          <p:grpSpPr>
            <a:xfrm>
              <a:off x="0" y="435171"/>
              <a:ext cx="6858001" cy="288000"/>
              <a:chOff x="0" y="3521802"/>
              <a:chExt cx="6858001" cy="288000"/>
            </a:xfrm>
          </p:grpSpPr>
          <p:sp>
            <p:nvSpPr>
              <p:cNvPr id="159" name="CuadroTexto 158"/>
              <p:cNvSpPr txBox="1"/>
              <p:nvPr/>
            </p:nvSpPr>
            <p:spPr>
              <a:xfrm>
                <a:off x="1" y="3629201"/>
                <a:ext cx="6858000" cy="87061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txBody>
              <a:bodyPr wrap="square" rtlCol="0" anchor="ctr">
                <a:spAutoFit/>
              </a:bodyPr>
              <a:lstStyle/>
              <a:p>
                <a:endParaRPr lang="es-PE" sz="1000" b="1" dirty="0">
                  <a:latin typeface="+mj-lt"/>
                </a:endParaRPr>
              </a:p>
            </p:txBody>
          </p:sp>
          <p:grpSp>
            <p:nvGrpSpPr>
              <p:cNvPr id="160" name="Grupo 159"/>
              <p:cNvGrpSpPr/>
              <p:nvPr/>
            </p:nvGrpSpPr>
            <p:grpSpPr>
              <a:xfrm>
                <a:off x="0" y="3521802"/>
                <a:ext cx="3603082" cy="288000"/>
                <a:chOff x="31792" y="4568384"/>
                <a:chExt cx="3603082" cy="288000"/>
              </a:xfrm>
            </p:grpSpPr>
            <p:sp>
              <p:nvSpPr>
                <p:cNvPr id="161" name="Pentágono 12">
                  <a:extLst>
                    <a:ext uri="{FF2B5EF4-FFF2-40B4-BE49-F238E27FC236}">
                      <a16:creationId xmlns:a16="http://schemas.microsoft.com/office/drawing/2014/main" id="{BDA4D637-9BED-42C1-A862-028E2F1D60D8}"/>
                    </a:ext>
                  </a:extLst>
                </p:cNvPr>
                <p:cNvSpPr/>
                <p:nvPr/>
              </p:nvSpPr>
              <p:spPr>
                <a:xfrm>
                  <a:off x="34874" y="4568384"/>
                  <a:ext cx="3600000" cy="288000"/>
                </a:xfrm>
                <a:prstGeom prst="homePlat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lvl="2"/>
                  <a:r>
                    <a:rPr lang="es-PE" sz="1600" b="1" i="1" dirty="0"/>
                    <a:t>INFORMACIÓN SECTORIAL</a:t>
                  </a:r>
                  <a:endParaRPr lang="es-PE" sz="1600" b="1" i="1" baseline="30000" dirty="0"/>
                </a:p>
              </p:txBody>
            </p:sp>
            <p:sp>
              <p:nvSpPr>
                <p:cNvPr id="162" name="Rectángulo 161"/>
                <p:cNvSpPr/>
                <p:nvPr/>
              </p:nvSpPr>
              <p:spPr>
                <a:xfrm>
                  <a:off x="31792" y="4568384"/>
                  <a:ext cx="324000" cy="288000"/>
                </a:xfrm>
                <a:prstGeom prst="rect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PE"/>
                </a:p>
              </p:txBody>
            </p:sp>
          </p:grpSp>
        </p:grpSp>
        <p:grpSp>
          <p:nvGrpSpPr>
            <p:cNvPr id="156" name="Grupo 155"/>
            <p:cNvGrpSpPr/>
            <p:nvPr/>
          </p:nvGrpSpPr>
          <p:grpSpPr>
            <a:xfrm>
              <a:off x="251465" y="325603"/>
              <a:ext cx="504000" cy="504000"/>
              <a:chOff x="3720665" y="999722"/>
              <a:chExt cx="504000" cy="504000"/>
            </a:xfrm>
          </p:grpSpPr>
          <p:sp>
            <p:nvSpPr>
              <p:cNvPr id="157" name="Lágrima 156"/>
              <p:cNvSpPr/>
              <p:nvPr/>
            </p:nvSpPr>
            <p:spPr>
              <a:xfrm rot="13264738">
                <a:off x="3720665" y="999722"/>
                <a:ext cx="504000" cy="504000"/>
              </a:xfrm>
              <a:prstGeom prst="teardrop">
                <a:avLst>
                  <a:gd name="adj" fmla="val 113882"/>
                </a:avLst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E"/>
              </a:p>
            </p:txBody>
          </p:sp>
          <p:sp>
            <p:nvSpPr>
              <p:cNvPr id="158" name="Elipse 157"/>
              <p:cNvSpPr/>
              <p:nvPr/>
            </p:nvSpPr>
            <p:spPr>
              <a:xfrm>
                <a:off x="3785045" y="1072863"/>
                <a:ext cx="360000" cy="360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PE" sz="1400" b="1" dirty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</a:p>
            </p:txBody>
          </p:sp>
        </p:grpSp>
      </p:grpSp>
      <p:sp>
        <p:nvSpPr>
          <p:cNvPr id="163" name="Rectángulo 162"/>
          <p:cNvSpPr/>
          <p:nvPr/>
        </p:nvSpPr>
        <p:spPr>
          <a:xfrm>
            <a:off x="3991334" y="120049"/>
            <a:ext cx="2866666" cy="3235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b="1" i="1" dirty="0">
                <a:solidFill>
                  <a:srgbClr val="002060"/>
                </a:solidFill>
              </a:rPr>
              <a:t>Información de proveedores</a:t>
            </a:r>
          </a:p>
        </p:txBody>
      </p:sp>
      <p:grpSp>
        <p:nvGrpSpPr>
          <p:cNvPr id="6" name="Grupo 5"/>
          <p:cNvGrpSpPr/>
          <p:nvPr/>
        </p:nvGrpSpPr>
        <p:grpSpPr>
          <a:xfrm>
            <a:off x="2203494" y="1704922"/>
            <a:ext cx="2970846" cy="223138"/>
            <a:chOff x="387394" y="1704922"/>
            <a:chExt cx="2970846" cy="223138"/>
          </a:xfrm>
        </p:grpSpPr>
        <p:sp>
          <p:nvSpPr>
            <p:cNvPr id="185" name="Rectángulo 184"/>
            <p:cNvSpPr/>
            <p:nvPr/>
          </p:nvSpPr>
          <p:spPr>
            <a:xfrm>
              <a:off x="387394" y="1746837"/>
              <a:ext cx="144000" cy="14400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sz="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6" name="Rectángulo 185"/>
            <p:cNvSpPr/>
            <p:nvPr/>
          </p:nvSpPr>
          <p:spPr>
            <a:xfrm>
              <a:off x="2380679" y="1746837"/>
              <a:ext cx="144000" cy="1440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7" name="CuadroTexto 186"/>
            <p:cNvSpPr txBox="1"/>
            <p:nvPr/>
          </p:nvSpPr>
          <p:spPr>
            <a:xfrm>
              <a:off x="2489062" y="1704922"/>
              <a:ext cx="869178" cy="1800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just"/>
              <a:r>
                <a:rPr lang="es-PE" sz="850" i="1" dirty="0">
                  <a:latin typeface="Arial" panose="020B0604020202020204" pitchFamily="34" charset="0"/>
                  <a:cs typeface="Arial" panose="020B0604020202020204" pitchFamily="34" charset="0"/>
                </a:rPr>
                <a:t>n° de facturas</a:t>
              </a:r>
            </a:p>
          </p:txBody>
        </p:sp>
        <p:sp>
          <p:nvSpPr>
            <p:cNvPr id="188" name="CuadroTexto 187"/>
            <p:cNvSpPr txBox="1"/>
            <p:nvPr/>
          </p:nvSpPr>
          <p:spPr>
            <a:xfrm>
              <a:off x="471214" y="1704922"/>
              <a:ext cx="2268000" cy="22313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just"/>
              <a:r>
                <a:rPr lang="es-PE" sz="850" i="1" dirty="0">
                  <a:latin typeface="Arial" panose="020B0604020202020204" pitchFamily="34" charset="0"/>
                  <a:cs typeface="Arial" panose="020B0604020202020204" pitchFamily="34" charset="0"/>
                </a:rPr>
                <a:t>Monto negociado (Millones de soles)</a:t>
              </a:r>
            </a:p>
          </p:txBody>
        </p:sp>
      </p:grpSp>
      <p:sp>
        <p:nvSpPr>
          <p:cNvPr id="189" name="Rectángulo 32">
            <a:extLst>
              <a:ext uri="{FF2B5EF4-FFF2-40B4-BE49-F238E27FC236}">
                <a16:creationId xmlns:a16="http://schemas.microsoft.com/office/drawing/2014/main" id="{2AF67D75-D27E-47B6-90A2-A97782B01AB7}"/>
              </a:ext>
            </a:extLst>
          </p:cNvPr>
          <p:cNvSpPr/>
          <p:nvPr/>
        </p:nvSpPr>
        <p:spPr>
          <a:xfrm>
            <a:off x="1738796" y="4792730"/>
            <a:ext cx="313145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sz="700" dirty="0">
                <a:latin typeface="Arial" panose="020B0604020202020204" pitchFamily="34" charset="0"/>
                <a:cs typeface="Arial" panose="020B0604020202020204" pitchFamily="34" charset="0"/>
              </a:rPr>
              <a:t>Fuente: PRODUCE, CAVALI</a:t>
            </a:r>
          </a:p>
          <a:p>
            <a:r>
              <a:rPr lang="es-PE" sz="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Elaboración: PRODUCE – Oficina de Estudios Económicos (OEE)</a:t>
            </a:r>
          </a:p>
        </p:txBody>
      </p:sp>
      <p:sp>
        <p:nvSpPr>
          <p:cNvPr id="193" name="CuadroTexto 192"/>
          <p:cNvSpPr txBox="1"/>
          <p:nvPr/>
        </p:nvSpPr>
        <p:spPr>
          <a:xfrm>
            <a:off x="146989" y="5540235"/>
            <a:ext cx="2925552" cy="113877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30.8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 del monto negociado de las facturas negociables se concentra en el sector comercio 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(3,266 millones de soles)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, seguido del sector servicios con el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27.7%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(2,933 millones de soles)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171450" indent="-171450" algn="just">
              <a:buFont typeface="Wingdings" panose="05000000000000000000" pitchFamily="2" charset="2"/>
              <a:buChar char="v"/>
            </a:pPr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Los sectores con menor monto de facturas negociables son el sector pesca 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(9 millones de soles)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y minería 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(203 millones de soles).</a:t>
            </a:r>
          </a:p>
        </p:txBody>
      </p:sp>
      <p:sp>
        <p:nvSpPr>
          <p:cNvPr id="202" name="CuadroTexto 201"/>
          <p:cNvSpPr txBox="1"/>
          <p:nvPr/>
        </p:nvSpPr>
        <p:spPr>
          <a:xfrm>
            <a:off x="3345694" y="5511805"/>
            <a:ext cx="3237092" cy="126957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Respecto al periodo enero-mayo del año pasado, el monto negociado aumentó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40.8%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incidiendo principalmente el desempeño de los sectores de comercio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(55.6%)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 e Industria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(39.9%)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71450" indent="-171450" algn="just">
              <a:buFont typeface="Wingdings" panose="05000000000000000000" pitchFamily="2" charset="2"/>
              <a:buChar char="v"/>
            </a:pPr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Asimismo, destaca el crecimiento acumulado del monto de facturas negociables en el sector agropecuario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(114.1%)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. Sin embargo, el sector pesca  ha presentado una reducción del monto de facturas negociables </a:t>
            </a:r>
            <a:r>
              <a:rPr lang="es-PE" sz="85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(-36.6%)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275" name="CuadroTexto 274"/>
          <p:cNvSpPr txBox="1"/>
          <p:nvPr/>
        </p:nvSpPr>
        <p:spPr>
          <a:xfrm>
            <a:off x="4103161" y="7648321"/>
            <a:ext cx="2234917" cy="17927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Dentro del grupo de empresas que se financian con facturas negociables, la MYPE representa el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82.8%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171450" indent="-171450" algn="just">
              <a:buFont typeface="Wingdings" panose="05000000000000000000" pitchFamily="2" charset="2"/>
              <a:buChar char="v"/>
            </a:pPr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Por sector, las MYPE que se financian con facturas negociables constituyen el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87.7%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 en el sector servicios y el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76.3%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 en el sector comercio.</a:t>
            </a:r>
          </a:p>
          <a:p>
            <a:pPr marL="171450" indent="-171450" algn="just">
              <a:buFont typeface="Wingdings" panose="05000000000000000000" pitchFamily="2" charset="2"/>
              <a:buChar char="v"/>
            </a:pPr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En el caso del sector pesca este porcentaje es de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90.6%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, mientras que en la minería alcanza el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81.3%</a:t>
            </a:r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76" name="Grupo 275"/>
          <p:cNvGrpSpPr/>
          <p:nvPr/>
        </p:nvGrpSpPr>
        <p:grpSpPr>
          <a:xfrm>
            <a:off x="-12711" y="5190701"/>
            <a:ext cx="3099082" cy="216000"/>
            <a:chOff x="31792" y="4568384"/>
            <a:chExt cx="3099082" cy="216000"/>
          </a:xfrm>
        </p:grpSpPr>
        <p:sp>
          <p:nvSpPr>
            <p:cNvPr id="277" name="Pentágono 12">
              <a:extLst>
                <a:ext uri="{FF2B5EF4-FFF2-40B4-BE49-F238E27FC236}">
                  <a16:creationId xmlns:a16="http://schemas.microsoft.com/office/drawing/2014/main" id="{BDA4D637-9BED-42C1-A862-028E2F1D60D8}"/>
                </a:ext>
              </a:extLst>
            </p:cNvPr>
            <p:cNvSpPr/>
            <p:nvPr/>
          </p:nvSpPr>
          <p:spPr>
            <a:xfrm>
              <a:off x="34874" y="4568384"/>
              <a:ext cx="3096000" cy="216000"/>
            </a:xfrm>
            <a:prstGeom prst="homePlat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PE" sz="1200" b="1" dirty="0"/>
                <a:t>         Desempeño en 2022</a:t>
              </a:r>
            </a:p>
          </p:txBody>
        </p:sp>
        <p:sp>
          <p:nvSpPr>
            <p:cNvPr id="278" name="Rectángulo 277"/>
            <p:cNvSpPr/>
            <p:nvPr/>
          </p:nvSpPr>
          <p:spPr>
            <a:xfrm>
              <a:off x="31792" y="4568384"/>
              <a:ext cx="324000" cy="216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</p:grpSp>
      <p:grpSp>
        <p:nvGrpSpPr>
          <p:cNvPr id="279" name="Grupo 278"/>
          <p:cNvGrpSpPr/>
          <p:nvPr/>
        </p:nvGrpSpPr>
        <p:grpSpPr>
          <a:xfrm>
            <a:off x="0" y="6806453"/>
            <a:ext cx="3099082" cy="216000"/>
            <a:chOff x="31792" y="4568384"/>
            <a:chExt cx="3099082" cy="216000"/>
          </a:xfrm>
        </p:grpSpPr>
        <p:sp>
          <p:nvSpPr>
            <p:cNvPr id="280" name="Pentágono 12">
              <a:extLst>
                <a:ext uri="{FF2B5EF4-FFF2-40B4-BE49-F238E27FC236}">
                  <a16:creationId xmlns:a16="http://schemas.microsoft.com/office/drawing/2014/main" id="{BDA4D637-9BED-42C1-A862-028E2F1D60D8}"/>
                </a:ext>
              </a:extLst>
            </p:cNvPr>
            <p:cNvSpPr/>
            <p:nvPr/>
          </p:nvSpPr>
          <p:spPr>
            <a:xfrm>
              <a:off x="34874" y="4568384"/>
              <a:ext cx="3096000" cy="216000"/>
            </a:xfrm>
            <a:prstGeom prst="homePlat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PE" sz="1200" b="1" dirty="0"/>
                <a:t>         Participación de la MYPE</a:t>
              </a:r>
            </a:p>
          </p:txBody>
        </p:sp>
        <p:sp>
          <p:nvSpPr>
            <p:cNvPr id="281" name="Rectángulo 280"/>
            <p:cNvSpPr/>
            <p:nvPr/>
          </p:nvSpPr>
          <p:spPr>
            <a:xfrm>
              <a:off x="31792" y="4568384"/>
              <a:ext cx="324000" cy="216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</p:grpSp>
      <p:grpSp>
        <p:nvGrpSpPr>
          <p:cNvPr id="170" name="Grupo 169">
            <a:extLst>
              <a:ext uri="{FF2B5EF4-FFF2-40B4-BE49-F238E27FC236}">
                <a16:creationId xmlns:a16="http://schemas.microsoft.com/office/drawing/2014/main" id="{00000000-0008-0000-0200-000094000000}"/>
              </a:ext>
            </a:extLst>
          </p:cNvPr>
          <p:cNvGrpSpPr/>
          <p:nvPr/>
        </p:nvGrpSpPr>
        <p:grpSpPr>
          <a:xfrm>
            <a:off x="535139" y="2056741"/>
            <a:ext cx="5737553" cy="3080084"/>
            <a:chOff x="0" y="0"/>
            <a:chExt cx="5303402" cy="3079425"/>
          </a:xfrm>
        </p:grpSpPr>
        <p:sp>
          <p:nvSpPr>
            <p:cNvPr id="171" name="CuadroTexto 39">
              <a:extLst>
                <a:ext uri="{FF2B5EF4-FFF2-40B4-BE49-F238E27FC236}">
                  <a16:creationId xmlns:a16="http://schemas.microsoft.com/office/drawing/2014/main" id="{00000000-0008-0000-0200-000095000000}"/>
                </a:ext>
              </a:extLst>
            </p:cNvPr>
            <p:cNvSpPr txBox="1"/>
            <p:nvPr/>
          </p:nvSpPr>
          <p:spPr>
            <a:xfrm>
              <a:off x="0" y="877317"/>
              <a:ext cx="1091156" cy="7077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s-PE" sz="11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s-PE" sz="11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Acumulado</a:t>
              </a:r>
            </a:p>
            <a:p>
              <a:pPr algn="ctr"/>
              <a:r>
                <a:rPr lang="es-PE" sz="9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Ene </a:t>
              </a:r>
              <a:r>
                <a:rPr lang="es-PE"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– </a:t>
              </a:r>
              <a:r>
                <a:rPr lang="es-PE" sz="9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May</a:t>
              </a:r>
            </a:p>
            <a:p>
              <a:pPr algn="ctr"/>
              <a:r>
                <a:rPr lang="es-PE" sz="9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2022</a:t>
              </a:r>
            </a:p>
          </p:txBody>
        </p:sp>
        <p:grpSp>
          <p:nvGrpSpPr>
            <p:cNvPr id="172" name="Grupo 171">
              <a:extLst>
                <a:ext uri="{FF2B5EF4-FFF2-40B4-BE49-F238E27FC236}">
                  <a16:creationId xmlns:a16="http://schemas.microsoft.com/office/drawing/2014/main" id="{00000000-0008-0000-0200-000096000000}"/>
                </a:ext>
              </a:extLst>
            </p:cNvPr>
            <p:cNvGrpSpPr/>
            <p:nvPr/>
          </p:nvGrpSpPr>
          <p:grpSpPr>
            <a:xfrm>
              <a:off x="238667" y="0"/>
              <a:ext cx="4925489" cy="3079425"/>
              <a:chOff x="238667" y="0"/>
              <a:chExt cx="4925489" cy="3079425"/>
            </a:xfrm>
          </p:grpSpPr>
          <p:sp>
            <p:nvSpPr>
              <p:cNvPr id="182" name="Elipse 181">
                <a:extLst>
                  <a:ext uri="{FF2B5EF4-FFF2-40B4-BE49-F238E27FC236}">
                    <a16:creationId xmlns:a16="http://schemas.microsoft.com/office/drawing/2014/main" id="{00000000-0008-0000-0200-0000A0000000}"/>
                  </a:ext>
                </a:extLst>
              </p:cNvPr>
              <p:cNvSpPr/>
              <p:nvPr/>
            </p:nvSpPr>
            <p:spPr>
              <a:xfrm>
                <a:off x="249472" y="739425"/>
                <a:ext cx="2340000" cy="2340000"/>
              </a:xfrm>
              <a:prstGeom prst="ellipse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s-PE"/>
              </a:p>
            </p:txBody>
          </p:sp>
          <p:sp>
            <p:nvSpPr>
              <p:cNvPr id="183" name="Arco 182">
                <a:extLst>
                  <a:ext uri="{FF2B5EF4-FFF2-40B4-BE49-F238E27FC236}">
                    <a16:creationId xmlns:a16="http://schemas.microsoft.com/office/drawing/2014/main" id="{00000000-0008-0000-0200-0000A1000000}"/>
                  </a:ext>
                </a:extLst>
              </p:cNvPr>
              <p:cNvSpPr/>
              <p:nvPr/>
            </p:nvSpPr>
            <p:spPr>
              <a:xfrm rot="15868767">
                <a:off x="238667" y="548150"/>
                <a:ext cx="1440000" cy="1440000"/>
              </a:xfrm>
              <a:prstGeom prst="arc">
                <a:avLst>
                  <a:gd name="adj1" fmla="val 539345"/>
                  <a:gd name="adj2" fmla="val 10900494"/>
                </a:avLst>
              </a:prstGeom>
              <a:ln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s-PE">
                  <a:solidFill>
                    <a:srgbClr val="002060"/>
                  </a:solidFill>
                </a:endParaRPr>
              </a:p>
            </p:txBody>
          </p:sp>
          <p:grpSp>
            <p:nvGrpSpPr>
              <p:cNvPr id="184" name="Grupo 183">
                <a:extLst>
                  <a:ext uri="{FF2B5EF4-FFF2-40B4-BE49-F238E27FC236}">
                    <a16:creationId xmlns:a16="http://schemas.microsoft.com/office/drawing/2014/main" id="{00000000-0008-0000-0200-0000A2000000}"/>
                  </a:ext>
                </a:extLst>
              </p:cNvPr>
              <p:cNvGrpSpPr/>
              <p:nvPr/>
            </p:nvGrpSpPr>
            <p:grpSpPr>
              <a:xfrm>
                <a:off x="1444304" y="400102"/>
                <a:ext cx="428653" cy="431663"/>
                <a:chOff x="1444304" y="400102"/>
                <a:chExt cx="428653" cy="431663"/>
              </a:xfrm>
            </p:grpSpPr>
            <p:sp>
              <p:nvSpPr>
                <p:cNvPr id="264" name="Elipse 263">
                  <a:extLst>
                    <a:ext uri="{FF2B5EF4-FFF2-40B4-BE49-F238E27FC236}">
                      <a16:creationId xmlns:a16="http://schemas.microsoft.com/office/drawing/2014/main" id="{00000000-0008-0000-0200-0000EB000000}"/>
                    </a:ext>
                  </a:extLst>
                </p:cNvPr>
                <p:cNvSpPr/>
                <p:nvPr/>
              </p:nvSpPr>
              <p:spPr>
                <a:xfrm>
                  <a:off x="1444304" y="723765"/>
                  <a:ext cx="108000" cy="108000"/>
                </a:xfrm>
                <a:prstGeom prst="ellips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/>
                </a:p>
              </p:txBody>
            </p:sp>
            <p:cxnSp>
              <p:nvCxnSpPr>
                <p:cNvPr id="265" name="Conector recto 264">
                  <a:extLst>
                    <a:ext uri="{FF2B5EF4-FFF2-40B4-BE49-F238E27FC236}">
                      <a16:creationId xmlns:a16="http://schemas.microsoft.com/office/drawing/2014/main" id="{00000000-0008-0000-0200-0000EC000000}"/>
                    </a:ext>
                  </a:extLst>
                </p:cNvPr>
                <p:cNvCxnSpPr/>
                <p:nvPr/>
              </p:nvCxnSpPr>
              <p:spPr>
                <a:xfrm flipV="1">
                  <a:off x="1491119" y="400102"/>
                  <a:ext cx="381838" cy="381838"/>
                </a:xfrm>
                <a:prstGeom prst="line">
                  <a:avLst/>
                </a:prstGeom>
                <a:ln>
                  <a:solidFill>
                    <a:schemeClr val="tx2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90" name="Elipse 189">
                <a:extLst>
                  <a:ext uri="{FF2B5EF4-FFF2-40B4-BE49-F238E27FC236}">
                    <a16:creationId xmlns:a16="http://schemas.microsoft.com/office/drawing/2014/main" id="{00000000-0008-0000-0200-0000A3000000}"/>
                  </a:ext>
                </a:extLst>
              </p:cNvPr>
              <p:cNvSpPr/>
              <p:nvPr/>
            </p:nvSpPr>
            <p:spPr>
              <a:xfrm>
                <a:off x="1574073" y="945991"/>
                <a:ext cx="108000" cy="108000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s-PE"/>
              </a:p>
            </p:txBody>
          </p:sp>
          <p:cxnSp>
            <p:nvCxnSpPr>
              <p:cNvPr id="191" name="Conector recto 190">
                <a:extLst>
                  <a:ext uri="{FF2B5EF4-FFF2-40B4-BE49-F238E27FC236}">
                    <a16:creationId xmlns:a16="http://schemas.microsoft.com/office/drawing/2014/main" id="{00000000-0008-0000-0200-0000A4000000}"/>
                  </a:ext>
                </a:extLst>
              </p:cNvPr>
              <p:cNvCxnSpPr/>
              <p:nvPr/>
            </p:nvCxnSpPr>
            <p:spPr>
              <a:xfrm flipV="1">
                <a:off x="1629893" y="785081"/>
                <a:ext cx="497072" cy="210994"/>
              </a:xfrm>
              <a:prstGeom prst="line">
                <a:avLst/>
              </a:prstGeom>
              <a:ln>
                <a:solidFill>
                  <a:schemeClr val="tx2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92" name="Grupo 191">
                <a:extLst>
                  <a:ext uri="{FF2B5EF4-FFF2-40B4-BE49-F238E27FC236}">
                    <a16:creationId xmlns:a16="http://schemas.microsoft.com/office/drawing/2014/main" id="{00000000-0008-0000-0200-0000A5000000}"/>
                  </a:ext>
                </a:extLst>
              </p:cNvPr>
              <p:cNvGrpSpPr/>
              <p:nvPr/>
            </p:nvGrpSpPr>
            <p:grpSpPr>
              <a:xfrm>
                <a:off x="1635914" y="1203193"/>
                <a:ext cx="609060" cy="108000"/>
                <a:chOff x="1635914" y="1203193"/>
                <a:chExt cx="609060" cy="108000"/>
              </a:xfrm>
            </p:grpSpPr>
            <p:sp>
              <p:nvSpPr>
                <p:cNvPr id="262" name="Elipse 261">
                  <a:extLst>
                    <a:ext uri="{FF2B5EF4-FFF2-40B4-BE49-F238E27FC236}">
                      <a16:creationId xmlns:a16="http://schemas.microsoft.com/office/drawing/2014/main" id="{00000000-0008-0000-0200-0000E9000000}"/>
                    </a:ext>
                  </a:extLst>
                </p:cNvPr>
                <p:cNvSpPr/>
                <p:nvPr/>
              </p:nvSpPr>
              <p:spPr>
                <a:xfrm>
                  <a:off x="1635914" y="1203193"/>
                  <a:ext cx="108000" cy="108000"/>
                </a:xfrm>
                <a:prstGeom prst="ellips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/>
                </a:p>
              </p:txBody>
            </p:sp>
            <p:cxnSp>
              <p:nvCxnSpPr>
                <p:cNvPr id="263" name="Conector recto 262">
                  <a:extLst>
                    <a:ext uri="{FF2B5EF4-FFF2-40B4-BE49-F238E27FC236}">
                      <a16:creationId xmlns:a16="http://schemas.microsoft.com/office/drawing/2014/main" id="{00000000-0008-0000-0200-0000EA000000}"/>
                    </a:ext>
                  </a:extLst>
                </p:cNvPr>
                <p:cNvCxnSpPr/>
                <p:nvPr/>
              </p:nvCxnSpPr>
              <p:spPr>
                <a:xfrm>
                  <a:off x="1704974" y="1256143"/>
                  <a:ext cx="540000" cy="0"/>
                </a:xfrm>
                <a:prstGeom prst="line">
                  <a:avLst/>
                </a:prstGeom>
                <a:ln>
                  <a:solidFill>
                    <a:schemeClr val="tx2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94" name="Grupo 193">
                <a:extLst>
                  <a:ext uri="{FF2B5EF4-FFF2-40B4-BE49-F238E27FC236}">
                    <a16:creationId xmlns:a16="http://schemas.microsoft.com/office/drawing/2014/main" id="{00000000-0008-0000-0200-0000A6000000}"/>
                  </a:ext>
                </a:extLst>
              </p:cNvPr>
              <p:cNvGrpSpPr/>
              <p:nvPr/>
            </p:nvGrpSpPr>
            <p:grpSpPr>
              <a:xfrm>
                <a:off x="1581408" y="1460997"/>
                <a:ext cx="567221" cy="271877"/>
                <a:chOff x="1581408" y="1460997"/>
                <a:chExt cx="567221" cy="271877"/>
              </a:xfrm>
            </p:grpSpPr>
            <p:sp>
              <p:nvSpPr>
                <p:cNvPr id="260" name="Elipse 259">
                  <a:extLst>
                    <a:ext uri="{FF2B5EF4-FFF2-40B4-BE49-F238E27FC236}">
                      <a16:creationId xmlns:a16="http://schemas.microsoft.com/office/drawing/2014/main" id="{00000000-0008-0000-0200-0000E7000000}"/>
                    </a:ext>
                  </a:extLst>
                </p:cNvPr>
                <p:cNvSpPr/>
                <p:nvPr/>
              </p:nvSpPr>
              <p:spPr>
                <a:xfrm>
                  <a:off x="1581408" y="1460997"/>
                  <a:ext cx="108000" cy="108000"/>
                </a:xfrm>
                <a:prstGeom prst="ellips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/>
                </a:p>
              </p:txBody>
            </p:sp>
            <p:cxnSp>
              <p:nvCxnSpPr>
                <p:cNvPr id="261" name="Conector recto 260">
                  <a:extLst>
                    <a:ext uri="{FF2B5EF4-FFF2-40B4-BE49-F238E27FC236}">
                      <a16:creationId xmlns:a16="http://schemas.microsoft.com/office/drawing/2014/main" id="{00000000-0008-0000-0200-0000E8000000}"/>
                    </a:ext>
                  </a:extLst>
                </p:cNvPr>
                <p:cNvCxnSpPr/>
                <p:nvPr/>
              </p:nvCxnSpPr>
              <p:spPr>
                <a:xfrm>
                  <a:off x="1647949" y="1530586"/>
                  <a:ext cx="500680" cy="202288"/>
                </a:xfrm>
                <a:prstGeom prst="line">
                  <a:avLst/>
                </a:prstGeom>
                <a:ln>
                  <a:solidFill>
                    <a:schemeClr val="tx2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95" name="Grupo 194">
                <a:extLst>
                  <a:ext uri="{FF2B5EF4-FFF2-40B4-BE49-F238E27FC236}">
                    <a16:creationId xmlns:a16="http://schemas.microsoft.com/office/drawing/2014/main" id="{00000000-0008-0000-0200-0000A7000000}"/>
                  </a:ext>
                </a:extLst>
              </p:cNvPr>
              <p:cNvGrpSpPr/>
              <p:nvPr/>
            </p:nvGrpSpPr>
            <p:grpSpPr>
              <a:xfrm>
                <a:off x="1435112" y="1686259"/>
                <a:ext cx="445215" cy="440260"/>
                <a:chOff x="1435112" y="1686259"/>
                <a:chExt cx="445215" cy="440260"/>
              </a:xfrm>
            </p:grpSpPr>
            <p:sp>
              <p:nvSpPr>
                <p:cNvPr id="258" name="Elipse 257">
                  <a:extLst>
                    <a:ext uri="{FF2B5EF4-FFF2-40B4-BE49-F238E27FC236}">
                      <a16:creationId xmlns:a16="http://schemas.microsoft.com/office/drawing/2014/main" id="{00000000-0008-0000-0200-0000E5000000}"/>
                    </a:ext>
                  </a:extLst>
                </p:cNvPr>
                <p:cNvSpPr/>
                <p:nvPr/>
              </p:nvSpPr>
              <p:spPr>
                <a:xfrm>
                  <a:off x="1435112" y="1686259"/>
                  <a:ext cx="108000" cy="108000"/>
                </a:xfrm>
                <a:prstGeom prst="ellips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/>
                </a:p>
              </p:txBody>
            </p:sp>
            <p:cxnSp>
              <p:nvCxnSpPr>
                <p:cNvPr id="259" name="Conector recto 258">
                  <a:extLst>
                    <a:ext uri="{FF2B5EF4-FFF2-40B4-BE49-F238E27FC236}">
                      <a16:creationId xmlns:a16="http://schemas.microsoft.com/office/drawing/2014/main" id="{00000000-0008-0000-0200-0000E6000000}"/>
                    </a:ext>
                  </a:extLst>
                </p:cNvPr>
                <p:cNvCxnSpPr/>
                <p:nvPr/>
              </p:nvCxnSpPr>
              <p:spPr>
                <a:xfrm>
                  <a:off x="1498489" y="1744681"/>
                  <a:ext cx="381838" cy="381838"/>
                </a:xfrm>
                <a:prstGeom prst="line">
                  <a:avLst/>
                </a:prstGeom>
                <a:ln>
                  <a:solidFill>
                    <a:schemeClr val="tx2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96" name="Grupo 195">
                <a:extLst>
                  <a:ext uri="{FF2B5EF4-FFF2-40B4-BE49-F238E27FC236}">
                    <a16:creationId xmlns:a16="http://schemas.microsoft.com/office/drawing/2014/main" id="{00000000-0008-0000-0200-0000A8000000}"/>
                  </a:ext>
                </a:extLst>
              </p:cNvPr>
              <p:cNvGrpSpPr/>
              <p:nvPr/>
            </p:nvGrpSpPr>
            <p:grpSpPr>
              <a:xfrm>
                <a:off x="1231287" y="1862584"/>
                <a:ext cx="273328" cy="570236"/>
                <a:chOff x="1231287" y="1862584"/>
                <a:chExt cx="273328" cy="570236"/>
              </a:xfrm>
            </p:grpSpPr>
            <p:sp>
              <p:nvSpPr>
                <p:cNvPr id="256" name="Elipse 255">
                  <a:extLst>
                    <a:ext uri="{FF2B5EF4-FFF2-40B4-BE49-F238E27FC236}">
                      <a16:creationId xmlns:a16="http://schemas.microsoft.com/office/drawing/2014/main" id="{00000000-0008-0000-0200-0000E3000000}"/>
                    </a:ext>
                  </a:extLst>
                </p:cNvPr>
                <p:cNvSpPr/>
                <p:nvPr/>
              </p:nvSpPr>
              <p:spPr>
                <a:xfrm>
                  <a:off x="1231287" y="1862584"/>
                  <a:ext cx="108000" cy="108000"/>
                </a:xfrm>
                <a:prstGeom prst="ellips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/>
                </a:p>
              </p:txBody>
            </p:sp>
            <p:cxnSp>
              <p:nvCxnSpPr>
                <p:cNvPr id="257" name="Conector recto 256">
                  <a:extLst>
                    <a:ext uri="{FF2B5EF4-FFF2-40B4-BE49-F238E27FC236}">
                      <a16:creationId xmlns:a16="http://schemas.microsoft.com/office/drawing/2014/main" id="{00000000-0008-0000-0200-0000E4000000}"/>
                    </a:ext>
                  </a:extLst>
                </p:cNvPr>
                <p:cNvCxnSpPr/>
                <p:nvPr/>
              </p:nvCxnSpPr>
              <p:spPr>
                <a:xfrm>
                  <a:off x="1293621" y="1935748"/>
                  <a:ext cx="210994" cy="497072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97" name="Grupo 196">
                <a:extLst>
                  <a:ext uri="{FF2B5EF4-FFF2-40B4-BE49-F238E27FC236}">
                    <a16:creationId xmlns:a16="http://schemas.microsoft.com/office/drawing/2014/main" id="{00000000-0008-0000-0200-0000A9000000}"/>
                  </a:ext>
                </a:extLst>
              </p:cNvPr>
              <p:cNvGrpSpPr/>
              <p:nvPr/>
            </p:nvGrpSpPr>
            <p:grpSpPr>
              <a:xfrm>
                <a:off x="1218506" y="114643"/>
                <a:ext cx="256110" cy="555071"/>
                <a:chOff x="1218506" y="114643"/>
                <a:chExt cx="256110" cy="555071"/>
              </a:xfrm>
            </p:grpSpPr>
            <p:sp>
              <p:nvSpPr>
                <p:cNvPr id="254" name="Elipse 253">
                  <a:extLst>
                    <a:ext uri="{FF2B5EF4-FFF2-40B4-BE49-F238E27FC236}">
                      <a16:creationId xmlns:a16="http://schemas.microsoft.com/office/drawing/2014/main" id="{00000000-0008-0000-0200-0000E1000000}"/>
                    </a:ext>
                  </a:extLst>
                </p:cNvPr>
                <p:cNvSpPr/>
                <p:nvPr/>
              </p:nvSpPr>
              <p:spPr>
                <a:xfrm>
                  <a:off x="1218506" y="561714"/>
                  <a:ext cx="108000" cy="108000"/>
                </a:xfrm>
                <a:prstGeom prst="ellipse">
                  <a:avLst/>
                </a:prstGeom>
                <a:solidFill>
                  <a:schemeClr val="tx2"/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/>
                </a:p>
              </p:txBody>
            </p:sp>
            <p:cxnSp>
              <p:nvCxnSpPr>
                <p:cNvPr id="255" name="Conector recto 254">
                  <a:extLst>
                    <a:ext uri="{FF2B5EF4-FFF2-40B4-BE49-F238E27FC236}">
                      <a16:creationId xmlns:a16="http://schemas.microsoft.com/office/drawing/2014/main" id="{00000000-0008-0000-0200-0000E2000000}"/>
                    </a:ext>
                  </a:extLst>
                </p:cNvPr>
                <p:cNvCxnSpPr/>
                <p:nvPr/>
              </p:nvCxnSpPr>
              <p:spPr>
                <a:xfrm flipV="1">
                  <a:off x="1272328" y="114643"/>
                  <a:ext cx="202288" cy="500680"/>
                </a:xfrm>
                <a:prstGeom prst="line">
                  <a:avLst/>
                </a:prstGeom>
                <a:ln>
                  <a:solidFill>
                    <a:schemeClr val="tx2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98" name="Forma libre 169">
                <a:extLst>
                  <a:ext uri="{FF2B5EF4-FFF2-40B4-BE49-F238E27FC236}">
                    <a16:creationId xmlns:a16="http://schemas.microsoft.com/office/drawing/2014/main" id="{00000000-0008-0000-0200-0000AA000000}"/>
                  </a:ext>
                </a:extLst>
              </p:cNvPr>
              <p:cNvSpPr/>
              <p:nvPr/>
            </p:nvSpPr>
            <p:spPr>
              <a:xfrm>
                <a:off x="1005287" y="715833"/>
                <a:ext cx="540000" cy="1080000"/>
              </a:xfrm>
              <a:custGeom>
                <a:avLst/>
                <a:gdLst>
                  <a:gd name="connsiteX0" fmla="*/ 0 w 1258189"/>
                  <a:gd name="connsiteY0" fmla="*/ 0 h 2519817"/>
                  <a:gd name="connsiteX1" fmla="*/ 127017 w 1258189"/>
                  <a:gd name="connsiteY1" fmla="*/ 6413 h 2519817"/>
                  <a:gd name="connsiteX2" fmla="*/ 1258189 w 1258189"/>
                  <a:gd name="connsiteY2" fmla="*/ 1259908 h 2519817"/>
                  <a:gd name="connsiteX3" fmla="*/ 127017 w 1258189"/>
                  <a:gd name="connsiteY3" fmla="*/ 2513403 h 2519817"/>
                  <a:gd name="connsiteX4" fmla="*/ 0 w 1258189"/>
                  <a:gd name="connsiteY4" fmla="*/ 2519817 h 2519817"/>
                  <a:gd name="connsiteX5" fmla="*/ 0 w 1258189"/>
                  <a:gd name="connsiteY5" fmla="*/ 0 h 25198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58189" h="2519817">
                    <a:moveTo>
                      <a:pt x="0" y="0"/>
                    </a:moveTo>
                    <a:lnTo>
                      <a:pt x="127017" y="6413"/>
                    </a:lnTo>
                    <a:cubicBezTo>
                      <a:pt x="762380" y="70938"/>
                      <a:pt x="1258189" y="607522"/>
                      <a:pt x="1258189" y="1259908"/>
                    </a:cubicBezTo>
                    <a:cubicBezTo>
                      <a:pt x="1258189" y="1912295"/>
                      <a:pt x="762380" y="2448878"/>
                      <a:pt x="127017" y="2513403"/>
                    </a:cubicBezTo>
                    <a:lnTo>
                      <a:pt x="0" y="251981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s-PE"/>
              </a:p>
            </p:txBody>
          </p:sp>
          <p:grpSp>
            <p:nvGrpSpPr>
              <p:cNvPr id="199" name="Grupo 198">
                <a:extLst>
                  <a:ext uri="{FF2B5EF4-FFF2-40B4-BE49-F238E27FC236}">
                    <a16:creationId xmlns:a16="http://schemas.microsoft.com/office/drawing/2014/main" id="{00000000-0008-0000-0200-0000AB000000}"/>
                  </a:ext>
                </a:extLst>
              </p:cNvPr>
              <p:cNvGrpSpPr/>
              <p:nvPr/>
            </p:nvGrpSpPr>
            <p:grpSpPr>
              <a:xfrm>
                <a:off x="1372664" y="0"/>
                <a:ext cx="3159955" cy="186834"/>
                <a:chOff x="1372664" y="0"/>
                <a:chExt cx="3159955" cy="186834"/>
              </a:xfrm>
            </p:grpSpPr>
            <p:sp>
              <p:nvSpPr>
                <p:cNvPr id="247" name="Elipse 246">
                  <a:extLst>
                    <a:ext uri="{FF2B5EF4-FFF2-40B4-BE49-F238E27FC236}">
                      <a16:creationId xmlns:a16="http://schemas.microsoft.com/office/drawing/2014/main" id="{00000000-0008-0000-0200-0000DA000000}"/>
                    </a:ext>
                  </a:extLst>
                </p:cNvPr>
                <p:cNvSpPr/>
                <p:nvPr/>
              </p:nvSpPr>
              <p:spPr>
                <a:xfrm>
                  <a:off x="1372664" y="0"/>
                  <a:ext cx="180000" cy="1800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 sz="1400" b="1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48" name="Pentágono 218">
                  <a:extLst>
                    <a:ext uri="{FF2B5EF4-FFF2-40B4-BE49-F238E27FC236}">
                      <a16:creationId xmlns:a16="http://schemas.microsoft.com/office/drawing/2014/main" id="{00000000-0008-0000-0200-0000DB000000}"/>
                    </a:ext>
                  </a:extLst>
                </p:cNvPr>
                <p:cNvSpPr/>
                <p:nvPr/>
              </p:nvSpPr>
              <p:spPr>
                <a:xfrm>
                  <a:off x="1484417" y="1124"/>
                  <a:ext cx="1080000" cy="180000"/>
                </a:xfrm>
                <a:prstGeom prst="homePlat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 defTabSz="914400" rtl="0" eaLnBrk="1" latinLnBrk="0" hangingPunct="1"/>
                  <a:fld id="{44BE2A19-F1D7-4B03-B332-AA8A63940A4A}" type="TxLink">
                    <a:rPr lang="en-US" sz="800" b="1" kern="1200">
                      <a:solidFill>
                        <a:srgbClr val="00206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rPr>
                    <a:pPr marL="0" indent="0" algn="ctr" defTabSz="914400" rtl="0" eaLnBrk="1" latinLnBrk="0" hangingPunct="1"/>
                    <a:t>Comercio</a:t>
                  </a:fld>
                  <a:endParaRPr lang="es-PE" sz="800" b="1" kern="1200">
                    <a:solidFill>
                      <a:srgbClr val="00206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49" name="Elipse 248">
                  <a:extLst>
                    <a:ext uri="{FF2B5EF4-FFF2-40B4-BE49-F238E27FC236}">
                      <a16:creationId xmlns:a16="http://schemas.microsoft.com/office/drawing/2014/main" id="{00000000-0008-0000-0200-0000DC000000}"/>
                    </a:ext>
                  </a:extLst>
                </p:cNvPr>
                <p:cNvSpPr/>
                <p:nvPr/>
              </p:nvSpPr>
              <p:spPr>
                <a:xfrm>
                  <a:off x="1435733" y="40289"/>
                  <a:ext cx="108000" cy="108000"/>
                </a:xfrm>
                <a:prstGeom prst="ellips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 sz="1400" b="1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250" name="Grupo 249">
                  <a:extLst>
                    <a:ext uri="{FF2B5EF4-FFF2-40B4-BE49-F238E27FC236}">
                      <a16:creationId xmlns:a16="http://schemas.microsoft.com/office/drawing/2014/main" id="{00000000-0008-0000-0200-0000DD000000}"/>
                    </a:ext>
                  </a:extLst>
                </p:cNvPr>
                <p:cNvGrpSpPr/>
                <p:nvPr/>
              </p:nvGrpSpPr>
              <p:grpSpPr>
                <a:xfrm>
                  <a:off x="2517048" y="5987"/>
                  <a:ext cx="1036751" cy="180847"/>
                  <a:chOff x="2517048" y="5987"/>
                  <a:chExt cx="1036751" cy="180847"/>
                </a:xfrm>
              </p:grpSpPr>
              <p:sp>
                <p:nvSpPr>
                  <p:cNvPr id="252" name="Cheurón 222">
                    <a:extLst>
                      <a:ext uri="{FF2B5EF4-FFF2-40B4-BE49-F238E27FC236}">
                        <a16:creationId xmlns:a16="http://schemas.microsoft.com/office/drawing/2014/main" id="{00000000-0008-0000-0200-0000DF000000}"/>
                      </a:ext>
                    </a:extLst>
                  </p:cNvPr>
                  <p:cNvSpPr/>
                  <p:nvPr/>
                </p:nvSpPr>
                <p:spPr>
                  <a:xfrm>
                    <a:off x="2517048" y="5987"/>
                    <a:ext cx="541361" cy="180000"/>
                  </a:xfrm>
                  <a:prstGeom prst="chevron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s-PE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53" name="Rectángulo 252">
                    <a:extLst>
                      <a:ext uri="{FF2B5EF4-FFF2-40B4-BE49-F238E27FC236}">
                        <a16:creationId xmlns:a16="http://schemas.microsoft.com/office/drawing/2014/main" id="{00000000-0008-0000-0200-0000E0000000}"/>
                      </a:ext>
                    </a:extLst>
                  </p:cNvPr>
                  <p:cNvSpPr/>
                  <p:nvPr/>
                </p:nvSpPr>
                <p:spPr>
                  <a:xfrm>
                    <a:off x="2653799" y="6834"/>
                    <a:ext cx="900000" cy="180000"/>
                  </a:xfrm>
                  <a:prstGeom prst="rect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indent="0" algn="ctr" defTabSz="914400" rtl="0" eaLnBrk="1" latinLnBrk="0" hangingPunct="1"/>
                    <a:fld id="{B176B60B-933E-413C-A114-534A1B82C331}" type="TxLink">
                      <a:rPr lang="en-US" sz="800" b="1" kern="120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rPr>
                      <a:pPr marL="0" indent="0" algn="ctr" defTabSz="914400" rtl="0" eaLnBrk="1" latinLnBrk="0" hangingPunct="1"/>
                      <a:t>3,266</a:t>
                    </a:fld>
                    <a:endParaRPr lang="es-PE" sz="800" b="1" kern="1200">
                      <a:solidFill>
                        <a:srgbClr val="00206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251" name="Cheurón 221">
                  <a:extLst>
                    <a:ext uri="{FF2B5EF4-FFF2-40B4-BE49-F238E27FC236}">
                      <a16:creationId xmlns:a16="http://schemas.microsoft.com/office/drawing/2014/main" id="{00000000-0008-0000-0200-0000DE000000}"/>
                    </a:ext>
                  </a:extLst>
                </p:cNvPr>
                <p:cNvSpPr/>
                <p:nvPr/>
              </p:nvSpPr>
              <p:spPr>
                <a:xfrm>
                  <a:off x="3632619" y="5871"/>
                  <a:ext cx="900000" cy="180000"/>
                </a:xfrm>
                <a:prstGeom prst="chevron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 defTabSz="914400" rtl="0" eaLnBrk="1" latinLnBrk="0" hangingPunct="1"/>
                  <a:fld id="{56E63757-0461-4DBD-A068-3A435847812B}" type="TxLink">
                    <a:rPr lang="en-US" sz="800" b="1" kern="1200">
                      <a:solidFill>
                        <a:schemeClr val="bg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rPr>
                    <a:pPr marL="0" indent="0" algn="ctr" defTabSz="914400" rtl="0" eaLnBrk="1" latinLnBrk="0" hangingPunct="1"/>
                    <a:t> 167,662 </a:t>
                  </a:fld>
                  <a:endParaRPr lang="es-PE" sz="800" b="1" kern="120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200" name="Grupo 199">
                <a:extLst>
                  <a:ext uri="{FF2B5EF4-FFF2-40B4-BE49-F238E27FC236}">
                    <a16:creationId xmlns:a16="http://schemas.microsoft.com/office/drawing/2014/main" id="{00000000-0008-0000-0200-0000AC000000}"/>
                  </a:ext>
                </a:extLst>
              </p:cNvPr>
              <p:cNvGrpSpPr/>
              <p:nvPr/>
            </p:nvGrpSpPr>
            <p:grpSpPr>
              <a:xfrm>
                <a:off x="1817627" y="277279"/>
                <a:ext cx="3159955" cy="186834"/>
                <a:chOff x="1817627" y="277279"/>
                <a:chExt cx="3159955" cy="186834"/>
              </a:xfrm>
            </p:grpSpPr>
            <p:sp>
              <p:nvSpPr>
                <p:cNvPr id="240" name="Elipse 239">
                  <a:extLst>
                    <a:ext uri="{FF2B5EF4-FFF2-40B4-BE49-F238E27FC236}">
                      <a16:creationId xmlns:a16="http://schemas.microsoft.com/office/drawing/2014/main" id="{00000000-0008-0000-0200-0000D3000000}"/>
                    </a:ext>
                  </a:extLst>
                </p:cNvPr>
                <p:cNvSpPr/>
                <p:nvPr/>
              </p:nvSpPr>
              <p:spPr>
                <a:xfrm>
                  <a:off x="1817627" y="277279"/>
                  <a:ext cx="180000" cy="1800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 sz="1400" b="1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41" name="Pentágono 211">
                  <a:extLst>
                    <a:ext uri="{FF2B5EF4-FFF2-40B4-BE49-F238E27FC236}">
                      <a16:creationId xmlns:a16="http://schemas.microsoft.com/office/drawing/2014/main" id="{00000000-0008-0000-0200-0000D4000000}"/>
                    </a:ext>
                  </a:extLst>
                </p:cNvPr>
                <p:cNvSpPr/>
                <p:nvPr/>
              </p:nvSpPr>
              <p:spPr>
                <a:xfrm>
                  <a:off x="1929380" y="278403"/>
                  <a:ext cx="1080000" cy="180000"/>
                </a:xfrm>
                <a:prstGeom prst="homePlat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 defTabSz="914400" rtl="0" eaLnBrk="1" latinLnBrk="0" hangingPunct="1"/>
                  <a:fld id="{1D323F8D-8F36-4DA7-B7FB-452D91717D46}" type="TxLink">
                    <a:rPr lang="en-US" sz="800" b="1" kern="1200">
                      <a:solidFill>
                        <a:srgbClr val="00206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rPr>
                    <a:pPr marL="0" indent="0" algn="ctr" defTabSz="914400" rtl="0" eaLnBrk="1" latinLnBrk="0" hangingPunct="1"/>
                    <a:t>Industria</a:t>
                  </a:fld>
                  <a:endParaRPr lang="es-PE" sz="800" b="1" kern="1200">
                    <a:solidFill>
                      <a:srgbClr val="00206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42" name="Elipse 241">
                  <a:extLst>
                    <a:ext uri="{FF2B5EF4-FFF2-40B4-BE49-F238E27FC236}">
                      <a16:creationId xmlns:a16="http://schemas.microsoft.com/office/drawing/2014/main" id="{00000000-0008-0000-0200-0000D5000000}"/>
                    </a:ext>
                  </a:extLst>
                </p:cNvPr>
                <p:cNvSpPr/>
                <p:nvPr/>
              </p:nvSpPr>
              <p:spPr>
                <a:xfrm>
                  <a:off x="1880696" y="317568"/>
                  <a:ext cx="108000" cy="108000"/>
                </a:xfrm>
                <a:prstGeom prst="ellips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 sz="1400" b="1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243" name="Grupo 242">
                  <a:extLst>
                    <a:ext uri="{FF2B5EF4-FFF2-40B4-BE49-F238E27FC236}">
                      <a16:creationId xmlns:a16="http://schemas.microsoft.com/office/drawing/2014/main" id="{00000000-0008-0000-0200-0000D6000000}"/>
                    </a:ext>
                  </a:extLst>
                </p:cNvPr>
                <p:cNvGrpSpPr/>
                <p:nvPr/>
              </p:nvGrpSpPr>
              <p:grpSpPr>
                <a:xfrm>
                  <a:off x="2962011" y="283266"/>
                  <a:ext cx="1036751" cy="180847"/>
                  <a:chOff x="2962011" y="283266"/>
                  <a:chExt cx="1036751" cy="180847"/>
                </a:xfrm>
              </p:grpSpPr>
              <p:sp>
                <p:nvSpPr>
                  <p:cNvPr id="245" name="Cheurón 215">
                    <a:extLst>
                      <a:ext uri="{FF2B5EF4-FFF2-40B4-BE49-F238E27FC236}">
                        <a16:creationId xmlns:a16="http://schemas.microsoft.com/office/drawing/2014/main" id="{00000000-0008-0000-0200-0000D8000000}"/>
                      </a:ext>
                    </a:extLst>
                  </p:cNvPr>
                  <p:cNvSpPr/>
                  <p:nvPr/>
                </p:nvSpPr>
                <p:spPr>
                  <a:xfrm>
                    <a:off x="2962011" y="283266"/>
                    <a:ext cx="541361" cy="180000"/>
                  </a:xfrm>
                  <a:prstGeom prst="chevron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s-PE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46" name="Rectángulo 245">
                    <a:extLst>
                      <a:ext uri="{FF2B5EF4-FFF2-40B4-BE49-F238E27FC236}">
                        <a16:creationId xmlns:a16="http://schemas.microsoft.com/office/drawing/2014/main" id="{00000000-0008-0000-0200-0000D9000000}"/>
                      </a:ext>
                    </a:extLst>
                  </p:cNvPr>
                  <p:cNvSpPr/>
                  <p:nvPr/>
                </p:nvSpPr>
                <p:spPr>
                  <a:xfrm>
                    <a:off x="3098762" y="284113"/>
                    <a:ext cx="900000" cy="180000"/>
                  </a:xfrm>
                  <a:prstGeom prst="rect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indent="0" algn="ctr" defTabSz="914400" rtl="0" eaLnBrk="1" latinLnBrk="0" hangingPunct="1"/>
                    <a:fld id="{440BD17A-04E7-4619-B05C-1CCC45FEDFE8}" type="TxLink">
                      <a:rPr lang="en-US" sz="800" b="1" kern="120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rPr>
                      <a:pPr marL="0" indent="0" algn="ctr" defTabSz="914400" rtl="0" eaLnBrk="1" latinLnBrk="0" hangingPunct="1"/>
                      <a:t>2,933</a:t>
                    </a:fld>
                    <a:endParaRPr lang="es-PE" sz="800" b="1" kern="1200">
                      <a:solidFill>
                        <a:srgbClr val="00206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244" name="Cheurón 214">
                  <a:extLst>
                    <a:ext uri="{FF2B5EF4-FFF2-40B4-BE49-F238E27FC236}">
                      <a16:creationId xmlns:a16="http://schemas.microsoft.com/office/drawing/2014/main" id="{00000000-0008-0000-0200-0000D7000000}"/>
                    </a:ext>
                  </a:extLst>
                </p:cNvPr>
                <p:cNvSpPr/>
                <p:nvPr/>
              </p:nvSpPr>
              <p:spPr>
                <a:xfrm>
                  <a:off x="4077582" y="283150"/>
                  <a:ext cx="900000" cy="180000"/>
                </a:xfrm>
                <a:prstGeom prst="chevron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 defTabSz="914400" rtl="0" eaLnBrk="1" latinLnBrk="0" hangingPunct="1"/>
                  <a:fld id="{57D87D56-D7CB-480E-8A39-175777C2F159}" type="TxLink">
                    <a:rPr lang="en-US" sz="800" b="1" kern="1200">
                      <a:solidFill>
                        <a:schemeClr val="bg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rPr>
                    <a:pPr marL="0" indent="0" algn="ctr" defTabSz="914400" rtl="0" eaLnBrk="1" latinLnBrk="0" hangingPunct="1"/>
                    <a:t> 145,168 </a:t>
                  </a:fld>
                  <a:endParaRPr lang="es-PE" sz="800" b="1" kern="120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00000000-0008-0000-0200-0000AD000000}"/>
                  </a:ext>
                </a:extLst>
              </p:cNvPr>
              <p:cNvGrpSpPr/>
              <p:nvPr/>
            </p:nvGrpSpPr>
            <p:grpSpPr>
              <a:xfrm>
                <a:off x="2016901" y="677164"/>
                <a:ext cx="3147255" cy="186834"/>
                <a:chOff x="2016901" y="677164"/>
                <a:chExt cx="3147255" cy="186834"/>
              </a:xfrm>
            </p:grpSpPr>
            <p:sp>
              <p:nvSpPr>
                <p:cNvPr id="233" name="Elipse 232">
                  <a:extLst>
                    <a:ext uri="{FF2B5EF4-FFF2-40B4-BE49-F238E27FC236}">
                      <a16:creationId xmlns:a16="http://schemas.microsoft.com/office/drawing/2014/main" id="{00000000-0008-0000-0200-0000CC000000}"/>
                    </a:ext>
                  </a:extLst>
                </p:cNvPr>
                <p:cNvSpPr/>
                <p:nvPr/>
              </p:nvSpPr>
              <p:spPr>
                <a:xfrm>
                  <a:off x="2016901" y="677164"/>
                  <a:ext cx="180000" cy="1800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 sz="1400" b="1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34" name="Pentágono 204">
                  <a:extLst>
                    <a:ext uri="{FF2B5EF4-FFF2-40B4-BE49-F238E27FC236}">
                      <a16:creationId xmlns:a16="http://schemas.microsoft.com/office/drawing/2014/main" id="{00000000-0008-0000-0200-0000CD000000}"/>
                    </a:ext>
                  </a:extLst>
                </p:cNvPr>
                <p:cNvSpPr/>
                <p:nvPr/>
              </p:nvSpPr>
              <p:spPr>
                <a:xfrm>
                  <a:off x="2128654" y="678288"/>
                  <a:ext cx="1080000" cy="180000"/>
                </a:xfrm>
                <a:prstGeom prst="homePlat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 defTabSz="914400" rtl="0" eaLnBrk="1" latinLnBrk="0" hangingPunct="1"/>
                  <a:fld id="{3B205EE7-870E-401C-BEDA-36B9520A7C23}" type="TxLink">
                    <a:rPr lang="en-US" sz="800" b="1" kern="1200">
                      <a:solidFill>
                        <a:srgbClr val="00206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rPr>
                    <a:pPr marL="0" indent="0" algn="ctr" defTabSz="914400" rtl="0" eaLnBrk="1" latinLnBrk="0" hangingPunct="1"/>
                    <a:t>Servicios</a:t>
                  </a:fld>
                  <a:endParaRPr lang="es-PE" sz="800" b="1" kern="1200">
                    <a:solidFill>
                      <a:srgbClr val="00206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35" name="Elipse 234">
                  <a:extLst>
                    <a:ext uri="{FF2B5EF4-FFF2-40B4-BE49-F238E27FC236}">
                      <a16:creationId xmlns:a16="http://schemas.microsoft.com/office/drawing/2014/main" id="{00000000-0008-0000-0200-0000CE000000}"/>
                    </a:ext>
                  </a:extLst>
                </p:cNvPr>
                <p:cNvSpPr/>
                <p:nvPr/>
              </p:nvSpPr>
              <p:spPr>
                <a:xfrm>
                  <a:off x="2079970" y="717453"/>
                  <a:ext cx="108000" cy="108000"/>
                </a:xfrm>
                <a:prstGeom prst="ellips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 sz="1400" b="1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236" name="Grupo 235">
                  <a:extLst>
                    <a:ext uri="{FF2B5EF4-FFF2-40B4-BE49-F238E27FC236}">
                      <a16:creationId xmlns:a16="http://schemas.microsoft.com/office/drawing/2014/main" id="{00000000-0008-0000-0200-0000CF000000}"/>
                    </a:ext>
                  </a:extLst>
                </p:cNvPr>
                <p:cNvGrpSpPr/>
                <p:nvPr/>
              </p:nvGrpSpPr>
              <p:grpSpPr>
                <a:xfrm>
                  <a:off x="3161285" y="683151"/>
                  <a:ext cx="1036751" cy="180847"/>
                  <a:chOff x="3161285" y="683151"/>
                  <a:chExt cx="1036751" cy="180847"/>
                </a:xfrm>
              </p:grpSpPr>
              <p:sp>
                <p:nvSpPr>
                  <p:cNvPr id="238" name="Cheurón 208">
                    <a:extLst>
                      <a:ext uri="{FF2B5EF4-FFF2-40B4-BE49-F238E27FC236}">
                        <a16:creationId xmlns:a16="http://schemas.microsoft.com/office/drawing/2014/main" id="{00000000-0008-0000-0200-0000D1000000}"/>
                      </a:ext>
                    </a:extLst>
                  </p:cNvPr>
                  <p:cNvSpPr/>
                  <p:nvPr/>
                </p:nvSpPr>
                <p:spPr>
                  <a:xfrm>
                    <a:off x="3161285" y="683151"/>
                    <a:ext cx="541361" cy="180000"/>
                  </a:xfrm>
                  <a:prstGeom prst="chevron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s-PE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39" name="Rectángulo 238">
                    <a:extLst>
                      <a:ext uri="{FF2B5EF4-FFF2-40B4-BE49-F238E27FC236}">
                        <a16:creationId xmlns:a16="http://schemas.microsoft.com/office/drawing/2014/main" id="{00000000-0008-0000-0200-0000D2000000}"/>
                      </a:ext>
                    </a:extLst>
                  </p:cNvPr>
                  <p:cNvSpPr/>
                  <p:nvPr/>
                </p:nvSpPr>
                <p:spPr>
                  <a:xfrm>
                    <a:off x="3298036" y="683998"/>
                    <a:ext cx="900000" cy="180000"/>
                  </a:xfrm>
                  <a:prstGeom prst="rect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indent="0" algn="ctr" defTabSz="914400" rtl="0" eaLnBrk="1" latinLnBrk="0" hangingPunct="1"/>
                    <a:fld id="{49940FC3-48AD-4520-9477-D9FCDE21320A}" type="TxLink">
                      <a:rPr lang="en-US" sz="800" b="1" kern="120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rPr>
                      <a:pPr marL="0" indent="0" algn="ctr" defTabSz="914400" rtl="0" eaLnBrk="1" latinLnBrk="0" hangingPunct="1"/>
                      <a:t>2,932</a:t>
                    </a:fld>
                    <a:endParaRPr lang="es-PE" sz="800" b="1" kern="1200">
                      <a:solidFill>
                        <a:srgbClr val="00206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237" name="Cheurón 207">
                  <a:extLst>
                    <a:ext uri="{FF2B5EF4-FFF2-40B4-BE49-F238E27FC236}">
                      <a16:creationId xmlns:a16="http://schemas.microsoft.com/office/drawing/2014/main" id="{00000000-0008-0000-0200-0000D0000000}"/>
                    </a:ext>
                  </a:extLst>
                </p:cNvPr>
                <p:cNvSpPr/>
                <p:nvPr/>
              </p:nvSpPr>
              <p:spPr>
                <a:xfrm>
                  <a:off x="4264156" y="683035"/>
                  <a:ext cx="900000" cy="180000"/>
                </a:xfrm>
                <a:prstGeom prst="chevron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 defTabSz="914400" rtl="0" eaLnBrk="1" latinLnBrk="0" hangingPunct="1"/>
                  <a:fld id="{15748547-ABD4-474F-B82B-4DF3B543398A}" type="TxLink">
                    <a:rPr lang="en-US" sz="800" b="1" kern="1200">
                      <a:solidFill>
                        <a:schemeClr val="bg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rPr>
                    <a:pPr marL="0" indent="0" algn="ctr" defTabSz="914400" rtl="0" eaLnBrk="1" latinLnBrk="0" hangingPunct="1"/>
                    <a:t> 89,307 </a:t>
                  </a:fld>
                  <a:endParaRPr lang="es-PE" sz="800" b="1" kern="120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203" name="Grupo 202">
                <a:extLst>
                  <a:ext uri="{FF2B5EF4-FFF2-40B4-BE49-F238E27FC236}">
                    <a16:creationId xmlns:a16="http://schemas.microsoft.com/office/drawing/2014/main" id="{00000000-0008-0000-0200-0000AE000000}"/>
                  </a:ext>
                </a:extLst>
              </p:cNvPr>
              <p:cNvGrpSpPr/>
              <p:nvPr/>
            </p:nvGrpSpPr>
            <p:grpSpPr>
              <a:xfrm>
                <a:off x="2141330" y="1153619"/>
                <a:ext cx="2181135" cy="186834"/>
                <a:chOff x="2141330" y="1153619"/>
                <a:chExt cx="2181135" cy="186834"/>
              </a:xfrm>
            </p:grpSpPr>
            <p:sp>
              <p:nvSpPr>
                <p:cNvPr id="227" name="Elipse 226">
                  <a:extLst>
                    <a:ext uri="{FF2B5EF4-FFF2-40B4-BE49-F238E27FC236}">
                      <a16:creationId xmlns:a16="http://schemas.microsoft.com/office/drawing/2014/main" id="{00000000-0008-0000-0200-0000C6000000}"/>
                    </a:ext>
                  </a:extLst>
                </p:cNvPr>
                <p:cNvSpPr/>
                <p:nvPr/>
              </p:nvSpPr>
              <p:spPr>
                <a:xfrm>
                  <a:off x="2141330" y="1153619"/>
                  <a:ext cx="180000" cy="1800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 sz="1400" b="1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28" name="Pentágono 198">
                  <a:extLst>
                    <a:ext uri="{FF2B5EF4-FFF2-40B4-BE49-F238E27FC236}">
                      <a16:creationId xmlns:a16="http://schemas.microsoft.com/office/drawing/2014/main" id="{00000000-0008-0000-0200-0000C7000000}"/>
                    </a:ext>
                  </a:extLst>
                </p:cNvPr>
                <p:cNvSpPr/>
                <p:nvPr/>
              </p:nvSpPr>
              <p:spPr>
                <a:xfrm>
                  <a:off x="2253083" y="1154743"/>
                  <a:ext cx="1080000" cy="180000"/>
                </a:xfrm>
                <a:prstGeom prst="homePlat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 defTabSz="914400" rtl="0" eaLnBrk="1" latinLnBrk="0" hangingPunct="1"/>
                  <a:fld id="{1D60FC7B-8CF9-4029-89D2-53FA15D9AC8D}" type="TxLink">
                    <a:rPr lang="en-US" sz="800" b="1" kern="1200">
                      <a:solidFill>
                        <a:srgbClr val="00206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rPr>
                    <a:pPr marL="0" indent="0" algn="ctr" defTabSz="914400" rtl="0" eaLnBrk="1" latinLnBrk="0" hangingPunct="1"/>
                    <a:t>Construcción</a:t>
                  </a:fld>
                  <a:endParaRPr lang="es-PE" sz="800" b="1" kern="1200">
                    <a:solidFill>
                      <a:srgbClr val="00206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29" name="Elipse 228">
                  <a:extLst>
                    <a:ext uri="{FF2B5EF4-FFF2-40B4-BE49-F238E27FC236}">
                      <a16:creationId xmlns:a16="http://schemas.microsoft.com/office/drawing/2014/main" id="{00000000-0008-0000-0200-0000C8000000}"/>
                    </a:ext>
                  </a:extLst>
                </p:cNvPr>
                <p:cNvSpPr/>
                <p:nvPr/>
              </p:nvSpPr>
              <p:spPr>
                <a:xfrm>
                  <a:off x="2204399" y="1193908"/>
                  <a:ext cx="108000" cy="108000"/>
                </a:xfrm>
                <a:prstGeom prst="ellips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 sz="1400" b="1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230" name="Grupo 229">
                  <a:extLst>
                    <a:ext uri="{FF2B5EF4-FFF2-40B4-BE49-F238E27FC236}">
                      <a16:creationId xmlns:a16="http://schemas.microsoft.com/office/drawing/2014/main" id="{00000000-0008-0000-0200-0000C9000000}"/>
                    </a:ext>
                  </a:extLst>
                </p:cNvPr>
                <p:cNvGrpSpPr/>
                <p:nvPr/>
              </p:nvGrpSpPr>
              <p:grpSpPr>
                <a:xfrm>
                  <a:off x="3285714" y="1159606"/>
                  <a:ext cx="1036751" cy="180847"/>
                  <a:chOff x="3285714" y="1159606"/>
                  <a:chExt cx="1036751" cy="180847"/>
                </a:xfrm>
              </p:grpSpPr>
              <p:sp>
                <p:nvSpPr>
                  <p:cNvPr id="231" name="Cheurón 201">
                    <a:extLst>
                      <a:ext uri="{FF2B5EF4-FFF2-40B4-BE49-F238E27FC236}">
                        <a16:creationId xmlns:a16="http://schemas.microsoft.com/office/drawing/2014/main" id="{00000000-0008-0000-0200-0000CA000000}"/>
                      </a:ext>
                    </a:extLst>
                  </p:cNvPr>
                  <p:cNvSpPr/>
                  <p:nvPr/>
                </p:nvSpPr>
                <p:spPr>
                  <a:xfrm>
                    <a:off x="3285714" y="1159606"/>
                    <a:ext cx="541361" cy="180000"/>
                  </a:xfrm>
                  <a:prstGeom prst="chevron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s-PE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32" name="Rectángulo 231">
                    <a:extLst>
                      <a:ext uri="{FF2B5EF4-FFF2-40B4-BE49-F238E27FC236}">
                        <a16:creationId xmlns:a16="http://schemas.microsoft.com/office/drawing/2014/main" id="{00000000-0008-0000-0200-0000CB000000}"/>
                      </a:ext>
                    </a:extLst>
                  </p:cNvPr>
                  <p:cNvSpPr/>
                  <p:nvPr/>
                </p:nvSpPr>
                <p:spPr>
                  <a:xfrm>
                    <a:off x="3422465" y="1160453"/>
                    <a:ext cx="900000" cy="180000"/>
                  </a:xfrm>
                  <a:prstGeom prst="rect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indent="0" algn="ctr" defTabSz="914400" rtl="0" eaLnBrk="1" latinLnBrk="0" hangingPunct="1"/>
                    <a:fld id="{0E745F8E-4D80-4748-A3FF-34B85B160EC7}" type="TxLink">
                      <a:rPr lang="en-US" sz="800" b="1" kern="120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rPr>
                      <a:pPr marL="0" indent="0" algn="ctr" defTabSz="914400" rtl="0" eaLnBrk="1" latinLnBrk="0" hangingPunct="1"/>
                      <a:t>1,007</a:t>
                    </a:fld>
                    <a:endParaRPr lang="es-PE" sz="800" b="1" kern="1200">
                      <a:solidFill>
                        <a:srgbClr val="00206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</p:grpSp>
          </p:grpSp>
          <p:grpSp>
            <p:nvGrpSpPr>
              <p:cNvPr id="204" name="Grupo 203">
                <a:extLst>
                  <a:ext uri="{FF2B5EF4-FFF2-40B4-BE49-F238E27FC236}">
                    <a16:creationId xmlns:a16="http://schemas.microsoft.com/office/drawing/2014/main" id="{00000000-0008-0000-0200-0000AF000000}"/>
                  </a:ext>
                </a:extLst>
              </p:cNvPr>
              <p:cNvGrpSpPr/>
              <p:nvPr/>
            </p:nvGrpSpPr>
            <p:grpSpPr>
              <a:xfrm>
                <a:off x="2016901" y="1629987"/>
                <a:ext cx="2181135" cy="186834"/>
                <a:chOff x="2016901" y="1629987"/>
                <a:chExt cx="2181135" cy="186834"/>
              </a:xfrm>
            </p:grpSpPr>
            <p:sp>
              <p:nvSpPr>
                <p:cNvPr id="221" name="Elipse 220">
                  <a:extLst>
                    <a:ext uri="{FF2B5EF4-FFF2-40B4-BE49-F238E27FC236}">
                      <a16:creationId xmlns:a16="http://schemas.microsoft.com/office/drawing/2014/main" id="{00000000-0008-0000-0200-0000C0000000}"/>
                    </a:ext>
                  </a:extLst>
                </p:cNvPr>
                <p:cNvSpPr/>
                <p:nvPr/>
              </p:nvSpPr>
              <p:spPr>
                <a:xfrm>
                  <a:off x="2016901" y="1629987"/>
                  <a:ext cx="180000" cy="1800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 sz="1400" b="1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22" name="Pentágono 192">
                  <a:extLst>
                    <a:ext uri="{FF2B5EF4-FFF2-40B4-BE49-F238E27FC236}">
                      <a16:creationId xmlns:a16="http://schemas.microsoft.com/office/drawing/2014/main" id="{00000000-0008-0000-0200-0000C1000000}"/>
                    </a:ext>
                  </a:extLst>
                </p:cNvPr>
                <p:cNvSpPr/>
                <p:nvPr/>
              </p:nvSpPr>
              <p:spPr>
                <a:xfrm>
                  <a:off x="2128654" y="1631111"/>
                  <a:ext cx="1080000" cy="180000"/>
                </a:xfrm>
                <a:prstGeom prst="homePlat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 defTabSz="914400" rtl="0" eaLnBrk="1" latinLnBrk="0" hangingPunct="1"/>
                  <a:fld id="{2DF65131-E719-4847-98AB-EBD6BDE10210}" type="TxLink">
                    <a:rPr lang="en-US" sz="800" b="1" kern="1200">
                      <a:solidFill>
                        <a:srgbClr val="00206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rPr>
                    <a:pPr marL="0" indent="0" algn="ctr" defTabSz="914400" rtl="0" eaLnBrk="1" latinLnBrk="0" hangingPunct="1"/>
                    <a:t>Agropecuario</a:t>
                  </a:fld>
                  <a:endParaRPr lang="es-PE" sz="800" b="1" kern="1200">
                    <a:solidFill>
                      <a:srgbClr val="00206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23" name="Elipse 222">
                  <a:extLst>
                    <a:ext uri="{FF2B5EF4-FFF2-40B4-BE49-F238E27FC236}">
                      <a16:creationId xmlns:a16="http://schemas.microsoft.com/office/drawing/2014/main" id="{00000000-0008-0000-0200-0000C2000000}"/>
                    </a:ext>
                  </a:extLst>
                </p:cNvPr>
                <p:cNvSpPr/>
                <p:nvPr/>
              </p:nvSpPr>
              <p:spPr>
                <a:xfrm>
                  <a:off x="2079970" y="1670276"/>
                  <a:ext cx="108000" cy="108000"/>
                </a:xfrm>
                <a:prstGeom prst="ellips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 sz="1400" b="1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224" name="Grupo 223">
                  <a:extLst>
                    <a:ext uri="{FF2B5EF4-FFF2-40B4-BE49-F238E27FC236}">
                      <a16:creationId xmlns:a16="http://schemas.microsoft.com/office/drawing/2014/main" id="{00000000-0008-0000-0200-0000C3000000}"/>
                    </a:ext>
                  </a:extLst>
                </p:cNvPr>
                <p:cNvGrpSpPr/>
                <p:nvPr/>
              </p:nvGrpSpPr>
              <p:grpSpPr>
                <a:xfrm>
                  <a:off x="3161285" y="1635974"/>
                  <a:ext cx="1036751" cy="180847"/>
                  <a:chOff x="3161285" y="1635974"/>
                  <a:chExt cx="1036751" cy="180847"/>
                </a:xfrm>
              </p:grpSpPr>
              <p:sp>
                <p:nvSpPr>
                  <p:cNvPr id="225" name="Cheurón 195">
                    <a:extLst>
                      <a:ext uri="{FF2B5EF4-FFF2-40B4-BE49-F238E27FC236}">
                        <a16:creationId xmlns:a16="http://schemas.microsoft.com/office/drawing/2014/main" id="{00000000-0008-0000-0200-0000C4000000}"/>
                      </a:ext>
                    </a:extLst>
                  </p:cNvPr>
                  <p:cNvSpPr/>
                  <p:nvPr/>
                </p:nvSpPr>
                <p:spPr>
                  <a:xfrm>
                    <a:off x="3161285" y="1635974"/>
                    <a:ext cx="541361" cy="180000"/>
                  </a:xfrm>
                  <a:prstGeom prst="chevron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s-PE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26" name="Rectángulo 225">
                    <a:extLst>
                      <a:ext uri="{FF2B5EF4-FFF2-40B4-BE49-F238E27FC236}">
                        <a16:creationId xmlns:a16="http://schemas.microsoft.com/office/drawing/2014/main" id="{00000000-0008-0000-0200-0000C5000000}"/>
                      </a:ext>
                    </a:extLst>
                  </p:cNvPr>
                  <p:cNvSpPr/>
                  <p:nvPr/>
                </p:nvSpPr>
                <p:spPr>
                  <a:xfrm>
                    <a:off x="3298036" y="1636821"/>
                    <a:ext cx="900000" cy="180000"/>
                  </a:xfrm>
                  <a:prstGeom prst="rect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indent="0" algn="ctr" defTabSz="914400" rtl="0" eaLnBrk="1" latinLnBrk="0" hangingPunct="1"/>
                    <a:fld id="{B0FDC688-B1B8-4A86-8808-3927C49B24B2}" type="TxLink">
                      <a:rPr lang="en-US" sz="800" b="1" kern="120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rPr>
                      <a:pPr marL="0" indent="0" algn="ctr" defTabSz="914400" rtl="0" eaLnBrk="1" latinLnBrk="0" hangingPunct="1"/>
                      <a:t>247</a:t>
                    </a:fld>
                    <a:endParaRPr lang="es-PE" sz="800" b="1" kern="1200">
                      <a:solidFill>
                        <a:srgbClr val="00206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</p:grpSp>
          </p:grpSp>
          <p:grpSp>
            <p:nvGrpSpPr>
              <p:cNvPr id="205" name="Grupo 204">
                <a:extLst>
                  <a:ext uri="{FF2B5EF4-FFF2-40B4-BE49-F238E27FC236}">
                    <a16:creationId xmlns:a16="http://schemas.microsoft.com/office/drawing/2014/main" id="{00000000-0008-0000-0200-0000B0000000}"/>
                  </a:ext>
                </a:extLst>
              </p:cNvPr>
              <p:cNvGrpSpPr/>
              <p:nvPr/>
            </p:nvGrpSpPr>
            <p:grpSpPr>
              <a:xfrm>
                <a:off x="1817627" y="2077249"/>
                <a:ext cx="3159955" cy="186834"/>
                <a:chOff x="1817627" y="2077249"/>
                <a:chExt cx="3159955" cy="186834"/>
              </a:xfrm>
            </p:grpSpPr>
            <p:sp>
              <p:nvSpPr>
                <p:cNvPr id="214" name="Elipse 213">
                  <a:extLst>
                    <a:ext uri="{FF2B5EF4-FFF2-40B4-BE49-F238E27FC236}">
                      <a16:creationId xmlns:a16="http://schemas.microsoft.com/office/drawing/2014/main" id="{00000000-0008-0000-0200-0000B9000000}"/>
                    </a:ext>
                  </a:extLst>
                </p:cNvPr>
                <p:cNvSpPr/>
                <p:nvPr/>
              </p:nvSpPr>
              <p:spPr>
                <a:xfrm>
                  <a:off x="1817627" y="2077249"/>
                  <a:ext cx="180000" cy="1800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 sz="1400" b="1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15" name="Pentágono 185">
                  <a:extLst>
                    <a:ext uri="{FF2B5EF4-FFF2-40B4-BE49-F238E27FC236}">
                      <a16:creationId xmlns:a16="http://schemas.microsoft.com/office/drawing/2014/main" id="{00000000-0008-0000-0200-0000BA000000}"/>
                    </a:ext>
                  </a:extLst>
                </p:cNvPr>
                <p:cNvSpPr/>
                <p:nvPr/>
              </p:nvSpPr>
              <p:spPr>
                <a:xfrm>
                  <a:off x="1929380" y="2078373"/>
                  <a:ext cx="1080000" cy="180000"/>
                </a:xfrm>
                <a:prstGeom prst="homePlat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 defTabSz="914400" rtl="0" eaLnBrk="1" latinLnBrk="0" hangingPunct="1"/>
                  <a:fld id="{87C3F139-38AA-473E-8CAD-8A18D4BBA346}" type="TxLink">
                    <a:rPr lang="en-US" sz="800" b="1" kern="1200">
                      <a:solidFill>
                        <a:srgbClr val="00206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rPr>
                    <a:pPr marL="0" indent="0" algn="ctr" defTabSz="914400" rtl="0" eaLnBrk="1" latinLnBrk="0" hangingPunct="1"/>
                    <a:t>Minería</a:t>
                  </a:fld>
                  <a:endParaRPr lang="es-PE" sz="800" b="1" kern="1200">
                    <a:solidFill>
                      <a:srgbClr val="00206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16" name="Elipse 215">
                  <a:extLst>
                    <a:ext uri="{FF2B5EF4-FFF2-40B4-BE49-F238E27FC236}">
                      <a16:creationId xmlns:a16="http://schemas.microsoft.com/office/drawing/2014/main" id="{00000000-0008-0000-0200-0000BB000000}"/>
                    </a:ext>
                  </a:extLst>
                </p:cNvPr>
                <p:cNvSpPr/>
                <p:nvPr/>
              </p:nvSpPr>
              <p:spPr>
                <a:xfrm>
                  <a:off x="1880696" y="2117538"/>
                  <a:ext cx="108000" cy="108000"/>
                </a:xfrm>
                <a:prstGeom prst="ellips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 sz="1400" b="1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217" name="Grupo 216">
                  <a:extLst>
                    <a:ext uri="{FF2B5EF4-FFF2-40B4-BE49-F238E27FC236}">
                      <a16:creationId xmlns:a16="http://schemas.microsoft.com/office/drawing/2014/main" id="{00000000-0008-0000-0200-0000BC000000}"/>
                    </a:ext>
                  </a:extLst>
                </p:cNvPr>
                <p:cNvGrpSpPr/>
                <p:nvPr/>
              </p:nvGrpSpPr>
              <p:grpSpPr>
                <a:xfrm>
                  <a:off x="2962011" y="2083236"/>
                  <a:ext cx="1036751" cy="180847"/>
                  <a:chOff x="2962011" y="2083236"/>
                  <a:chExt cx="1036751" cy="180847"/>
                </a:xfrm>
              </p:grpSpPr>
              <p:sp>
                <p:nvSpPr>
                  <p:cNvPr id="219" name="Cheurón 189">
                    <a:extLst>
                      <a:ext uri="{FF2B5EF4-FFF2-40B4-BE49-F238E27FC236}">
                        <a16:creationId xmlns:a16="http://schemas.microsoft.com/office/drawing/2014/main" id="{00000000-0008-0000-0200-0000BE000000}"/>
                      </a:ext>
                    </a:extLst>
                  </p:cNvPr>
                  <p:cNvSpPr/>
                  <p:nvPr/>
                </p:nvSpPr>
                <p:spPr>
                  <a:xfrm>
                    <a:off x="2962011" y="2083236"/>
                    <a:ext cx="541361" cy="180000"/>
                  </a:xfrm>
                  <a:prstGeom prst="chevron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s-PE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20" name="Rectángulo 219">
                    <a:extLst>
                      <a:ext uri="{FF2B5EF4-FFF2-40B4-BE49-F238E27FC236}">
                        <a16:creationId xmlns:a16="http://schemas.microsoft.com/office/drawing/2014/main" id="{00000000-0008-0000-0200-0000BF000000}"/>
                      </a:ext>
                    </a:extLst>
                  </p:cNvPr>
                  <p:cNvSpPr/>
                  <p:nvPr/>
                </p:nvSpPr>
                <p:spPr>
                  <a:xfrm>
                    <a:off x="3098762" y="2084083"/>
                    <a:ext cx="900000" cy="180000"/>
                  </a:xfrm>
                  <a:prstGeom prst="rect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indent="0" algn="ctr" defTabSz="914400" rtl="0" eaLnBrk="1" latinLnBrk="0" hangingPunct="1"/>
                    <a:fld id="{A76679E3-A0A0-4852-9B10-8AA0E8A72039}" type="TxLink">
                      <a:rPr lang="en-US" sz="800" b="1" kern="120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rPr>
                      <a:pPr marL="0" indent="0" algn="ctr" defTabSz="914400" rtl="0" eaLnBrk="1" latinLnBrk="0" hangingPunct="1"/>
                      <a:t>203</a:t>
                    </a:fld>
                    <a:endParaRPr lang="es-PE" sz="800" b="1" kern="1200">
                      <a:solidFill>
                        <a:srgbClr val="00206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218" name="Cheurón 188">
                  <a:extLst>
                    <a:ext uri="{FF2B5EF4-FFF2-40B4-BE49-F238E27FC236}">
                      <a16:creationId xmlns:a16="http://schemas.microsoft.com/office/drawing/2014/main" id="{00000000-0008-0000-0200-0000BD000000}"/>
                    </a:ext>
                  </a:extLst>
                </p:cNvPr>
                <p:cNvSpPr/>
                <p:nvPr/>
              </p:nvSpPr>
              <p:spPr>
                <a:xfrm>
                  <a:off x="4077582" y="2083120"/>
                  <a:ext cx="900000" cy="180000"/>
                </a:xfrm>
                <a:prstGeom prst="chevron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 defTabSz="914400" rtl="0" eaLnBrk="1" latinLnBrk="0" hangingPunct="1"/>
                  <a:fld id="{7C8D7894-3043-4D54-90B5-F6BA100BBDB2}" type="TxLink">
                    <a:rPr lang="en-US" sz="800" b="1" kern="1200">
                      <a:solidFill>
                        <a:schemeClr val="bg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rPr>
                    <a:pPr marL="0" indent="0" algn="ctr" defTabSz="914400" rtl="0" eaLnBrk="1" latinLnBrk="0" hangingPunct="1"/>
                    <a:t> 1,321 </a:t>
                  </a:fld>
                  <a:endParaRPr lang="es-PE" sz="800" b="1" kern="120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206" name="Grupo 205">
                <a:extLst>
                  <a:ext uri="{FF2B5EF4-FFF2-40B4-BE49-F238E27FC236}">
                    <a16:creationId xmlns:a16="http://schemas.microsoft.com/office/drawing/2014/main" id="{00000000-0008-0000-0200-0000B1000000}"/>
                  </a:ext>
                </a:extLst>
              </p:cNvPr>
              <p:cNvGrpSpPr/>
              <p:nvPr/>
            </p:nvGrpSpPr>
            <p:grpSpPr>
              <a:xfrm>
                <a:off x="1390796" y="2372648"/>
                <a:ext cx="3147255" cy="186834"/>
                <a:chOff x="1390796" y="2372648"/>
                <a:chExt cx="3147255" cy="186834"/>
              </a:xfrm>
            </p:grpSpPr>
            <p:sp>
              <p:nvSpPr>
                <p:cNvPr id="207" name="Elipse 206">
                  <a:extLst>
                    <a:ext uri="{FF2B5EF4-FFF2-40B4-BE49-F238E27FC236}">
                      <a16:creationId xmlns:a16="http://schemas.microsoft.com/office/drawing/2014/main" id="{00000000-0008-0000-0200-0000B2000000}"/>
                    </a:ext>
                  </a:extLst>
                </p:cNvPr>
                <p:cNvSpPr/>
                <p:nvPr/>
              </p:nvSpPr>
              <p:spPr>
                <a:xfrm>
                  <a:off x="1390796" y="2372648"/>
                  <a:ext cx="180000" cy="1800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 sz="1400" b="1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08" name="Pentágono 178">
                  <a:extLst>
                    <a:ext uri="{FF2B5EF4-FFF2-40B4-BE49-F238E27FC236}">
                      <a16:creationId xmlns:a16="http://schemas.microsoft.com/office/drawing/2014/main" id="{00000000-0008-0000-0200-0000B3000000}"/>
                    </a:ext>
                  </a:extLst>
                </p:cNvPr>
                <p:cNvSpPr/>
                <p:nvPr/>
              </p:nvSpPr>
              <p:spPr>
                <a:xfrm>
                  <a:off x="1502549" y="2373772"/>
                  <a:ext cx="1080000" cy="180000"/>
                </a:xfrm>
                <a:prstGeom prst="homePlat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 defTabSz="914400" rtl="0" eaLnBrk="1" latinLnBrk="0" hangingPunct="1"/>
                  <a:fld id="{211C1839-9E4A-414B-B563-FA543DBA6B58}" type="TxLink">
                    <a:rPr lang="en-US" sz="800" b="1" kern="1200">
                      <a:solidFill>
                        <a:srgbClr val="00206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rPr>
                    <a:pPr marL="0" indent="0" algn="ctr" defTabSz="914400" rtl="0" eaLnBrk="1" latinLnBrk="0" hangingPunct="1"/>
                    <a:t>Pesca</a:t>
                  </a:fld>
                  <a:endParaRPr lang="es-PE" sz="800" b="1" kern="1200">
                    <a:solidFill>
                      <a:srgbClr val="00206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09" name="Elipse 208">
                  <a:extLst>
                    <a:ext uri="{FF2B5EF4-FFF2-40B4-BE49-F238E27FC236}">
                      <a16:creationId xmlns:a16="http://schemas.microsoft.com/office/drawing/2014/main" id="{00000000-0008-0000-0200-0000B4000000}"/>
                    </a:ext>
                  </a:extLst>
                </p:cNvPr>
                <p:cNvSpPr/>
                <p:nvPr/>
              </p:nvSpPr>
              <p:spPr>
                <a:xfrm>
                  <a:off x="1453865" y="2412937"/>
                  <a:ext cx="108000" cy="108000"/>
                </a:xfrm>
                <a:prstGeom prst="ellips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 sz="1400" b="1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210" name="Grupo 209">
                  <a:extLst>
                    <a:ext uri="{FF2B5EF4-FFF2-40B4-BE49-F238E27FC236}">
                      <a16:creationId xmlns:a16="http://schemas.microsoft.com/office/drawing/2014/main" id="{00000000-0008-0000-0200-0000B5000000}"/>
                    </a:ext>
                  </a:extLst>
                </p:cNvPr>
                <p:cNvGrpSpPr/>
                <p:nvPr/>
              </p:nvGrpSpPr>
              <p:grpSpPr>
                <a:xfrm>
                  <a:off x="2535180" y="2378635"/>
                  <a:ext cx="1036751" cy="180847"/>
                  <a:chOff x="2535180" y="2378635"/>
                  <a:chExt cx="1036751" cy="180847"/>
                </a:xfrm>
              </p:grpSpPr>
              <p:sp>
                <p:nvSpPr>
                  <p:cNvPr id="212" name="Cheurón 182">
                    <a:extLst>
                      <a:ext uri="{FF2B5EF4-FFF2-40B4-BE49-F238E27FC236}">
                        <a16:creationId xmlns:a16="http://schemas.microsoft.com/office/drawing/2014/main" id="{00000000-0008-0000-0200-0000B7000000}"/>
                      </a:ext>
                    </a:extLst>
                  </p:cNvPr>
                  <p:cNvSpPr/>
                  <p:nvPr/>
                </p:nvSpPr>
                <p:spPr>
                  <a:xfrm>
                    <a:off x="2535180" y="2378635"/>
                    <a:ext cx="541361" cy="180000"/>
                  </a:xfrm>
                  <a:prstGeom prst="chevron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s-PE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13" name="Rectángulo 212">
                    <a:extLst>
                      <a:ext uri="{FF2B5EF4-FFF2-40B4-BE49-F238E27FC236}">
                        <a16:creationId xmlns:a16="http://schemas.microsoft.com/office/drawing/2014/main" id="{00000000-0008-0000-0200-0000B8000000}"/>
                      </a:ext>
                    </a:extLst>
                  </p:cNvPr>
                  <p:cNvSpPr/>
                  <p:nvPr/>
                </p:nvSpPr>
                <p:spPr>
                  <a:xfrm>
                    <a:off x="2671931" y="2379482"/>
                    <a:ext cx="900000" cy="180000"/>
                  </a:xfrm>
                  <a:prstGeom prst="rect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indent="0" algn="ctr" defTabSz="914400" rtl="0" eaLnBrk="1" latinLnBrk="0" hangingPunct="1"/>
                    <a:fld id="{C64A3CFE-8C1E-4353-907E-19BBCB75223F}" type="TxLink">
                      <a:rPr lang="en-US" sz="800" b="1" kern="120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rPr>
                      <a:pPr marL="0" indent="0" algn="ctr" defTabSz="914400" rtl="0" eaLnBrk="1" latinLnBrk="0" hangingPunct="1"/>
                      <a:t>9</a:t>
                    </a:fld>
                    <a:endParaRPr lang="es-PE" sz="800" b="1" kern="1200">
                      <a:solidFill>
                        <a:srgbClr val="00206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211" name="Cheurón 181">
                  <a:extLst>
                    <a:ext uri="{FF2B5EF4-FFF2-40B4-BE49-F238E27FC236}">
                      <a16:creationId xmlns:a16="http://schemas.microsoft.com/office/drawing/2014/main" id="{00000000-0008-0000-0200-0000B6000000}"/>
                    </a:ext>
                  </a:extLst>
                </p:cNvPr>
                <p:cNvSpPr/>
                <p:nvPr/>
              </p:nvSpPr>
              <p:spPr>
                <a:xfrm>
                  <a:off x="3638051" y="2378519"/>
                  <a:ext cx="900000" cy="180000"/>
                </a:xfrm>
                <a:prstGeom prst="chevron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 defTabSz="914400" rtl="0" eaLnBrk="1" latinLnBrk="0" hangingPunct="1"/>
                  <a:fld id="{C8FE6BD6-6509-432A-8C80-C3630D594AD3}" type="TxLink">
                    <a:rPr lang="en-US" sz="800" b="1" kern="1200">
                      <a:solidFill>
                        <a:schemeClr val="bg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rPr>
                    <a:pPr marL="0" indent="0" algn="ctr" defTabSz="914400" rtl="0" eaLnBrk="1" latinLnBrk="0" hangingPunct="1"/>
                    <a:t> 372 </a:t>
                  </a:fld>
                  <a:endParaRPr lang="es-PE" sz="800" b="1" kern="120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endParaRPr>
                </a:p>
              </p:txBody>
            </p:sp>
          </p:grpSp>
        </p:grpSp>
        <p:sp>
          <p:nvSpPr>
            <p:cNvPr id="173" name="Cheurón 150">
              <a:extLst>
                <a:ext uri="{FF2B5EF4-FFF2-40B4-BE49-F238E27FC236}">
                  <a16:creationId xmlns:a16="http://schemas.microsoft.com/office/drawing/2014/main" id="{00000000-0008-0000-0200-000097000000}"/>
                </a:ext>
              </a:extLst>
            </p:cNvPr>
            <p:cNvSpPr/>
            <p:nvPr/>
          </p:nvSpPr>
          <p:spPr>
            <a:xfrm>
              <a:off x="4269566" y="1635011"/>
              <a:ext cx="900000" cy="180000"/>
            </a:xfrm>
            <a:prstGeom prst="chevron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 defTabSz="914400" rtl="0" eaLnBrk="1" latinLnBrk="0" hangingPunct="1"/>
              <a:fld id="{A081BF86-E9E2-45C2-9D95-769CBF5D5F3C}" type="TxLink">
                <a:rPr lang="en-US" sz="800" b="1" kern="1200">
                  <a:solidFill>
                    <a:schemeClr val="bg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pPr marL="0" indent="0" algn="ctr" defTabSz="914400" rtl="0" eaLnBrk="1" latinLnBrk="0" hangingPunct="1"/>
                <a:t> 12,585 </a:t>
              </a:fld>
              <a:endParaRPr lang="es-PE" sz="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74" name="Cheurón 151">
              <a:extLst>
                <a:ext uri="{FF2B5EF4-FFF2-40B4-BE49-F238E27FC236}">
                  <a16:creationId xmlns:a16="http://schemas.microsoft.com/office/drawing/2014/main" id="{00000000-0008-0000-0200-000098000000}"/>
                </a:ext>
              </a:extLst>
            </p:cNvPr>
            <p:cNvSpPr/>
            <p:nvPr/>
          </p:nvSpPr>
          <p:spPr>
            <a:xfrm>
              <a:off x="4403402" y="1162039"/>
              <a:ext cx="900000" cy="180000"/>
            </a:xfrm>
            <a:prstGeom prst="chevron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 defTabSz="914400" rtl="0" eaLnBrk="1" latinLnBrk="0" hangingPunct="1"/>
              <a:fld id="{7ADDEA74-85A5-45B4-BBE5-B28EA9A20201}" type="TxLink">
                <a:rPr lang="en-US" sz="800" b="1" kern="1200">
                  <a:solidFill>
                    <a:schemeClr val="bg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pPr marL="0" indent="0" algn="ctr" defTabSz="914400" rtl="0" eaLnBrk="1" latinLnBrk="0" hangingPunct="1"/>
                <a:t> 8,317 </a:t>
              </a:fld>
              <a:endParaRPr lang="es-PE" sz="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75" name="Cheurón 152">
              <a:extLst>
                <a:ext uri="{FF2B5EF4-FFF2-40B4-BE49-F238E27FC236}">
                  <a16:creationId xmlns:a16="http://schemas.microsoft.com/office/drawing/2014/main" id="{00000000-0008-0000-0200-000099000000}"/>
                </a:ext>
              </a:extLst>
            </p:cNvPr>
            <p:cNvSpPr/>
            <p:nvPr/>
          </p:nvSpPr>
          <p:spPr>
            <a:xfrm>
              <a:off x="3408169" y="5204"/>
              <a:ext cx="252000" cy="180000"/>
            </a:xfrm>
            <a:prstGeom prst="chevron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s-PE">
                <a:solidFill>
                  <a:schemeClr val="tx1"/>
                </a:solidFill>
              </a:endParaRPr>
            </a:p>
          </p:txBody>
        </p:sp>
        <p:sp>
          <p:nvSpPr>
            <p:cNvPr id="176" name="Cheurón 153">
              <a:extLst>
                <a:ext uri="{FF2B5EF4-FFF2-40B4-BE49-F238E27FC236}">
                  <a16:creationId xmlns:a16="http://schemas.microsoft.com/office/drawing/2014/main" id="{00000000-0008-0000-0200-00009A000000}"/>
                </a:ext>
              </a:extLst>
            </p:cNvPr>
            <p:cNvSpPr/>
            <p:nvPr/>
          </p:nvSpPr>
          <p:spPr>
            <a:xfrm>
              <a:off x="3858515" y="284580"/>
              <a:ext cx="252000" cy="180000"/>
            </a:xfrm>
            <a:prstGeom prst="chevron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s-PE">
                <a:solidFill>
                  <a:schemeClr val="tx1"/>
                </a:solidFill>
              </a:endParaRPr>
            </a:p>
          </p:txBody>
        </p:sp>
        <p:sp>
          <p:nvSpPr>
            <p:cNvPr id="177" name="Cheurón 154">
              <a:extLst>
                <a:ext uri="{FF2B5EF4-FFF2-40B4-BE49-F238E27FC236}">
                  <a16:creationId xmlns:a16="http://schemas.microsoft.com/office/drawing/2014/main" id="{00000000-0008-0000-0200-00009B000000}"/>
                </a:ext>
              </a:extLst>
            </p:cNvPr>
            <p:cNvSpPr/>
            <p:nvPr/>
          </p:nvSpPr>
          <p:spPr>
            <a:xfrm>
              <a:off x="4054203" y="685302"/>
              <a:ext cx="252000" cy="180000"/>
            </a:xfrm>
            <a:prstGeom prst="chevron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s-PE">
                <a:solidFill>
                  <a:schemeClr val="tx1"/>
                </a:solidFill>
              </a:endParaRPr>
            </a:p>
          </p:txBody>
        </p:sp>
        <p:sp>
          <p:nvSpPr>
            <p:cNvPr id="178" name="Cheurón 155">
              <a:extLst>
                <a:ext uri="{FF2B5EF4-FFF2-40B4-BE49-F238E27FC236}">
                  <a16:creationId xmlns:a16="http://schemas.microsoft.com/office/drawing/2014/main" id="{00000000-0008-0000-0200-00009C000000}"/>
                </a:ext>
              </a:extLst>
            </p:cNvPr>
            <p:cNvSpPr/>
            <p:nvPr/>
          </p:nvSpPr>
          <p:spPr>
            <a:xfrm>
              <a:off x="4198036" y="1162470"/>
              <a:ext cx="252000" cy="180000"/>
            </a:xfrm>
            <a:prstGeom prst="chevron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s-PE">
                <a:solidFill>
                  <a:schemeClr val="tx1"/>
                </a:solidFill>
              </a:endParaRPr>
            </a:p>
          </p:txBody>
        </p:sp>
        <p:sp>
          <p:nvSpPr>
            <p:cNvPr id="179" name="Cheurón 156">
              <a:extLst>
                <a:ext uri="{FF2B5EF4-FFF2-40B4-BE49-F238E27FC236}">
                  <a16:creationId xmlns:a16="http://schemas.microsoft.com/office/drawing/2014/main" id="{00000000-0008-0000-0200-00009D000000}"/>
                </a:ext>
              </a:extLst>
            </p:cNvPr>
            <p:cNvSpPr/>
            <p:nvPr/>
          </p:nvSpPr>
          <p:spPr>
            <a:xfrm>
              <a:off x="4061121" y="1639055"/>
              <a:ext cx="252000" cy="180000"/>
            </a:xfrm>
            <a:prstGeom prst="chevron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s-PE">
                <a:solidFill>
                  <a:schemeClr val="tx1"/>
                </a:solidFill>
              </a:endParaRPr>
            </a:p>
          </p:txBody>
        </p:sp>
        <p:sp>
          <p:nvSpPr>
            <p:cNvPr id="180" name="Cheurón 157">
              <a:extLst>
                <a:ext uri="{FF2B5EF4-FFF2-40B4-BE49-F238E27FC236}">
                  <a16:creationId xmlns:a16="http://schemas.microsoft.com/office/drawing/2014/main" id="{00000000-0008-0000-0200-00009E000000}"/>
                </a:ext>
              </a:extLst>
            </p:cNvPr>
            <p:cNvSpPr/>
            <p:nvPr/>
          </p:nvSpPr>
          <p:spPr>
            <a:xfrm>
              <a:off x="3869468" y="2077249"/>
              <a:ext cx="252000" cy="180000"/>
            </a:xfrm>
            <a:prstGeom prst="chevron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s-PE">
                <a:solidFill>
                  <a:schemeClr val="tx1"/>
                </a:solidFill>
              </a:endParaRPr>
            </a:p>
          </p:txBody>
        </p:sp>
        <p:sp>
          <p:nvSpPr>
            <p:cNvPr id="181" name="Cheurón 158">
              <a:extLst>
                <a:ext uri="{FF2B5EF4-FFF2-40B4-BE49-F238E27FC236}">
                  <a16:creationId xmlns:a16="http://schemas.microsoft.com/office/drawing/2014/main" id="{00000000-0008-0000-0200-00009F000000}"/>
                </a:ext>
              </a:extLst>
            </p:cNvPr>
            <p:cNvSpPr/>
            <p:nvPr/>
          </p:nvSpPr>
          <p:spPr>
            <a:xfrm>
              <a:off x="3431965" y="2381975"/>
              <a:ext cx="252000" cy="180000"/>
            </a:xfrm>
            <a:prstGeom prst="chevron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s-PE">
                <a:solidFill>
                  <a:schemeClr val="tx1"/>
                </a:solidFill>
              </a:endParaRPr>
            </a:p>
          </p:txBody>
        </p:sp>
      </p:grpSp>
      <p:grpSp>
        <p:nvGrpSpPr>
          <p:cNvPr id="266" name="Grupo 265">
            <a:extLst>
              <a:ext uri="{FF2B5EF4-FFF2-40B4-BE49-F238E27FC236}">
                <a16:creationId xmlns:a16="http://schemas.microsoft.com/office/drawing/2014/main" id="{00000000-0008-0000-0200-000008000000}"/>
              </a:ext>
            </a:extLst>
          </p:cNvPr>
          <p:cNvGrpSpPr/>
          <p:nvPr/>
        </p:nvGrpSpPr>
        <p:grpSpPr>
          <a:xfrm>
            <a:off x="541881" y="7166709"/>
            <a:ext cx="3242090" cy="2459518"/>
            <a:chOff x="0" y="0"/>
            <a:chExt cx="3056796" cy="2425883"/>
          </a:xfrm>
        </p:grpSpPr>
        <p:grpSp>
          <p:nvGrpSpPr>
            <p:cNvPr id="267" name="Grupo 266">
              <a:extLst>
                <a:ext uri="{FF2B5EF4-FFF2-40B4-BE49-F238E27FC236}">
                  <a16:creationId xmlns:a16="http://schemas.microsoft.com/office/drawing/2014/main" id="{00000000-0008-0000-0200-000009000000}"/>
                </a:ext>
              </a:extLst>
            </p:cNvPr>
            <p:cNvGrpSpPr/>
            <p:nvPr/>
          </p:nvGrpSpPr>
          <p:grpSpPr>
            <a:xfrm>
              <a:off x="1166380" y="6874"/>
              <a:ext cx="1890416" cy="371677"/>
              <a:chOff x="1166380" y="6874"/>
              <a:chExt cx="1888073" cy="369332"/>
            </a:xfrm>
          </p:grpSpPr>
          <p:sp>
            <p:nvSpPr>
              <p:cNvPr id="322" name="CuadroTexto 76">
                <a:extLst>
                  <a:ext uri="{FF2B5EF4-FFF2-40B4-BE49-F238E27FC236}">
                    <a16:creationId xmlns:a16="http://schemas.microsoft.com/office/drawing/2014/main" id="{00000000-0008-0000-0200-000039000000}"/>
                  </a:ext>
                </a:extLst>
              </p:cNvPr>
              <p:cNvSpPr txBox="1"/>
              <p:nvPr/>
            </p:nvSpPr>
            <p:spPr>
              <a:xfrm>
                <a:off x="1166380" y="6874"/>
                <a:ext cx="1090139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PE" sz="900" b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N° de empresas</a:t>
                </a:r>
              </a:p>
              <a:p>
                <a:pPr algn="ctr"/>
                <a:r>
                  <a:rPr lang="es-PE" sz="900">
                    <a:latin typeface="Arial" panose="020B0604020202020204" pitchFamily="34" charset="0"/>
                    <a:cs typeface="Arial" panose="020B0604020202020204" pitchFamily="34" charset="0"/>
                  </a:rPr>
                  <a:t>(Cantidad)</a:t>
                </a:r>
              </a:p>
            </p:txBody>
          </p:sp>
          <p:sp>
            <p:nvSpPr>
              <p:cNvPr id="323" name="CuadroTexto 76">
                <a:extLst>
                  <a:ext uri="{FF2B5EF4-FFF2-40B4-BE49-F238E27FC236}">
                    <a16:creationId xmlns:a16="http://schemas.microsoft.com/office/drawing/2014/main" id="{00000000-0008-0000-0200-00003A000000}"/>
                  </a:ext>
                </a:extLst>
              </p:cNvPr>
              <p:cNvSpPr txBox="1"/>
              <p:nvPr/>
            </p:nvSpPr>
            <p:spPr>
              <a:xfrm>
                <a:off x="2217594" y="6874"/>
                <a:ext cx="836859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PE" sz="900" b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MYPE</a:t>
                </a:r>
              </a:p>
              <a:p>
                <a:pPr algn="ctr"/>
                <a:r>
                  <a:rPr lang="es-PE" sz="900">
                    <a:latin typeface="Arial" panose="020B0604020202020204" pitchFamily="34" charset="0"/>
                    <a:cs typeface="Arial" panose="020B0604020202020204" pitchFamily="34" charset="0"/>
                  </a:rPr>
                  <a:t>(%)</a:t>
                </a:r>
              </a:p>
            </p:txBody>
          </p:sp>
        </p:grpSp>
        <p:sp>
          <p:nvSpPr>
            <p:cNvPr id="268" name="CuadroTexto 76">
              <a:extLst>
                <a:ext uri="{FF2B5EF4-FFF2-40B4-BE49-F238E27FC236}">
                  <a16:creationId xmlns:a16="http://schemas.microsoft.com/office/drawing/2014/main" id="{00000000-0008-0000-0200-00000A000000}"/>
                </a:ext>
              </a:extLst>
            </p:cNvPr>
            <p:cNvSpPr txBox="1"/>
            <p:nvPr/>
          </p:nvSpPr>
          <p:spPr>
            <a:xfrm>
              <a:off x="73896" y="0"/>
              <a:ext cx="1092484" cy="3716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PE" sz="900" b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Sector</a:t>
              </a:r>
            </a:p>
            <a:p>
              <a:pPr algn="ctr"/>
              <a:endParaRPr lang="es-PE"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69" name="Grupo 268">
              <a:extLst>
                <a:ext uri="{FF2B5EF4-FFF2-40B4-BE49-F238E27FC236}">
                  <a16:creationId xmlns:a16="http://schemas.microsoft.com/office/drawing/2014/main" id="{00000000-0008-0000-0200-00000B000000}"/>
                </a:ext>
              </a:extLst>
            </p:cNvPr>
            <p:cNvGrpSpPr/>
            <p:nvPr/>
          </p:nvGrpSpPr>
          <p:grpSpPr>
            <a:xfrm>
              <a:off x="0" y="500570"/>
              <a:ext cx="2948448" cy="1925313"/>
              <a:chOff x="0" y="500570"/>
              <a:chExt cx="2943759" cy="1912415"/>
            </a:xfrm>
          </p:grpSpPr>
          <p:grpSp>
            <p:nvGrpSpPr>
              <p:cNvPr id="270" name="Grupo 269">
                <a:extLst>
                  <a:ext uri="{FF2B5EF4-FFF2-40B4-BE49-F238E27FC236}">
                    <a16:creationId xmlns:a16="http://schemas.microsoft.com/office/drawing/2014/main" id="{00000000-0008-0000-0200-00000C000000}"/>
                  </a:ext>
                </a:extLst>
              </p:cNvPr>
              <p:cNvGrpSpPr/>
              <p:nvPr/>
            </p:nvGrpSpPr>
            <p:grpSpPr>
              <a:xfrm>
                <a:off x="6792" y="500570"/>
                <a:ext cx="2936967" cy="180028"/>
                <a:chOff x="6792" y="500570"/>
                <a:chExt cx="2936967" cy="180028"/>
              </a:xfrm>
            </p:grpSpPr>
            <p:sp>
              <p:nvSpPr>
                <p:cNvPr id="317" name="Rectángulo redondeado 51">
                  <a:extLst>
                    <a:ext uri="{FF2B5EF4-FFF2-40B4-BE49-F238E27FC236}">
                      <a16:creationId xmlns:a16="http://schemas.microsoft.com/office/drawing/2014/main" id="{00000000-0008-0000-0200-000034000000}"/>
                    </a:ext>
                  </a:extLst>
                </p:cNvPr>
                <p:cNvSpPr/>
                <p:nvPr/>
              </p:nvSpPr>
              <p:spPr>
                <a:xfrm>
                  <a:off x="2287267" y="500570"/>
                  <a:ext cx="656492" cy="180000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noFill/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5EBDA278-2348-4E18-B3BB-3127DDD04429}" type="TxLink">
                    <a:rPr lang="en-US" sz="900" b="1" i="0" u="none" strike="noStrike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pPr algn="ctr"/>
                    <a:t> 87.7 </a:t>
                  </a:fld>
                  <a:endParaRPr lang="es-PE" sz="9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18" name="Rectángulo redondeado 52">
                  <a:extLst>
                    <a:ext uri="{FF2B5EF4-FFF2-40B4-BE49-F238E27FC236}">
                      <a16:creationId xmlns:a16="http://schemas.microsoft.com/office/drawing/2014/main" id="{00000000-0008-0000-0200-000035000000}"/>
                    </a:ext>
                  </a:extLst>
                </p:cNvPr>
                <p:cNvSpPr/>
                <p:nvPr/>
              </p:nvSpPr>
              <p:spPr>
                <a:xfrm>
                  <a:off x="1291690" y="500598"/>
                  <a:ext cx="656492" cy="180000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noFill/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F4E43958-E99F-4BE8-83A9-94EB99B04514}" type="TxLink">
                    <a:rPr lang="en-US" sz="900" b="1" i="0" u="none" strike="noStrike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pPr algn="ctr"/>
                    <a:t> 4,666 </a:t>
                  </a:fld>
                  <a:endParaRPr lang="es-PE" sz="6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319" name="Grupo 318">
                  <a:extLst>
                    <a:ext uri="{FF2B5EF4-FFF2-40B4-BE49-F238E27FC236}">
                      <a16:creationId xmlns:a16="http://schemas.microsoft.com/office/drawing/2014/main" id="{00000000-0008-0000-0200-000036000000}"/>
                    </a:ext>
                  </a:extLst>
                </p:cNvPr>
                <p:cNvGrpSpPr/>
                <p:nvPr/>
              </p:nvGrpSpPr>
              <p:grpSpPr>
                <a:xfrm>
                  <a:off x="6792" y="500598"/>
                  <a:ext cx="1175492" cy="180000"/>
                  <a:chOff x="6792" y="500598"/>
                  <a:chExt cx="1175492" cy="180000"/>
                </a:xfrm>
              </p:grpSpPr>
              <p:sp>
                <p:nvSpPr>
                  <p:cNvPr id="320" name="Rectángulo redondeado 54">
                    <a:extLst>
                      <a:ext uri="{FF2B5EF4-FFF2-40B4-BE49-F238E27FC236}">
                        <a16:creationId xmlns:a16="http://schemas.microsoft.com/office/drawing/2014/main" id="{00000000-0008-0000-0200-000037000000}"/>
                      </a:ext>
                    </a:extLst>
                  </p:cNvPr>
                  <p:cNvSpPr/>
                  <p:nvPr/>
                </p:nvSpPr>
                <p:spPr>
                  <a:xfrm>
                    <a:off x="69747" y="500598"/>
                    <a:ext cx="1112537" cy="180000"/>
                  </a:xfrm>
                  <a:prstGeom prst="roundRect">
                    <a:avLst/>
                  </a:prstGeom>
                  <a:solidFill>
                    <a:schemeClr val="tx2"/>
                  </a:solidFill>
                  <a:ln w="28575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es-PE" sz="900" b="1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Servicios</a:t>
                    </a:r>
                    <a:endParaRPr lang="es-PE" sz="90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21" name="Elipse 320">
                    <a:extLst>
                      <a:ext uri="{FF2B5EF4-FFF2-40B4-BE49-F238E27FC236}">
                        <a16:creationId xmlns:a16="http://schemas.microsoft.com/office/drawing/2014/main" id="{00000000-0008-0000-0200-000038000000}"/>
                      </a:ext>
                    </a:extLst>
                  </p:cNvPr>
                  <p:cNvSpPr/>
                  <p:nvPr/>
                </p:nvSpPr>
                <p:spPr>
                  <a:xfrm>
                    <a:off x="6792" y="536570"/>
                    <a:ext cx="108000" cy="108000"/>
                  </a:xfrm>
                  <a:prstGeom prst="ellipse">
                    <a:avLst/>
                  </a:prstGeom>
                  <a:solidFill>
                    <a:srgbClr val="FFC0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s-PE" sz="1400" b="1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grpSp>
            <p:nvGrpSpPr>
              <p:cNvPr id="271" name="Grupo 270">
                <a:extLst>
                  <a:ext uri="{FF2B5EF4-FFF2-40B4-BE49-F238E27FC236}">
                    <a16:creationId xmlns:a16="http://schemas.microsoft.com/office/drawing/2014/main" id="{00000000-0008-0000-0200-00000D000000}"/>
                  </a:ext>
                </a:extLst>
              </p:cNvPr>
              <p:cNvGrpSpPr/>
              <p:nvPr/>
            </p:nvGrpSpPr>
            <p:grpSpPr>
              <a:xfrm>
                <a:off x="2300" y="777088"/>
                <a:ext cx="2936967" cy="180028"/>
                <a:chOff x="2300" y="777088"/>
                <a:chExt cx="2936967" cy="180028"/>
              </a:xfrm>
            </p:grpSpPr>
            <p:sp>
              <p:nvSpPr>
                <p:cNvPr id="312" name="Rectángulo redondeado 46">
                  <a:extLst>
                    <a:ext uri="{FF2B5EF4-FFF2-40B4-BE49-F238E27FC236}">
                      <a16:creationId xmlns:a16="http://schemas.microsoft.com/office/drawing/2014/main" id="{00000000-0008-0000-0200-00002F000000}"/>
                    </a:ext>
                  </a:extLst>
                </p:cNvPr>
                <p:cNvSpPr/>
                <p:nvPr/>
              </p:nvSpPr>
              <p:spPr>
                <a:xfrm>
                  <a:off x="2282775" y="777088"/>
                  <a:ext cx="656492" cy="180000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noFill/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60B12107-2E97-49BE-BDCC-81ADBF41179C}" type="TxLink">
                    <a:rPr lang="en-US" sz="900" b="1" i="0" u="none" strike="noStrike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pPr algn="ctr"/>
                    <a:t> 76.3 </a:t>
                  </a:fld>
                  <a:endParaRPr lang="es-PE" sz="9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13" name="Rectángulo redondeado 47">
                  <a:extLst>
                    <a:ext uri="{FF2B5EF4-FFF2-40B4-BE49-F238E27FC236}">
                      <a16:creationId xmlns:a16="http://schemas.microsoft.com/office/drawing/2014/main" id="{00000000-0008-0000-0200-000030000000}"/>
                    </a:ext>
                  </a:extLst>
                </p:cNvPr>
                <p:cNvSpPr/>
                <p:nvPr/>
              </p:nvSpPr>
              <p:spPr>
                <a:xfrm>
                  <a:off x="1287198" y="777116"/>
                  <a:ext cx="656492" cy="180000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noFill/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FAB45778-3C00-404B-8812-4C61A220F4F9}" type="TxLink">
                    <a:rPr lang="en-US" sz="900" b="1" i="0" u="none" strike="noStrike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pPr algn="ctr"/>
                    <a:t> 2,749 </a:t>
                  </a:fld>
                  <a:endParaRPr lang="es-PE" sz="6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314" name="Grupo 313">
                  <a:extLst>
                    <a:ext uri="{FF2B5EF4-FFF2-40B4-BE49-F238E27FC236}">
                      <a16:creationId xmlns:a16="http://schemas.microsoft.com/office/drawing/2014/main" id="{00000000-0008-0000-0200-000031000000}"/>
                    </a:ext>
                  </a:extLst>
                </p:cNvPr>
                <p:cNvGrpSpPr/>
                <p:nvPr/>
              </p:nvGrpSpPr>
              <p:grpSpPr>
                <a:xfrm>
                  <a:off x="2300" y="777116"/>
                  <a:ext cx="1175492" cy="180000"/>
                  <a:chOff x="2300" y="777116"/>
                  <a:chExt cx="1175492" cy="180000"/>
                </a:xfrm>
              </p:grpSpPr>
              <p:sp>
                <p:nvSpPr>
                  <p:cNvPr id="315" name="Rectángulo redondeado 49">
                    <a:extLst>
                      <a:ext uri="{FF2B5EF4-FFF2-40B4-BE49-F238E27FC236}">
                        <a16:creationId xmlns:a16="http://schemas.microsoft.com/office/drawing/2014/main" id="{00000000-0008-0000-0200-000032000000}"/>
                      </a:ext>
                    </a:extLst>
                  </p:cNvPr>
                  <p:cNvSpPr/>
                  <p:nvPr/>
                </p:nvSpPr>
                <p:spPr>
                  <a:xfrm>
                    <a:off x="65255" y="777116"/>
                    <a:ext cx="1112537" cy="180000"/>
                  </a:xfrm>
                  <a:prstGeom prst="roundRect">
                    <a:avLst/>
                  </a:prstGeom>
                  <a:solidFill>
                    <a:schemeClr val="tx2"/>
                  </a:solidFill>
                  <a:ln w="28575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es-PE" sz="900" b="1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Comercio</a:t>
                    </a:r>
                    <a:endParaRPr lang="es-PE" sz="90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16" name="Elipse 315">
                    <a:extLst>
                      <a:ext uri="{FF2B5EF4-FFF2-40B4-BE49-F238E27FC236}">
                        <a16:creationId xmlns:a16="http://schemas.microsoft.com/office/drawing/2014/main" id="{00000000-0008-0000-0200-000033000000}"/>
                      </a:ext>
                    </a:extLst>
                  </p:cNvPr>
                  <p:cNvSpPr/>
                  <p:nvPr/>
                </p:nvSpPr>
                <p:spPr>
                  <a:xfrm>
                    <a:off x="2300" y="813088"/>
                    <a:ext cx="108000" cy="108000"/>
                  </a:xfrm>
                  <a:prstGeom prst="ellipse">
                    <a:avLst/>
                  </a:prstGeom>
                  <a:solidFill>
                    <a:srgbClr val="FFC0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s-PE" sz="1400" b="1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grpSp>
            <p:nvGrpSpPr>
              <p:cNvPr id="272" name="Grupo 271">
                <a:extLst>
                  <a:ext uri="{FF2B5EF4-FFF2-40B4-BE49-F238E27FC236}">
                    <a16:creationId xmlns:a16="http://schemas.microsoft.com/office/drawing/2014/main" id="{00000000-0008-0000-0200-00000E000000}"/>
                  </a:ext>
                </a:extLst>
              </p:cNvPr>
              <p:cNvGrpSpPr/>
              <p:nvPr/>
            </p:nvGrpSpPr>
            <p:grpSpPr>
              <a:xfrm>
                <a:off x="2300" y="1018885"/>
                <a:ext cx="2936967" cy="180028"/>
                <a:chOff x="2300" y="1018885"/>
                <a:chExt cx="2936967" cy="180028"/>
              </a:xfrm>
            </p:grpSpPr>
            <p:sp>
              <p:nvSpPr>
                <p:cNvPr id="307" name="Rectángulo redondeado 41">
                  <a:extLst>
                    <a:ext uri="{FF2B5EF4-FFF2-40B4-BE49-F238E27FC236}">
                      <a16:creationId xmlns:a16="http://schemas.microsoft.com/office/drawing/2014/main" id="{00000000-0008-0000-0200-00002A000000}"/>
                    </a:ext>
                  </a:extLst>
                </p:cNvPr>
                <p:cNvSpPr/>
                <p:nvPr/>
              </p:nvSpPr>
              <p:spPr>
                <a:xfrm>
                  <a:off x="2282775" y="1018885"/>
                  <a:ext cx="656492" cy="180000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noFill/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96A869CA-2FFF-4329-B920-D54D5A6D3C5E}" type="TxLink">
                    <a:rPr lang="en-US" sz="900" b="1" i="0" u="none" strike="noStrike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pPr algn="ctr"/>
                    <a:t> 78.4 </a:t>
                  </a:fld>
                  <a:endParaRPr lang="es-PE" sz="9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08" name="Rectángulo redondeado 42">
                  <a:extLst>
                    <a:ext uri="{FF2B5EF4-FFF2-40B4-BE49-F238E27FC236}">
                      <a16:creationId xmlns:a16="http://schemas.microsoft.com/office/drawing/2014/main" id="{00000000-0008-0000-0200-00002B000000}"/>
                    </a:ext>
                  </a:extLst>
                </p:cNvPr>
                <p:cNvSpPr/>
                <p:nvPr/>
              </p:nvSpPr>
              <p:spPr>
                <a:xfrm>
                  <a:off x="1287198" y="1018913"/>
                  <a:ext cx="656492" cy="180000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noFill/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63797B33-DDBF-4917-9C60-E12C4C62EA6A}" type="TxLink">
                    <a:rPr lang="en-US" sz="900" b="1" i="0" u="none" strike="noStrike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pPr algn="ctr"/>
                    <a:t> 2,324 </a:t>
                  </a:fld>
                  <a:endParaRPr lang="es-PE" sz="9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309" name="Grupo 308">
                  <a:extLst>
                    <a:ext uri="{FF2B5EF4-FFF2-40B4-BE49-F238E27FC236}">
                      <a16:creationId xmlns:a16="http://schemas.microsoft.com/office/drawing/2014/main" id="{00000000-0008-0000-0200-00002C000000}"/>
                    </a:ext>
                  </a:extLst>
                </p:cNvPr>
                <p:cNvGrpSpPr/>
                <p:nvPr/>
              </p:nvGrpSpPr>
              <p:grpSpPr>
                <a:xfrm>
                  <a:off x="2300" y="1018913"/>
                  <a:ext cx="1175492" cy="180000"/>
                  <a:chOff x="2300" y="1018913"/>
                  <a:chExt cx="1175492" cy="180000"/>
                </a:xfrm>
              </p:grpSpPr>
              <p:sp>
                <p:nvSpPr>
                  <p:cNvPr id="310" name="Rectángulo redondeado 44">
                    <a:extLst>
                      <a:ext uri="{FF2B5EF4-FFF2-40B4-BE49-F238E27FC236}">
                        <a16:creationId xmlns:a16="http://schemas.microsoft.com/office/drawing/2014/main" id="{00000000-0008-0000-0200-00002D000000}"/>
                      </a:ext>
                    </a:extLst>
                  </p:cNvPr>
                  <p:cNvSpPr/>
                  <p:nvPr/>
                </p:nvSpPr>
                <p:spPr>
                  <a:xfrm>
                    <a:off x="65255" y="1018913"/>
                    <a:ext cx="1112537" cy="180000"/>
                  </a:xfrm>
                  <a:prstGeom prst="roundRect">
                    <a:avLst/>
                  </a:prstGeom>
                  <a:solidFill>
                    <a:schemeClr val="tx2"/>
                  </a:solidFill>
                  <a:ln w="28575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es-PE" sz="900" b="1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Industria</a:t>
                    </a:r>
                    <a:endParaRPr lang="es-PE" sz="90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11" name="Elipse 310">
                    <a:extLst>
                      <a:ext uri="{FF2B5EF4-FFF2-40B4-BE49-F238E27FC236}">
                        <a16:creationId xmlns:a16="http://schemas.microsoft.com/office/drawing/2014/main" id="{00000000-0008-0000-0200-00002E000000}"/>
                      </a:ext>
                    </a:extLst>
                  </p:cNvPr>
                  <p:cNvSpPr/>
                  <p:nvPr/>
                </p:nvSpPr>
                <p:spPr>
                  <a:xfrm>
                    <a:off x="2300" y="1054885"/>
                    <a:ext cx="108000" cy="108000"/>
                  </a:xfrm>
                  <a:prstGeom prst="ellipse">
                    <a:avLst/>
                  </a:prstGeom>
                  <a:solidFill>
                    <a:srgbClr val="FFC0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s-PE" sz="1400" b="1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grpSp>
            <p:nvGrpSpPr>
              <p:cNvPr id="273" name="Grupo 272">
                <a:extLst>
                  <a:ext uri="{FF2B5EF4-FFF2-40B4-BE49-F238E27FC236}">
                    <a16:creationId xmlns:a16="http://schemas.microsoft.com/office/drawing/2014/main" id="{00000000-0008-0000-0200-00000F000000}"/>
                  </a:ext>
                </a:extLst>
              </p:cNvPr>
              <p:cNvGrpSpPr/>
              <p:nvPr/>
            </p:nvGrpSpPr>
            <p:grpSpPr>
              <a:xfrm>
                <a:off x="6792" y="1265348"/>
                <a:ext cx="2936967" cy="180028"/>
                <a:chOff x="6792" y="1265348"/>
                <a:chExt cx="2936967" cy="180028"/>
              </a:xfrm>
            </p:grpSpPr>
            <p:sp>
              <p:nvSpPr>
                <p:cNvPr id="302" name="Rectángulo redondeado 36">
                  <a:extLst>
                    <a:ext uri="{FF2B5EF4-FFF2-40B4-BE49-F238E27FC236}">
                      <a16:creationId xmlns:a16="http://schemas.microsoft.com/office/drawing/2014/main" id="{00000000-0008-0000-0200-000025000000}"/>
                    </a:ext>
                  </a:extLst>
                </p:cNvPr>
                <p:cNvSpPr/>
                <p:nvPr/>
              </p:nvSpPr>
              <p:spPr>
                <a:xfrm>
                  <a:off x="2287267" y="1265348"/>
                  <a:ext cx="656492" cy="180000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noFill/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CC9C458B-4545-4F78-A7F8-F53E8587F7FE}" type="TxLink">
                    <a:rPr lang="en-US" sz="900" b="1" i="0" u="none" strike="noStrike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pPr algn="ctr"/>
                    <a:t> 89.6 </a:t>
                  </a:fld>
                  <a:endParaRPr lang="es-PE" sz="9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03" name="Rectángulo redondeado 37">
                  <a:extLst>
                    <a:ext uri="{FF2B5EF4-FFF2-40B4-BE49-F238E27FC236}">
                      <a16:creationId xmlns:a16="http://schemas.microsoft.com/office/drawing/2014/main" id="{00000000-0008-0000-0200-000026000000}"/>
                    </a:ext>
                  </a:extLst>
                </p:cNvPr>
                <p:cNvSpPr/>
                <p:nvPr/>
              </p:nvSpPr>
              <p:spPr>
                <a:xfrm>
                  <a:off x="1291690" y="1265376"/>
                  <a:ext cx="656492" cy="180000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noFill/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02E2F67B-F02B-42AF-A33E-C3B457DC1994}" type="TxLink">
                    <a:rPr lang="en-US" sz="900" b="1" i="0" u="none" strike="noStrike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pPr algn="ctr"/>
                    <a:t> 914 </a:t>
                  </a:fld>
                  <a:endParaRPr lang="es-PE" sz="9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304" name="Grupo 303">
                  <a:extLst>
                    <a:ext uri="{FF2B5EF4-FFF2-40B4-BE49-F238E27FC236}">
                      <a16:creationId xmlns:a16="http://schemas.microsoft.com/office/drawing/2014/main" id="{00000000-0008-0000-0200-000027000000}"/>
                    </a:ext>
                  </a:extLst>
                </p:cNvPr>
                <p:cNvGrpSpPr/>
                <p:nvPr/>
              </p:nvGrpSpPr>
              <p:grpSpPr>
                <a:xfrm>
                  <a:off x="6792" y="1265376"/>
                  <a:ext cx="1175492" cy="180000"/>
                  <a:chOff x="6792" y="1265376"/>
                  <a:chExt cx="1175492" cy="180000"/>
                </a:xfrm>
              </p:grpSpPr>
              <p:sp>
                <p:nvSpPr>
                  <p:cNvPr id="305" name="Rectángulo redondeado 39">
                    <a:extLst>
                      <a:ext uri="{FF2B5EF4-FFF2-40B4-BE49-F238E27FC236}">
                        <a16:creationId xmlns:a16="http://schemas.microsoft.com/office/drawing/2014/main" id="{00000000-0008-0000-0200-000028000000}"/>
                      </a:ext>
                    </a:extLst>
                  </p:cNvPr>
                  <p:cNvSpPr/>
                  <p:nvPr/>
                </p:nvSpPr>
                <p:spPr>
                  <a:xfrm>
                    <a:off x="69747" y="1265376"/>
                    <a:ext cx="1112537" cy="180000"/>
                  </a:xfrm>
                  <a:prstGeom prst="roundRect">
                    <a:avLst/>
                  </a:prstGeom>
                  <a:solidFill>
                    <a:schemeClr val="tx2"/>
                  </a:solidFill>
                  <a:ln w="28575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es-PE" sz="900" b="1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Construcción</a:t>
                    </a:r>
                    <a:endParaRPr lang="es-PE" sz="90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06" name="Elipse 305">
                    <a:extLst>
                      <a:ext uri="{FF2B5EF4-FFF2-40B4-BE49-F238E27FC236}">
                        <a16:creationId xmlns:a16="http://schemas.microsoft.com/office/drawing/2014/main" id="{00000000-0008-0000-0200-000029000000}"/>
                      </a:ext>
                    </a:extLst>
                  </p:cNvPr>
                  <p:cNvSpPr/>
                  <p:nvPr/>
                </p:nvSpPr>
                <p:spPr>
                  <a:xfrm>
                    <a:off x="6792" y="1301348"/>
                    <a:ext cx="108000" cy="108000"/>
                  </a:xfrm>
                  <a:prstGeom prst="ellipse">
                    <a:avLst/>
                  </a:prstGeom>
                  <a:solidFill>
                    <a:srgbClr val="FFC0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s-PE" sz="1400" b="1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grpSp>
            <p:nvGrpSpPr>
              <p:cNvPr id="274" name="Grupo 273">
                <a:extLst>
                  <a:ext uri="{FF2B5EF4-FFF2-40B4-BE49-F238E27FC236}">
                    <a16:creationId xmlns:a16="http://schemas.microsoft.com/office/drawing/2014/main" id="{00000000-0008-0000-0200-000010000000}"/>
                  </a:ext>
                </a:extLst>
              </p:cNvPr>
              <p:cNvGrpSpPr/>
              <p:nvPr/>
            </p:nvGrpSpPr>
            <p:grpSpPr>
              <a:xfrm>
                <a:off x="0" y="1503364"/>
                <a:ext cx="2936967" cy="180028"/>
                <a:chOff x="0" y="1503364"/>
                <a:chExt cx="2936967" cy="180028"/>
              </a:xfrm>
            </p:grpSpPr>
            <p:sp>
              <p:nvSpPr>
                <p:cNvPr id="297" name="Rectángulo redondeado 31">
                  <a:extLst>
                    <a:ext uri="{FF2B5EF4-FFF2-40B4-BE49-F238E27FC236}">
                      <a16:creationId xmlns:a16="http://schemas.microsoft.com/office/drawing/2014/main" id="{00000000-0008-0000-0200-000020000000}"/>
                    </a:ext>
                  </a:extLst>
                </p:cNvPr>
                <p:cNvSpPr/>
                <p:nvPr/>
              </p:nvSpPr>
              <p:spPr>
                <a:xfrm>
                  <a:off x="2280475" y="1503364"/>
                  <a:ext cx="656492" cy="180000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noFill/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2FA8539E-F42A-42D9-B0A6-E561E7959081}" type="TxLink">
                    <a:rPr lang="en-US" sz="900" b="1" i="0" u="none" strike="noStrike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pPr algn="ctr"/>
                    <a:t> 76.3 </a:t>
                  </a:fld>
                  <a:endParaRPr lang="es-PE" sz="9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98" name="Rectángulo redondeado 32">
                  <a:extLst>
                    <a:ext uri="{FF2B5EF4-FFF2-40B4-BE49-F238E27FC236}">
                      <a16:creationId xmlns:a16="http://schemas.microsoft.com/office/drawing/2014/main" id="{00000000-0008-0000-0200-000021000000}"/>
                    </a:ext>
                  </a:extLst>
                </p:cNvPr>
                <p:cNvSpPr/>
                <p:nvPr/>
              </p:nvSpPr>
              <p:spPr>
                <a:xfrm>
                  <a:off x="1284898" y="1503392"/>
                  <a:ext cx="656492" cy="180000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noFill/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625B3BFF-763B-4CBA-9CDB-855B471BF507}" type="TxLink">
                    <a:rPr lang="en-US" sz="900" b="1" i="0" u="none" strike="noStrike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pPr algn="ctr"/>
                    <a:t> 194 </a:t>
                  </a:fld>
                  <a:endParaRPr lang="es-PE" sz="9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299" name="Grupo 298">
                  <a:extLst>
                    <a:ext uri="{FF2B5EF4-FFF2-40B4-BE49-F238E27FC236}">
                      <a16:creationId xmlns:a16="http://schemas.microsoft.com/office/drawing/2014/main" id="{00000000-0008-0000-0200-000022000000}"/>
                    </a:ext>
                  </a:extLst>
                </p:cNvPr>
                <p:cNvGrpSpPr/>
                <p:nvPr/>
              </p:nvGrpSpPr>
              <p:grpSpPr>
                <a:xfrm>
                  <a:off x="0" y="1503392"/>
                  <a:ext cx="1175492" cy="180000"/>
                  <a:chOff x="0" y="1503392"/>
                  <a:chExt cx="1175492" cy="180000"/>
                </a:xfrm>
              </p:grpSpPr>
              <p:sp>
                <p:nvSpPr>
                  <p:cNvPr id="300" name="Rectángulo redondeado 34">
                    <a:extLst>
                      <a:ext uri="{FF2B5EF4-FFF2-40B4-BE49-F238E27FC236}">
                        <a16:creationId xmlns:a16="http://schemas.microsoft.com/office/drawing/2014/main" id="{00000000-0008-0000-0200-000023000000}"/>
                      </a:ext>
                    </a:extLst>
                  </p:cNvPr>
                  <p:cNvSpPr/>
                  <p:nvPr/>
                </p:nvSpPr>
                <p:spPr>
                  <a:xfrm>
                    <a:off x="62955" y="1503392"/>
                    <a:ext cx="1112537" cy="180000"/>
                  </a:xfrm>
                  <a:prstGeom prst="roundRect">
                    <a:avLst/>
                  </a:prstGeom>
                  <a:solidFill>
                    <a:schemeClr val="tx2"/>
                  </a:solidFill>
                  <a:ln w="28575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es-PE" sz="900" b="1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Agropecuario</a:t>
                    </a:r>
                    <a:endParaRPr lang="es-PE" sz="90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01" name="Elipse 300">
                    <a:extLst>
                      <a:ext uri="{FF2B5EF4-FFF2-40B4-BE49-F238E27FC236}">
                        <a16:creationId xmlns:a16="http://schemas.microsoft.com/office/drawing/2014/main" id="{00000000-0008-0000-0200-000024000000}"/>
                      </a:ext>
                    </a:extLst>
                  </p:cNvPr>
                  <p:cNvSpPr/>
                  <p:nvPr/>
                </p:nvSpPr>
                <p:spPr>
                  <a:xfrm>
                    <a:off x="0" y="1539364"/>
                    <a:ext cx="108000" cy="108000"/>
                  </a:xfrm>
                  <a:prstGeom prst="ellipse">
                    <a:avLst/>
                  </a:prstGeom>
                  <a:solidFill>
                    <a:srgbClr val="FFC0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s-PE" sz="1400" b="1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grpSp>
            <p:nvGrpSpPr>
              <p:cNvPr id="282" name="Grupo 281">
                <a:extLst>
                  <a:ext uri="{FF2B5EF4-FFF2-40B4-BE49-F238E27FC236}">
                    <a16:creationId xmlns:a16="http://schemas.microsoft.com/office/drawing/2014/main" id="{00000000-0008-0000-0200-000011000000}"/>
                  </a:ext>
                </a:extLst>
              </p:cNvPr>
              <p:cNvGrpSpPr/>
              <p:nvPr/>
            </p:nvGrpSpPr>
            <p:grpSpPr>
              <a:xfrm>
                <a:off x="0" y="1745161"/>
                <a:ext cx="2936967" cy="180028"/>
                <a:chOff x="0" y="1745161"/>
                <a:chExt cx="2936967" cy="180028"/>
              </a:xfrm>
            </p:grpSpPr>
            <p:sp>
              <p:nvSpPr>
                <p:cNvPr id="292" name="Rectángulo redondeado 26">
                  <a:extLst>
                    <a:ext uri="{FF2B5EF4-FFF2-40B4-BE49-F238E27FC236}">
                      <a16:creationId xmlns:a16="http://schemas.microsoft.com/office/drawing/2014/main" id="{00000000-0008-0000-0200-00001B000000}"/>
                    </a:ext>
                  </a:extLst>
                </p:cNvPr>
                <p:cNvSpPr/>
                <p:nvPr/>
              </p:nvSpPr>
              <p:spPr>
                <a:xfrm>
                  <a:off x="2280475" y="1745161"/>
                  <a:ext cx="656492" cy="180000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noFill/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03BC95DF-D302-46B9-9CBE-25B167F745A9}" type="TxLink">
                    <a:rPr lang="en-US" sz="900" b="1" i="0" u="none" strike="noStrike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pPr algn="ctr"/>
                    <a:t> 81.3 </a:t>
                  </a:fld>
                  <a:endParaRPr lang="es-PE" sz="9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93" name="Rectángulo redondeado 27">
                  <a:extLst>
                    <a:ext uri="{FF2B5EF4-FFF2-40B4-BE49-F238E27FC236}">
                      <a16:creationId xmlns:a16="http://schemas.microsoft.com/office/drawing/2014/main" id="{00000000-0008-0000-0200-00001C000000}"/>
                    </a:ext>
                  </a:extLst>
                </p:cNvPr>
                <p:cNvSpPr/>
                <p:nvPr/>
              </p:nvSpPr>
              <p:spPr>
                <a:xfrm>
                  <a:off x="1284898" y="1745189"/>
                  <a:ext cx="656492" cy="180000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noFill/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583E8BFA-EC0D-4C40-A8BB-A0829F4B1A4E}" type="TxLink">
                    <a:rPr lang="en-US" sz="900" b="1" i="0" u="none" strike="noStrike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pPr algn="ctr"/>
                    <a:t> 75 </a:t>
                  </a:fld>
                  <a:endParaRPr lang="es-PE" sz="9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294" name="Grupo 293">
                  <a:extLst>
                    <a:ext uri="{FF2B5EF4-FFF2-40B4-BE49-F238E27FC236}">
                      <a16:creationId xmlns:a16="http://schemas.microsoft.com/office/drawing/2014/main" id="{00000000-0008-0000-0200-00001D000000}"/>
                    </a:ext>
                  </a:extLst>
                </p:cNvPr>
                <p:cNvGrpSpPr/>
                <p:nvPr/>
              </p:nvGrpSpPr>
              <p:grpSpPr>
                <a:xfrm>
                  <a:off x="0" y="1745189"/>
                  <a:ext cx="1175492" cy="180000"/>
                  <a:chOff x="0" y="1745189"/>
                  <a:chExt cx="1175492" cy="180000"/>
                </a:xfrm>
              </p:grpSpPr>
              <p:sp>
                <p:nvSpPr>
                  <p:cNvPr id="295" name="Rectángulo redondeado 29">
                    <a:extLst>
                      <a:ext uri="{FF2B5EF4-FFF2-40B4-BE49-F238E27FC236}">
                        <a16:creationId xmlns:a16="http://schemas.microsoft.com/office/drawing/2014/main" id="{00000000-0008-0000-0200-00001E000000}"/>
                      </a:ext>
                    </a:extLst>
                  </p:cNvPr>
                  <p:cNvSpPr/>
                  <p:nvPr/>
                </p:nvSpPr>
                <p:spPr>
                  <a:xfrm>
                    <a:off x="62955" y="1745189"/>
                    <a:ext cx="1112537" cy="180000"/>
                  </a:xfrm>
                  <a:prstGeom prst="roundRect">
                    <a:avLst/>
                  </a:prstGeom>
                  <a:solidFill>
                    <a:schemeClr val="tx2"/>
                  </a:solidFill>
                  <a:ln w="28575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es-PE" sz="900" b="1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Minería</a:t>
                    </a:r>
                  </a:p>
                </p:txBody>
              </p:sp>
              <p:sp>
                <p:nvSpPr>
                  <p:cNvPr id="296" name="Elipse 295">
                    <a:extLst>
                      <a:ext uri="{FF2B5EF4-FFF2-40B4-BE49-F238E27FC236}">
                        <a16:creationId xmlns:a16="http://schemas.microsoft.com/office/drawing/2014/main" id="{00000000-0008-0000-0200-00001F000000}"/>
                      </a:ext>
                    </a:extLst>
                  </p:cNvPr>
                  <p:cNvSpPr/>
                  <p:nvPr/>
                </p:nvSpPr>
                <p:spPr>
                  <a:xfrm>
                    <a:off x="0" y="1781161"/>
                    <a:ext cx="108000" cy="108000"/>
                  </a:xfrm>
                  <a:prstGeom prst="ellipse">
                    <a:avLst/>
                  </a:prstGeom>
                  <a:solidFill>
                    <a:srgbClr val="FFC0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s-PE" sz="1400" b="1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grpSp>
            <p:nvGrpSpPr>
              <p:cNvPr id="283" name="Grupo 282">
                <a:extLst>
                  <a:ext uri="{FF2B5EF4-FFF2-40B4-BE49-F238E27FC236}">
                    <a16:creationId xmlns:a16="http://schemas.microsoft.com/office/drawing/2014/main" id="{00000000-0008-0000-0200-000012000000}"/>
                  </a:ext>
                </a:extLst>
              </p:cNvPr>
              <p:cNvGrpSpPr/>
              <p:nvPr/>
            </p:nvGrpSpPr>
            <p:grpSpPr>
              <a:xfrm>
                <a:off x="0" y="1973315"/>
                <a:ext cx="2936967" cy="180028"/>
                <a:chOff x="0" y="1973315"/>
                <a:chExt cx="2936967" cy="180028"/>
              </a:xfrm>
            </p:grpSpPr>
            <p:sp>
              <p:nvSpPr>
                <p:cNvPr id="287" name="Rectángulo redondeado 21">
                  <a:extLst>
                    <a:ext uri="{FF2B5EF4-FFF2-40B4-BE49-F238E27FC236}">
                      <a16:creationId xmlns:a16="http://schemas.microsoft.com/office/drawing/2014/main" id="{00000000-0008-0000-0200-000016000000}"/>
                    </a:ext>
                  </a:extLst>
                </p:cNvPr>
                <p:cNvSpPr/>
                <p:nvPr/>
              </p:nvSpPr>
              <p:spPr>
                <a:xfrm>
                  <a:off x="2280475" y="1973315"/>
                  <a:ext cx="656492" cy="180000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noFill/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C966AC38-EB76-49BB-BA88-CAF760310CC6}" type="TxLink">
                    <a:rPr lang="en-US" sz="900" b="1" i="0" u="none" strike="noStrike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pPr algn="ctr"/>
                    <a:t> 90.6 </a:t>
                  </a:fld>
                  <a:endParaRPr lang="es-PE" sz="9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88" name="Rectángulo redondeado 22">
                  <a:extLst>
                    <a:ext uri="{FF2B5EF4-FFF2-40B4-BE49-F238E27FC236}">
                      <a16:creationId xmlns:a16="http://schemas.microsoft.com/office/drawing/2014/main" id="{00000000-0008-0000-0200-000017000000}"/>
                    </a:ext>
                  </a:extLst>
                </p:cNvPr>
                <p:cNvSpPr/>
                <p:nvPr/>
              </p:nvSpPr>
              <p:spPr>
                <a:xfrm>
                  <a:off x="1284898" y="1973343"/>
                  <a:ext cx="656492" cy="180000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noFill/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01241FBA-AC25-4B94-A823-736E34DBA3F2}" type="TxLink">
                    <a:rPr lang="en-US" sz="900" b="1" i="0" u="none" strike="noStrike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pPr algn="ctr"/>
                    <a:t> 32 </a:t>
                  </a:fld>
                  <a:endParaRPr lang="es-PE" sz="9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289" name="Grupo 288">
                  <a:extLst>
                    <a:ext uri="{FF2B5EF4-FFF2-40B4-BE49-F238E27FC236}">
                      <a16:creationId xmlns:a16="http://schemas.microsoft.com/office/drawing/2014/main" id="{00000000-0008-0000-0200-000018000000}"/>
                    </a:ext>
                  </a:extLst>
                </p:cNvPr>
                <p:cNvGrpSpPr/>
                <p:nvPr/>
              </p:nvGrpSpPr>
              <p:grpSpPr>
                <a:xfrm>
                  <a:off x="0" y="1973343"/>
                  <a:ext cx="1175492" cy="180000"/>
                  <a:chOff x="0" y="1973343"/>
                  <a:chExt cx="1175492" cy="180000"/>
                </a:xfrm>
              </p:grpSpPr>
              <p:sp>
                <p:nvSpPr>
                  <p:cNvPr id="290" name="Rectángulo redondeado 24">
                    <a:extLst>
                      <a:ext uri="{FF2B5EF4-FFF2-40B4-BE49-F238E27FC236}">
                        <a16:creationId xmlns:a16="http://schemas.microsoft.com/office/drawing/2014/main" id="{00000000-0008-0000-0200-000019000000}"/>
                      </a:ext>
                    </a:extLst>
                  </p:cNvPr>
                  <p:cNvSpPr/>
                  <p:nvPr/>
                </p:nvSpPr>
                <p:spPr>
                  <a:xfrm>
                    <a:off x="62955" y="1973343"/>
                    <a:ext cx="1112537" cy="180000"/>
                  </a:xfrm>
                  <a:prstGeom prst="roundRect">
                    <a:avLst/>
                  </a:prstGeom>
                  <a:solidFill>
                    <a:schemeClr val="tx2"/>
                  </a:solidFill>
                  <a:ln w="28575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es-PE" sz="900" b="1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Pesca</a:t>
                    </a:r>
                    <a:endParaRPr lang="es-PE" sz="90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91" name="Elipse 290">
                    <a:extLst>
                      <a:ext uri="{FF2B5EF4-FFF2-40B4-BE49-F238E27FC236}">
                        <a16:creationId xmlns:a16="http://schemas.microsoft.com/office/drawing/2014/main" id="{00000000-0008-0000-0200-00001A000000}"/>
                      </a:ext>
                    </a:extLst>
                  </p:cNvPr>
                  <p:cNvSpPr/>
                  <p:nvPr/>
                </p:nvSpPr>
                <p:spPr>
                  <a:xfrm>
                    <a:off x="0" y="2009315"/>
                    <a:ext cx="108000" cy="108000"/>
                  </a:xfrm>
                  <a:prstGeom prst="ellipse">
                    <a:avLst/>
                  </a:prstGeom>
                  <a:solidFill>
                    <a:srgbClr val="FFC0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s-PE" sz="1400" b="1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grpSp>
            <p:nvGrpSpPr>
              <p:cNvPr id="284" name="Grupo 283">
                <a:extLst>
                  <a:ext uri="{FF2B5EF4-FFF2-40B4-BE49-F238E27FC236}">
                    <a16:creationId xmlns:a16="http://schemas.microsoft.com/office/drawing/2014/main" id="{00000000-0008-0000-0200-000013000000}"/>
                  </a:ext>
                </a:extLst>
              </p:cNvPr>
              <p:cNvGrpSpPr/>
              <p:nvPr/>
            </p:nvGrpSpPr>
            <p:grpSpPr>
              <a:xfrm>
                <a:off x="1277664" y="2232957"/>
                <a:ext cx="1652069" cy="180028"/>
                <a:chOff x="1277664" y="2232957"/>
                <a:chExt cx="1652069" cy="180028"/>
              </a:xfrm>
            </p:grpSpPr>
            <p:sp>
              <p:nvSpPr>
                <p:cNvPr id="285" name="Rectángulo redondeado 19">
                  <a:extLst>
                    <a:ext uri="{FF2B5EF4-FFF2-40B4-BE49-F238E27FC236}">
                      <a16:creationId xmlns:a16="http://schemas.microsoft.com/office/drawing/2014/main" id="{00000000-0008-0000-0200-000014000000}"/>
                    </a:ext>
                  </a:extLst>
                </p:cNvPr>
                <p:cNvSpPr/>
                <p:nvPr/>
              </p:nvSpPr>
              <p:spPr>
                <a:xfrm>
                  <a:off x="2273241" y="2232957"/>
                  <a:ext cx="656492" cy="180000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noFill/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078F0004-6FD7-44E7-81FF-50ACB2E53004}" type="TxLink">
                    <a:rPr lang="en-US" sz="900" b="1" i="0" u="none" strike="noStrike">
                      <a:solidFill>
                        <a:srgbClr val="00B05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pPr algn="ctr"/>
                    <a:t> 82.8 </a:t>
                  </a:fld>
                  <a:endParaRPr lang="es-PE" sz="900" b="1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86" name="Rectángulo redondeado 20">
                  <a:extLst>
                    <a:ext uri="{FF2B5EF4-FFF2-40B4-BE49-F238E27FC236}">
                      <a16:creationId xmlns:a16="http://schemas.microsoft.com/office/drawing/2014/main" id="{00000000-0008-0000-0200-000015000000}"/>
                    </a:ext>
                  </a:extLst>
                </p:cNvPr>
                <p:cNvSpPr/>
                <p:nvPr/>
              </p:nvSpPr>
              <p:spPr>
                <a:xfrm>
                  <a:off x="1277664" y="2232985"/>
                  <a:ext cx="656492" cy="180000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noFill/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689A96A4-2F11-48FB-A449-08F2CDEC9787}" type="TxLink">
                    <a:rPr lang="en-US" sz="900" b="1" i="0" u="none" strike="noStrike">
                      <a:solidFill>
                        <a:srgbClr val="00B05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pPr algn="ctr"/>
                    <a:t> 10,954 </a:t>
                  </a:fld>
                  <a:endParaRPr lang="es-PE" sz="900" b="1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685889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upo 29">
            <a:extLst>
              <a:ext uri="{FF2B5EF4-FFF2-40B4-BE49-F238E27FC236}">
                <a16:creationId xmlns:a16="http://schemas.microsoft.com/office/drawing/2014/main" id="{00000000-0008-0000-0400-000002000000}"/>
              </a:ext>
            </a:extLst>
          </p:cNvPr>
          <p:cNvGrpSpPr/>
          <p:nvPr/>
        </p:nvGrpSpPr>
        <p:grpSpPr>
          <a:xfrm>
            <a:off x="250036" y="3172156"/>
            <a:ext cx="6565314" cy="5014382"/>
            <a:chOff x="0" y="0"/>
            <a:chExt cx="6106693" cy="4946700"/>
          </a:xfrm>
        </p:grpSpPr>
        <p:grpSp>
          <p:nvGrpSpPr>
            <p:cNvPr id="33" name="Grupo 32">
              <a:extLst>
                <a:ext uri="{FF2B5EF4-FFF2-40B4-BE49-F238E27FC236}">
                  <a16:creationId xmlns:a16="http://schemas.microsoft.com/office/drawing/2014/main" id="{00000000-0008-0000-0400-000003000000}"/>
                </a:ext>
              </a:extLst>
            </p:cNvPr>
            <p:cNvGrpSpPr/>
            <p:nvPr/>
          </p:nvGrpSpPr>
          <p:grpSpPr>
            <a:xfrm>
              <a:off x="85625" y="266700"/>
              <a:ext cx="6021068" cy="4680000"/>
              <a:chOff x="85625" y="266700"/>
              <a:chExt cx="6565140" cy="4680000"/>
            </a:xfrm>
          </p:grpSpPr>
          <p:graphicFrame>
            <p:nvGraphicFramePr>
              <p:cNvPr id="37" name="Gráfico 36">
                <a:extLst>
                  <a:ext uri="{FF2B5EF4-FFF2-40B4-BE49-F238E27FC236}">
                    <a16:creationId xmlns:a16="http://schemas.microsoft.com/office/drawing/2014/main" id="{00000000-0008-0000-0400-000007000000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333953300"/>
                  </p:ext>
                </p:extLst>
              </p:nvPr>
            </p:nvGraphicFramePr>
            <p:xfrm>
              <a:off x="85625" y="266700"/>
              <a:ext cx="1019175" cy="46800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2"/>
              </a:graphicData>
            </a:graphic>
          </p:graphicFrame>
          <p:graphicFrame>
            <p:nvGraphicFramePr>
              <p:cNvPr id="38" name="Gráfico 37">
                <a:extLst>
                  <a:ext uri="{FF2B5EF4-FFF2-40B4-BE49-F238E27FC236}">
                    <a16:creationId xmlns:a16="http://schemas.microsoft.com/office/drawing/2014/main" id="{00000000-0008-0000-0400-000008000000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4166662760"/>
                  </p:ext>
                </p:extLst>
              </p:nvPr>
            </p:nvGraphicFramePr>
            <p:xfrm>
              <a:off x="701905" y="285750"/>
              <a:ext cx="5948860" cy="4622247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</p:grpSp>
        <p:sp>
          <p:nvSpPr>
            <p:cNvPr id="34" name="CuadroTexto 259">
              <a:extLst>
                <a:ext uri="{FF2B5EF4-FFF2-40B4-BE49-F238E27FC236}">
                  <a16:creationId xmlns:a16="http://schemas.microsoft.com/office/drawing/2014/main" id="{00000000-0008-0000-0400-000004000000}"/>
                </a:ext>
              </a:extLst>
            </p:cNvPr>
            <p:cNvSpPr txBox="1"/>
            <p:nvPr/>
          </p:nvSpPr>
          <p:spPr>
            <a:xfrm>
              <a:off x="2952600" y="0"/>
              <a:ext cx="135255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PE" sz="900" b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División Industrial</a:t>
              </a:r>
            </a:p>
            <a:p>
              <a:pPr algn="ctr"/>
              <a:r>
                <a:rPr lang="es-PE" sz="9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(CIIU – Revisión 3)</a:t>
              </a:r>
            </a:p>
          </p:txBody>
        </p:sp>
        <p:sp>
          <p:nvSpPr>
            <p:cNvPr id="35" name="CuadroTexto 260">
              <a:extLst>
                <a:ext uri="{FF2B5EF4-FFF2-40B4-BE49-F238E27FC236}">
                  <a16:creationId xmlns:a16="http://schemas.microsoft.com/office/drawing/2014/main" id="{00000000-0008-0000-0400-000005000000}"/>
                </a:ext>
              </a:extLst>
            </p:cNvPr>
            <p:cNvSpPr txBox="1"/>
            <p:nvPr/>
          </p:nvSpPr>
          <p:spPr>
            <a:xfrm>
              <a:off x="0" y="3549"/>
              <a:ext cx="950479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PE" sz="900" b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N° de facturas</a:t>
              </a:r>
            </a:p>
          </p:txBody>
        </p:sp>
        <p:sp>
          <p:nvSpPr>
            <p:cNvPr id="36" name="CuadroTexto 268">
              <a:extLst>
                <a:ext uri="{FF2B5EF4-FFF2-40B4-BE49-F238E27FC236}">
                  <a16:creationId xmlns:a16="http://schemas.microsoft.com/office/drawing/2014/main" id="{00000000-0008-0000-0400-000006000000}"/>
                </a:ext>
              </a:extLst>
            </p:cNvPr>
            <p:cNvSpPr txBox="1"/>
            <p:nvPr/>
          </p:nvSpPr>
          <p:spPr>
            <a:xfrm>
              <a:off x="942825" y="3549"/>
              <a:ext cx="1724025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PE" sz="900" b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Monto negociado</a:t>
              </a:r>
            </a:p>
            <a:p>
              <a:pPr algn="ctr"/>
              <a:r>
                <a:rPr lang="es-PE" sz="9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(En miles de soles)</a:t>
              </a:r>
            </a:p>
          </p:txBody>
        </p:sp>
      </p:grpSp>
      <p:cxnSp>
        <p:nvCxnSpPr>
          <p:cNvPr id="23" name="Conector recto 22"/>
          <p:cNvCxnSpPr/>
          <p:nvPr/>
        </p:nvCxnSpPr>
        <p:spPr>
          <a:xfrm>
            <a:off x="-7517" y="9723971"/>
            <a:ext cx="6822867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utoShape 2" descr="Mapa con los giros en los ocÃ©anos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203" name="CuadroTexto 202"/>
          <p:cNvSpPr txBox="1"/>
          <p:nvPr/>
        </p:nvSpPr>
        <p:spPr>
          <a:xfrm>
            <a:off x="3578866" y="1193932"/>
            <a:ext cx="3081089" cy="153118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v"/>
            </a:pPr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Las industrias con menor monto en facturas negociables son la industria de maquinaria de oficina 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(9 mil soles)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 y la industria de refinación de petróleo 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(219 mil soles).</a:t>
            </a:r>
          </a:p>
          <a:p>
            <a:pPr marL="171450" indent="-171450" algn="just">
              <a:buFont typeface="Wingdings" panose="05000000000000000000" pitchFamily="2" charset="2"/>
              <a:buChar char="v"/>
            </a:pPr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En la industria de maquinaria de oficina, la MYPE participa con el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100%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 en el monto de las facturas negociables de dicha industria, mientras que en la industria de refinación de petróleo dicho porcentaje es de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88.9%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53" name="Rectángulo 252"/>
          <p:cNvSpPr/>
          <p:nvPr/>
        </p:nvSpPr>
        <p:spPr>
          <a:xfrm>
            <a:off x="3991334" y="120049"/>
            <a:ext cx="2866666" cy="3235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b="1" i="1" dirty="0">
                <a:solidFill>
                  <a:srgbClr val="002060"/>
                </a:solidFill>
              </a:rPr>
              <a:t>Información de proveedores</a:t>
            </a:r>
          </a:p>
        </p:txBody>
      </p:sp>
      <p:grpSp>
        <p:nvGrpSpPr>
          <p:cNvPr id="270" name="Grupo 269"/>
          <p:cNvGrpSpPr/>
          <p:nvPr/>
        </p:nvGrpSpPr>
        <p:grpSpPr>
          <a:xfrm>
            <a:off x="-7517" y="885381"/>
            <a:ext cx="3099082" cy="216000"/>
            <a:chOff x="31792" y="4568384"/>
            <a:chExt cx="3099082" cy="216000"/>
          </a:xfrm>
        </p:grpSpPr>
        <p:sp>
          <p:nvSpPr>
            <p:cNvPr id="271" name="Pentágono 12">
              <a:extLst>
                <a:ext uri="{FF2B5EF4-FFF2-40B4-BE49-F238E27FC236}">
                  <a16:creationId xmlns:a16="http://schemas.microsoft.com/office/drawing/2014/main" id="{BDA4D637-9BED-42C1-A862-028E2F1D60D8}"/>
                </a:ext>
              </a:extLst>
            </p:cNvPr>
            <p:cNvSpPr/>
            <p:nvPr/>
          </p:nvSpPr>
          <p:spPr>
            <a:xfrm>
              <a:off x="34874" y="4568384"/>
              <a:ext cx="3096000" cy="216000"/>
            </a:xfrm>
            <a:prstGeom prst="homePlat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PE" sz="1200" b="1" dirty="0"/>
                <a:t>         Sector Industria</a:t>
              </a:r>
            </a:p>
          </p:txBody>
        </p:sp>
        <p:sp>
          <p:nvSpPr>
            <p:cNvPr id="272" name="Rectángulo 271"/>
            <p:cNvSpPr/>
            <p:nvPr/>
          </p:nvSpPr>
          <p:spPr>
            <a:xfrm>
              <a:off x="31792" y="4568384"/>
              <a:ext cx="324000" cy="216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</p:grpSp>
      <p:sp>
        <p:nvSpPr>
          <p:cNvPr id="274" name="CuadroTexto 273">
            <a:extLst>
              <a:ext uri="{FF2B5EF4-FFF2-40B4-BE49-F238E27FC236}">
                <a16:creationId xmlns:a16="http://schemas.microsoft.com/office/drawing/2014/main" id="{9487FFF0-6750-4F1C-8CD6-E6CF74B42E53}"/>
              </a:ext>
            </a:extLst>
          </p:cNvPr>
          <p:cNvSpPr txBox="1"/>
          <p:nvPr/>
        </p:nvSpPr>
        <p:spPr>
          <a:xfrm>
            <a:off x="19430" y="2723747"/>
            <a:ext cx="683857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900" b="1" dirty="0">
                <a:latin typeface="Arial" panose="020B0604020202020204" pitchFamily="34" charset="0"/>
                <a:cs typeface="Arial" panose="020B0604020202020204" pitchFamily="34" charset="0"/>
              </a:rPr>
              <a:t>GRÁFICO 6</a:t>
            </a:r>
          </a:p>
          <a:p>
            <a:pPr algn="ctr"/>
            <a:r>
              <a:rPr lang="es-PE" sz="9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INDUSTRIA: </a:t>
            </a:r>
            <a:r>
              <a:rPr lang="es-PE" sz="900" b="1" dirty="0">
                <a:latin typeface="Arial" panose="020B0604020202020204" pitchFamily="34" charset="0"/>
                <a:cs typeface="Arial" panose="020B0604020202020204" pitchFamily="34" charset="0"/>
              </a:rPr>
              <a:t>NÚMERO DE FACTURAS Y MONTO ASOCIADO POR ACTIVIDAD ECONÓMICA, MAYO DE 2022</a:t>
            </a:r>
          </a:p>
          <a:p>
            <a:pPr algn="ctr"/>
            <a:r>
              <a:rPr lang="es-PE" sz="9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(Número y miles de soles)</a:t>
            </a:r>
          </a:p>
        </p:txBody>
      </p:sp>
      <p:grpSp>
        <p:nvGrpSpPr>
          <p:cNvPr id="275" name="Grupo 274"/>
          <p:cNvGrpSpPr/>
          <p:nvPr/>
        </p:nvGrpSpPr>
        <p:grpSpPr>
          <a:xfrm>
            <a:off x="0" y="325603"/>
            <a:ext cx="6858001" cy="504000"/>
            <a:chOff x="0" y="325603"/>
            <a:chExt cx="6858001" cy="504000"/>
          </a:xfrm>
        </p:grpSpPr>
        <p:grpSp>
          <p:nvGrpSpPr>
            <p:cNvPr id="276" name="Grupo 275"/>
            <p:cNvGrpSpPr/>
            <p:nvPr/>
          </p:nvGrpSpPr>
          <p:grpSpPr>
            <a:xfrm>
              <a:off x="0" y="435171"/>
              <a:ext cx="6858001" cy="288000"/>
              <a:chOff x="0" y="3521802"/>
              <a:chExt cx="6858001" cy="288000"/>
            </a:xfrm>
          </p:grpSpPr>
          <p:sp>
            <p:nvSpPr>
              <p:cNvPr id="280" name="CuadroTexto 279"/>
              <p:cNvSpPr txBox="1"/>
              <p:nvPr/>
            </p:nvSpPr>
            <p:spPr>
              <a:xfrm>
                <a:off x="1" y="3629201"/>
                <a:ext cx="6858000" cy="87061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txBody>
              <a:bodyPr wrap="square" rtlCol="0" anchor="ctr">
                <a:spAutoFit/>
              </a:bodyPr>
              <a:lstStyle/>
              <a:p>
                <a:endParaRPr lang="es-PE" sz="1000" b="1" dirty="0">
                  <a:latin typeface="+mj-lt"/>
                </a:endParaRPr>
              </a:p>
            </p:txBody>
          </p:sp>
          <p:grpSp>
            <p:nvGrpSpPr>
              <p:cNvPr id="281" name="Grupo 280"/>
              <p:cNvGrpSpPr/>
              <p:nvPr/>
            </p:nvGrpSpPr>
            <p:grpSpPr>
              <a:xfrm>
                <a:off x="0" y="3521802"/>
                <a:ext cx="3603082" cy="288000"/>
                <a:chOff x="31792" y="4568384"/>
                <a:chExt cx="3603082" cy="288000"/>
              </a:xfrm>
            </p:grpSpPr>
            <p:sp>
              <p:nvSpPr>
                <p:cNvPr id="282" name="Pentágono 12">
                  <a:extLst>
                    <a:ext uri="{FF2B5EF4-FFF2-40B4-BE49-F238E27FC236}">
                      <a16:creationId xmlns:a16="http://schemas.microsoft.com/office/drawing/2014/main" id="{BDA4D637-9BED-42C1-A862-028E2F1D60D8}"/>
                    </a:ext>
                  </a:extLst>
                </p:cNvPr>
                <p:cNvSpPr/>
                <p:nvPr/>
              </p:nvSpPr>
              <p:spPr>
                <a:xfrm>
                  <a:off x="34874" y="4568384"/>
                  <a:ext cx="3600000" cy="288000"/>
                </a:xfrm>
                <a:prstGeom prst="homePlat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lvl="2"/>
                  <a:r>
                    <a:rPr lang="es-PE" sz="1600" b="1" i="1" dirty="0"/>
                    <a:t>INFORMACIÓN SECTORIAL</a:t>
                  </a:r>
                  <a:endParaRPr lang="es-PE" sz="1600" b="1" i="1" baseline="30000" dirty="0"/>
                </a:p>
              </p:txBody>
            </p:sp>
            <p:sp>
              <p:nvSpPr>
                <p:cNvPr id="283" name="Rectángulo 282"/>
                <p:cNvSpPr/>
                <p:nvPr/>
              </p:nvSpPr>
              <p:spPr>
                <a:xfrm>
                  <a:off x="31792" y="4568384"/>
                  <a:ext cx="324000" cy="288000"/>
                </a:xfrm>
                <a:prstGeom prst="rect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PE"/>
                </a:p>
              </p:txBody>
            </p:sp>
          </p:grpSp>
        </p:grpSp>
        <p:grpSp>
          <p:nvGrpSpPr>
            <p:cNvPr id="277" name="Grupo 276"/>
            <p:cNvGrpSpPr/>
            <p:nvPr/>
          </p:nvGrpSpPr>
          <p:grpSpPr>
            <a:xfrm>
              <a:off x="251465" y="325603"/>
              <a:ext cx="504000" cy="504000"/>
              <a:chOff x="3720665" y="999722"/>
              <a:chExt cx="504000" cy="504000"/>
            </a:xfrm>
          </p:grpSpPr>
          <p:sp>
            <p:nvSpPr>
              <p:cNvPr id="278" name="Lágrima 277"/>
              <p:cNvSpPr/>
              <p:nvPr/>
            </p:nvSpPr>
            <p:spPr>
              <a:xfrm rot="13264738">
                <a:off x="3720665" y="999722"/>
                <a:ext cx="504000" cy="504000"/>
              </a:xfrm>
              <a:prstGeom prst="teardrop">
                <a:avLst>
                  <a:gd name="adj" fmla="val 113882"/>
                </a:avLst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E"/>
              </a:p>
            </p:txBody>
          </p:sp>
          <p:sp>
            <p:nvSpPr>
              <p:cNvPr id="279" name="Elipse 278"/>
              <p:cNvSpPr/>
              <p:nvPr/>
            </p:nvSpPr>
            <p:spPr>
              <a:xfrm>
                <a:off x="3785045" y="1072863"/>
                <a:ext cx="360000" cy="360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PE" sz="1400" b="1" dirty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</a:p>
            </p:txBody>
          </p:sp>
        </p:grpSp>
      </p:grpSp>
      <p:sp>
        <p:nvSpPr>
          <p:cNvPr id="29" name="CuadroTexto 28"/>
          <p:cNvSpPr txBox="1"/>
          <p:nvPr/>
        </p:nvSpPr>
        <p:spPr>
          <a:xfrm>
            <a:off x="222057" y="1213902"/>
            <a:ext cx="3154183" cy="140038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En el sector industria, el monto de las facturas negociables ascendió a 2,933 millones de soles en mayo de 2022, 39.9%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mayor a la registrada en el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mes similar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de 2021. A nivel de división CIIU Rev. 3, destacan las industrias metálica y química, con 613 y 577 millones de soles en facturas negociables, respectivamente.</a:t>
            </a:r>
          </a:p>
          <a:p>
            <a:pPr marL="171450" indent="-171450" algn="just">
              <a:buFont typeface="Wingdings" panose="05000000000000000000" pitchFamily="2" charset="2"/>
              <a:buChar char="v"/>
            </a:pPr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Del monto registrado en facturas negociables de dichas industrias, la MYPE tiene una participación del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26.5%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 y 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6.2%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, respectivamente.</a:t>
            </a:r>
          </a:p>
        </p:txBody>
      </p:sp>
      <p:sp>
        <p:nvSpPr>
          <p:cNvPr id="31" name="CuadroTexto 30"/>
          <p:cNvSpPr txBox="1"/>
          <p:nvPr/>
        </p:nvSpPr>
        <p:spPr>
          <a:xfrm>
            <a:off x="233918" y="8135832"/>
            <a:ext cx="3284033" cy="126957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El incremento de 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39.9%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 del monto de facturas negociables del sector industria en mayo de 2022 se explica, principalmente, por el incremento de dichos montos en la industria papel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(+93.7%)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, industria química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(+31.7%)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 y la industria de metálica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(+24.5%)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Por otro lado, las industrias que menos crecieron respecto al monto de facturas negociables son la industria de aparatos eléctricos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(+25.1%)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y industria de alimentos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(+5.9%).</a:t>
            </a:r>
            <a:endParaRPr lang="es-PE" sz="850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CuadroTexto 31"/>
          <p:cNvSpPr txBox="1"/>
          <p:nvPr/>
        </p:nvSpPr>
        <p:spPr>
          <a:xfrm>
            <a:off x="3668401" y="8104642"/>
            <a:ext cx="2991554" cy="166199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No obstante, las industrias que presentaron un mayor crecimiento en el monto de facturas negociables son la industria de cuero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(+237.5%)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y la </a:t>
            </a:r>
            <a:r>
              <a:rPr lang="es-MX" sz="850" i="1" dirty="0">
                <a:latin typeface="Arial" panose="020B0604020202020204" pitchFamily="34" charset="0"/>
                <a:cs typeface="Arial" panose="020B0604020202020204" pitchFamily="34" charset="0"/>
              </a:rPr>
              <a:t>industria de vehículos automotores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(+136.3%)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171450" indent="-171450" algn="just">
              <a:buFont typeface="Wingdings" panose="05000000000000000000" pitchFamily="2" charset="2"/>
              <a:buChar char="v"/>
            </a:pPr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En contraste,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las industria que se han reducido en cuanto al monto de facturas negociables son la industria de impresión </a:t>
            </a:r>
            <a:r>
              <a:rPr lang="es-PE" sz="85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(-4.3%)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, industria de instrumentos de precisión </a:t>
            </a:r>
            <a:r>
              <a:rPr lang="es-PE" sz="85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(-39.7%)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, la industria </a:t>
            </a:r>
            <a:r>
              <a:rPr lang="es-MX" sz="850" i="1" dirty="0">
                <a:latin typeface="Arial" panose="020B0604020202020204" pitchFamily="34" charset="0"/>
                <a:cs typeface="Arial" panose="020B0604020202020204" pitchFamily="34" charset="0"/>
              </a:rPr>
              <a:t>de equipos y aparatos de comunicaciones </a:t>
            </a:r>
            <a:r>
              <a:rPr lang="es-PE" sz="85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(-64.1%)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y la industria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de refinación de petróleo </a:t>
            </a:r>
            <a:r>
              <a:rPr lang="es-PE" sz="85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(-74.8%)</a:t>
            </a:r>
            <a:r>
              <a:rPr lang="es-MX" sz="85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71450" indent="-171450" algn="just">
              <a:buFont typeface="Wingdings" panose="05000000000000000000" pitchFamily="2" charset="2"/>
              <a:buChar char="v"/>
            </a:pPr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17661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Conector recto 22"/>
          <p:cNvCxnSpPr/>
          <p:nvPr/>
        </p:nvCxnSpPr>
        <p:spPr>
          <a:xfrm>
            <a:off x="-7517" y="9723971"/>
            <a:ext cx="6822867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utoShape 2" descr="Mapa con los giros en los ocÃ©anos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grpSp>
        <p:nvGrpSpPr>
          <p:cNvPr id="130" name="Grupo 129"/>
          <p:cNvGrpSpPr/>
          <p:nvPr/>
        </p:nvGrpSpPr>
        <p:grpSpPr>
          <a:xfrm>
            <a:off x="-7517" y="885381"/>
            <a:ext cx="3099082" cy="216000"/>
            <a:chOff x="31792" y="4568384"/>
            <a:chExt cx="3099082" cy="216000"/>
          </a:xfrm>
        </p:grpSpPr>
        <p:sp>
          <p:nvSpPr>
            <p:cNvPr id="131" name="Pentágono 12">
              <a:extLst>
                <a:ext uri="{FF2B5EF4-FFF2-40B4-BE49-F238E27FC236}">
                  <a16:creationId xmlns:a16="http://schemas.microsoft.com/office/drawing/2014/main" id="{BDA4D637-9BED-42C1-A862-028E2F1D60D8}"/>
                </a:ext>
              </a:extLst>
            </p:cNvPr>
            <p:cNvSpPr/>
            <p:nvPr/>
          </p:nvSpPr>
          <p:spPr>
            <a:xfrm>
              <a:off x="34874" y="4568384"/>
              <a:ext cx="3096000" cy="216000"/>
            </a:xfrm>
            <a:prstGeom prst="homePlat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PE" sz="1200" b="1" dirty="0"/>
                <a:t>         Servicios</a:t>
              </a:r>
            </a:p>
          </p:txBody>
        </p:sp>
        <p:sp>
          <p:nvSpPr>
            <p:cNvPr id="132" name="Rectángulo 131"/>
            <p:cNvSpPr/>
            <p:nvPr/>
          </p:nvSpPr>
          <p:spPr>
            <a:xfrm>
              <a:off x="31792" y="4568384"/>
              <a:ext cx="324000" cy="216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</p:grpSp>
      <p:grpSp>
        <p:nvGrpSpPr>
          <p:cNvPr id="133" name="Grupo 132"/>
          <p:cNvGrpSpPr/>
          <p:nvPr/>
        </p:nvGrpSpPr>
        <p:grpSpPr>
          <a:xfrm>
            <a:off x="0" y="5160962"/>
            <a:ext cx="3099082" cy="216000"/>
            <a:chOff x="31792" y="4568384"/>
            <a:chExt cx="3099082" cy="216000"/>
          </a:xfrm>
        </p:grpSpPr>
        <p:sp>
          <p:nvSpPr>
            <p:cNvPr id="134" name="Pentágono 12">
              <a:extLst>
                <a:ext uri="{FF2B5EF4-FFF2-40B4-BE49-F238E27FC236}">
                  <a16:creationId xmlns:a16="http://schemas.microsoft.com/office/drawing/2014/main" id="{BDA4D637-9BED-42C1-A862-028E2F1D60D8}"/>
                </a:ext>
              </a:extLst>
            </p:cNvPr>
            <p:cNvSpPr/>
            <p:nvPr/>
          </p:nvSpPr>
          <p:spPr>
            <a:xfrm>
              <a:off x="34874" y="4568384"/>
              <a:ext cx="3096000" cy="216000"/>
            </a:xfrm>
            <a:prstGeom prst="homePlat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PE" sz="1200" b="1" dirty="0"/>
                <a:t>         Comercio</a:t>
              </a:r>
            </a:p>
          </p:txBody>
        </p:sp>
        <p:sp>
          <p:nvSpPr>
            <p:cNvPr id="135" name="Rectángulo 134"/>
            <p:cNvSpPr/>
            <p:nvPr/>
          </p:nvSpPr>
          <p:spPr>
            <a:xfrm>
              <a:off x="31792" y="4568384"/>
              <a:ext cx="324000" cy="216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</p:grpSp>
      <p:sp>
        <p:nvSpPr>
          <p:cNvPr id="94" name="CuadroTexto 93">
            <a:extLst>
              <a:ext uri="{FF2B5EF4-FFF2-40B4-BE49-F238E27FC236}">
                <a16:creationId xmlns:a16="http://schemas.microsoft.com/office/drawing/2014/main" id="{9487FFF0-6750-4F1C-8CD6-E6CF74B42E53}"/>
              </a:ext>
            </a:extLst>
          </p:cNvPr>
          <p:cNvSpPr txBox="1"/>
          <p:nvPr/>
        </p:nvSpPr>
        <p:spPr>
          <a:xfrm>
            <a:off x="19431" y="1124760"/>
            <a:ext cx="683857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900" b="1" dirty="0">
                <a:latin typeface="Arial" panose="020B0604020202020204" pitchFamily="34" charset="0"/>
                <a:cs typeface="Arial" panose="020B0604020202020204" pitchFamily="34" charset="0"/>
              </a:rPr>
              <a:t>GRÁFICO 7</a:t>
            </a:r>
          </a:p>
          <a:p>
            <a:pPr algn="ctr"/>
            <a:r>
              <a:rPr lang="es-PE" sz="9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SERVICIOS: </a:t>
            </a:r>
            <a:r>
              <a:rPr lang="es-PE" sz="900" b="1" dirty="0">
                <a:latin typeface="Arial" panose="020B0604020202020204" pitchFamily="34" charset="0"/>
                <a:cs typeface="Arial" panose="020B0604020202020204" pitchFamily="34" charset="0"/>
              </a:rPr>
              <a:t>NÚMERO DE FACTURAS Y MONTO ASOCIADO POR ACTIVIDAD ECONÓMICA, MAYO DE 2022</a:t>
            </a:r>
          </a:p>
          <a:p>
            <a:pPr algn="ctr"/>
            <a:r>
              <a:rPr lang="es-PE" sz="9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(Número y millones de soles)</a:t>
            </a:r>
          </a:p>
        </p:txBody>
      </p:sp>
      <p:sp>
        <p:nvSpPr>
          <p:cNvPr id="104" name="CuadroTexto 103">
            <a:extLst>
              <a:ext uri="{FF2B5EF4-FFF2-40B4-BE49-F238E27FC236}">
                <a16:creationId xmlns:a16="http://schemas.microsoft.com/office/drawing/2014/main" id="{9487FFF0-6750-4F1C-8CD6-E6CF74B42E53}"/>
              </a:ext>
            </a:extLst>
          </p:cNvPr>
          <p:cNvSpPr txBox="1"/>
          <p:nvPr/>
        </p:nvSpPr>
        <p:spPr>
          <a:xfrm>
            <a:off x="-210716" y="5463420"/>
            <a:ext cx="729886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900" b="1" dirty="0">
                <a:latin typeface="Arial" panose="020B0604020202020204" pitchFamily="34" charset="0"/>
                <a:cs typeface="Arial" panose="020B0604020202020204" pitchFamily="34" charset="0"/>
              </a:rPr>
              <a:t>GRÁFICO 8</a:t>
            </a:r>
          </a:p>
          <a:p>
            <a:pPr algn="ctr"/>
            <a:r>
              <a:rPr lang="es-PE" sz="9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COMERCIO: </a:t>
            </a:r>
            <a:r>
              <a:rPr lang="es-PE" sz="900" b="1" dirty="0">
                <a:latin typeface="Arial" panose="020B0604020202020204" pitchFamily="34" charset="0"/>
                <a:cs typeface="Arial" panose="020B0604020202020204" pitchFamily="34" charset="0"/>
              </a:rPr>
              <a:t>NÚMERO DE FACTURAS Y MONTO ASOCIADO POR ACTIVIDAD ECONÓMICA, MAYO DE 2022</a:t>
            </a:r>
          </a:p>
          <a:p>
            <a:pPr algn="ctr"/>
            <a:r>
              <a:rPr lang="es-PE" sz="9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(Número y millones de soles)</a:t>
            </a:r>
          </a:p>
        </p:txBody>
      </p:sp>
      <p:sp>
        <p:nvSpPr>
          <p:cNvPr id="107" name="CuadroTexto 106"/>
          <p:cNvSpPr txBox="1"/>
          <p:nvPr/>
        </p:nvSpPr>
        <p:spPr>
          <a:xfrm>
            <a:off x="152150" y="4190705"/>
            <a:ext cx="3286566" cy="8771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En mayo de 2022, el monto de las facturas negociables del sector servicios registró un crecimiento de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34.6%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principalmente, por el desempeño del rubro de las actividades de empresariales diversas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(+52.0%) </a:t>
            </a:r>
            <a:r>
              <a:rPr lang="es-PE" sz="850" dirty="0"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las actividades de transporte vía terrestre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(+18.9%)</a:t>
            </a:r>
            <a:endParaRPr lang="es-PE" sz="85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" name="Rectángulo 162"/>
          <p:cNvSpPr/>
          <p:nvPr/>
        </p:nvSpPr>
        <p:spPr>
          <a:xfrm>
            <a:off x="3991334" y="120049"/>
            <a:ext cx="2866666" cy="3235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b="1" i="1" dirty="0">
                <a:solidFill>
                  <a:srgbClr val="002060"/>
                </a:solidFill>
              </a:rPr>
              <a:t>Información de proveedores</a:t>
            </a:r>
          </a:p>
        </p:txBody>
      </p:sp>
      <p:grpSp>
        <p:nvGrpSpPr>
          <p:cNvPr id="164" name="Grupo 163"/>
          <p:cNvGrpSpPr/>
          <p:nvPr/>
        </p:nvGrpSpPr>
        <p:grpSpPr>
          <a:xfrm>
            <a:off x="0" y="325603"/>
            <a:ext cx="6858001" cy="504000"/>
            <a:chOff x="0" y="325603"/>
            <a:chExt cx="6858001" cy="504000"/>
          </a:xfrm>
        </p:grpSpPr>
        <p:grpSp>
          <p:nvGrpSpPr>
            <p:cNvPr id="165" name="Grupo 164"/>
            <p:cNvGrpSpPr/>
            <p:nvPr/>
          </p:nvGrpSpPr>
          <p:grpSpPr>
            <a:xfrm>
              <a:off x="0" y="435171"/>
              <a:ext cx="6858001" cy="288000"/>
              <a:chOff x="0" y="3521802"/>
              <a:chExt cx="6858001" cy="288000"/>
            </a:xfrm>
          </p:grpSpPr>
          <p:sp>
            <p:nvSpPr>
              <p:cNvPr id="169" name="CuadroTexto 168"/>
              <p:cNvSpPr txBox="1"/>
              <p:nvPr/>
            </p:nvSpPr>
            <p:spPr>
              <a:xfrm>
                <a:off x="1" y="3629201"/>
                <a:ext cx="6858000" cy="87061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txBody>
              <a:bodyPr wrap="square" rtlCol="0" anchor="ctr">
                <a:spAutoFit/>
              </a:bodyPr>
              <a:lstStyle/>
              <a:p>
                <a:endParaRPr lang="es-PE" sz="1000" b="1" dirty="0">
                  <a:latin typeface="+mj-lt"/>
                </a:endParaRPr>
              </a:p>
            </p:txBody>
          </p:sp>
          <p:grpSp>
            <p:nvGrpSpPr>
              <p:cNvPr id="170" name="Grupo 169"/>
              <p:cNvGrpSpPr/>
              <p:nvPr/>
            </p:nvGrpSpPr>
            <p:grpSpPr>
              <a:xfrm>
                <a:off x="0" y="3521802"/>
                <a:ext cx="3603082" cy="288000"/>
                <a:chOff x="31792" y="4568384"/>
                <a:chExt cx="3603082" cy="288000"/>
              </a:xfrm>
            </p:grpSpPr>
            <p:sp>
              <p:nvSpPr>
                <p:cNvPr id="171" name="Pentágono 12">
                  <a:extLst>
                    <a:ext uri="{FF2B5EF4-FFF2-40B4-BE49-F238E27FC236}">
                      <a16:creationId xmlns:a16="http://schemas.microsoft.com/office/drawing/2014/main" id="{BDA4D637-9BED-42C1-A862-028E2F1D60D8}"/>
                    </a:ext>
                  </a:extLst>
                </p:cNvPr>
                <p:cNvSpPr/>
                <p:nvPr/>
              </p:nvSpPr>
              <p:spPr>
                <a:xfrm>
                  <a:off x="34874" y="4568384"/>
                  <a:ext cx="3600000" cy="288000"/>
                </a:xfrm>
                <a:prstGeom prst="homePlat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lvl="2"/>
                  <a:r>
                    <a:rPr lang="es-PE" sz="1600" b="1" i="1" dirty="0"/>
                    <a:t>INFORMACIÓN SECTORIAL</a:t>
                  </a:r>
                  <a:endParaRPr lang="es-PE" sz="1600" b="1" i="1" baseline="30000" dirty="0"/>
                </a:p>
              </p:txBody>
            </p:sp>
            <p:sp>
              <p:nvSpPr>
                <p:cNvPr id="172" name="Rectángulo 171"/>
                <p:cNvSpPr/>
                <p:nvPr/>
              </p:nvSpPr>
              <p:spPr>
                <a:xfrm>
                  <a:off x="31792" y="4568384"/>
                  <a:ext cx="324000" cy="288000"/>
                </a:xfrm>
                <a:prstGeom prst="rect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PE"/>
                </a:p>
              </p:txBody>
            </p:sp>
          </p:grpSp>
        </p:grpSp>
        <p:grpSp>
          <p:nvGrpSpPr>
            <p:cNvPr id="166" name="Grupo 165"/>
            <p:cNvGrpSpPr/>
            <p:nvPr/>
          </p:nvGrpSpPr>
          <p:grpSpPr>
            <a:xfrm>
              <a:off x="251465" y="325603"/>
              <a:ext cx="504000" cy="504000"/>
              <a:chOff x="3720665" y="999722"/>
              <a:chExt cx="504000" cy="504000"/>
            </a:xfrm>
          </p:grpSpPr>
          <p:sp>
            <p:nvSpPr>
              <p:cNvPr id="167" name="Lágrima 166"/>
              <p:cNvSpPr/>
              <p:nvPr/>
            </p:nvSpPr>
            <p:spPr>
              <a:xfrm rot="13264738">
                <a:off x="3720665" y="999722"/>
                <a:ext cx="504000" cy="504000"/>
              </a:xfrm>
              <a:prstGeom prst="teardrop">
                <a:avLst>
                  <a:gd name="adj" fmla="val 113882"/>
                </a:avLst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E"/>
              </a:p>
            </p:txBody>
          </p:sp>
          <p:sp>
            <p:nvSpPr>
              <p:cNvPr id="168" name="Elipse 167"/>
              <p:cNvSpPr/>
              <p:nvPr/>
            </p:nvSpPr>
            <p:spPr>
              <a:xfrm>
                <a:off x="3785045" y="1072863"/>
                <a:ext cx="360000" cy="360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PE" sz="1400" b="1" dirty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</a:p>
            </p:txBody>
          </p:sp>
        </p:grpSp>
      </p:grpSp>
      <p:sp>
        <p:nvSpPr>
          <p:cNvPr id="40" name="CuadroTexto 39"/>
          <p:cNvSpPr txBox="1"/>
          <p:nvPr/>
        </p:nvSpPr>
        <p:spPr>
          <a:xfrm>
            <a:off x="3511230" y="4323870"/>
            <a:ext cx="3242225" cy="74635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En contraste, los rubros que incidieron de manera negativa en el desempeño del sector respecto al monto de facturas negociables son las actividades inmobiliarias </a:t>
            </a:r>
            <a:r>
              <a:rPr lang="es-PE" sz="85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(-27.2%)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, los servicios sociales de salud </a:t>
            </a:r>
            <a:r>
              <a:rPr lang="es-PE" sz="85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(-27.9%)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la administración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pública y defensa </a:t>
            </a:r>
            <a:r>
              <a:rPr lang="es-PE" sz="85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(-80.4%)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s-PE" sz="85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Rectángulo 32">
            <a:extLst>
              <a:ext uri="{FF2B5EF4-FFF2-40B4-BE49-F238E27FC236}">
                <a16:creationId xmlns:a16="http://schemas.microsoft.com/office/drawing/2014/main" id="{2AF67D75-D27E-47B6-90A2-A97782B01AB7}"/>
              </a:ext>
            </a:extLst>
          </p:cNvPr>
          <p:cNvSpPr/>
          <p:nvPr/>
        </p:nvSpPr>
        <p:spPr>
          <a:xfrm>
            <a:off x="744996" y="3968542"/>
            <a:ext cx="313145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sz="700" dirty="0">
                <a:latin typeface="Arial" panose="020B0604020202020204" pitchFamily="34" charset="0"/>
                <a:cs typeface="Arial" panose="020B0604020202020204" pitchFamily="34" charset="0"/>
              </a:rPr>
              <a:t>Fuente: PRODUCE, CAVALI</a:t>
            </a:r>
          </a:p>
          <a:p>
            <a:r>
              <a:rPr lang="es-PE" sz="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Elaboración: PRODUCE – Oficina de Estudios Económicos (OEE)</a:t>
            </a:r>
          </a:p>
        </p:txBody>
      </p:sp>
      <p:sp>
        <p:nvSpPr>
          <p:cNvPr id="86" name="CuadroTexto 85"/>
          <p:cNvSpPr txBox="1"/>
          <p:nvPr/>
        </p:nvSpPr>
        <p:spPr>
          <a:xfrm>
            <a:off x="89333" y="8291755"/>
            <a:ext cx="6382587" cy="61555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Por su parte, el rubro de venta de vehículos automotores concentra el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9.7%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 del monto de facturas negociables del sector comercio 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(315 millones de soles: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12.9%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 de la MYPE)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, mientras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el rubro de comercio al por menor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es el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6.9%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(224 millones de soles: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40.4%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 correspondiente a la MYPE)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s-PE" sz="85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CuadroTexto 86"/>
          <p:cNvSpPr txBox="1"/>
          <p:nvPr/>
        </p:nvSpPr>
        <p:spPr>
          <a:xfrm>
            <a:off x="89333" y="7765993"/>
            <a:ext cx="6382587" cy="61555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El monto negociado de facturas negociables del sector comercio fue de 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3,266 millones de soles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 en mayo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55.6%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 superior al registrado en el periodo similar del año anterior. El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83.5%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 de este saldo se concentra en el rubro de comercio al por mayor (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2,727 millones de soles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, de los cuales el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12.5%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 corresponde a la MYPE).</a:t>
            </a:r>
            <a:endParaRPr lang="es-PE" sz="85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CuadroTexto 87"/>
          <p:cNvSpPr txBox="1"/>
          <p:nvPr/>
        </p:nvSpPr>
        <p:spPr>
          <a:xfrm>
            <a:off x="89333" y="8841645"/>
            <a:ext cx="6382587" cy="4847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Por rubro, se aprecia que el monto negociado de facturas negociables ha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aumentado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tanto en el rubro de comercio minorista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(+32.6%)</a:t>
            </a:r>
            <a:r>
              <a:rPr lang="es-PE" sz="850" b="1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comercio mayorista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(+57.0%)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y de venta y mantenimiento de vehículos automotores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(+63.0%).</a:t>
            </a:r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9" name="Grupo 48">
            <a:extLst>
              <a:ext uri="{FF2B5EF4-FFF2-40B4-BE49-F238E27FC236}">
                <a16:creationId xmlns:a16="http://schemas.microsoft.com/office/drawing/2014/main" id="{00000000-0008-0000-0500-000006000000}"/>
              </a:ext>
            </a:extLst>
          </p:cNvPr>
          <p:cNvGrpSpPr/>
          <p:nvPr/>
        </p:nvGrpSpPr>
        <p:grpSpPr>
          <a:xfrm>
            <a:off x="631342" y="1592006"/>
            <a:ext cx="5545147" cy="2417121"/>
            <a:chOff x="0" y="0"/>
            <a:chExt cx="5328380" cy="2318676"/>
          </a:xfrm>
        </p:grpSpPr>
        <p:grpSp>
          <p:nvGrpSpPr>
            <p:cNvPr id="50" name="Grupo 49">
              <a:extLst>
                <a:ext uri="{FF2B5EF4-FFF2-40B4-BE49-F238E27FC236}">
                  <a16:creationId xmlns:a16="http://schemas.microsoft.com/office/drawing/2014/main" id="{00000000-0008-0000-0500-000013000000}"/>
                </a:ext>
              </a:extLst>
            </p:cNvPr>
            <p:cNvGrpSpPr/>
            <p:nvPr/>
          </p:nvGrpSpPr>
          <p:grpSpPr>
            <a:xfrm>
              <a:off x="0" y="0"/>
              <a:ext cx="5328380" cy="2318676"/>
              <a:chOff x="0" y="0"/>
              <a:chExt cx="4670031" cy="2431462"/>
            </a:xfrm>
            <a:noFill/>
          </p:grpSpPr>
          <p:graphicFrame>
            <p:nvGraphicFramePr>
              <p:cNvPr id="60" name="Gráfico 59">
                <a:extLst>
                  <a:ext uri="{FF2B5EF4-FFF2-40B4-BE49-F238E27FC236}">
                    <a16:creationId xmlns:a16="http://schemas.microsoft.com/office/drawing/2014/main" id="{00000000-0008-0000-0500-000018000000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365631726"/>
                  </p:ext>
                </p:extLst>
              </p:nvPr>
            </p:nvGraphicFramePr>
            <p:xfrm>
              <a:off x="0" y="271462"/>
              <a:ext cx="4128333" cy="21600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2"/>
              </a:graphicData>
            </a:graphic>
          </p:graphicFrame>
          <p:sp>
            <p:nvSpPr>
              <p:cNvPr id="61" name="CuadroTexto 94">
                <a:extLst>
                  <a:ext uri="{FF2B5EF4-FFF2-40B4-BE49-F238E27FC236}">
                    <a16:creationId xmlns:a16="http://schemas.microsoft.com/office/drawing/2014/main" id="{00000000-0008-0000-0500-000015000000}"/>
                  </a:ext>
                </a:extLst>
              </p:cNvPr>
              <p:cNvSpPr txBox="1"/>
              <p:nvPr/>
            </p:nvSpPr>
            <p:spPr>
              <a:xfrm>
                <a:off x="3719552" y="4910"/>
                <a:ext cx="950479" cy="369332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PE" sz="900" b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N° de facturas</a:t>
                </a:r>
              </a:p>
            </p:txBody>
          </p:sp>
          <p:sp>
            <p:nvSpPr>
              <p:cNvPr id="62" name="CuadroTexto 99">
                <a:extLst>
                  <a:ext uri="{FF2B5EF4-FFF2-40B4-BE49-F238E27FC236}">
                    <a16:creationId xmlns:a16="http://schemas.microsoft.com/office/drawing/2014/main" id="{00000000-0008-0000-0500-000016000000}"/>
                  </a:ext>
                </a:extLst>
              </p:cNvPr>
              <p:cNvSpPr txBox="1"/>
              <p:nvPr/>
            </p:nvSpPr>
            <p:spPr>
              <a:xfrm>
                <a:off x="2114227" y="0"/>
                <a:ext cx="2204782" cy="388648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PE" sz="900" b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Monto negociado</a:t>
                </a:r>
              </a:p>
              <a:p>
                <a:pPr algn="ctr"/>
                <a:r>
                  <a:rPr lang="es-PE" sz="90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(En millones de soles)</a:t>
                </a:r>
              </a:p>
            </p:txBody>
          </p:sp>
          <p:sp>
            <p:nvSpPr>
              <p:cNvPr id="63" name="CuadroTexto 101">
                <a:extLst>
                  <a:ext uri="{FF2B5EF4-FFF2-40B4-BE49-F238E27FC236}">
                    <a16:creationId xmlns:a16="http://schemas.microsoft.com/office/drawing/2014/main" id="{00000000-0008-0000-0500-000017000000}"/>
                  </a:ext>
                </a:extLst>
              </p:cNvPr>
              <p:cNvSpPr txBox="1"/>
              <p:nvPr/>
            </p:nvSpPr>
            <p:spPr>
              <a:xfrm>
                <a:off x="818827" y="8350"/>
                <a:ext cx="1713882" cy="369332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PE" sz="900" b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Actividad </a:t>
                </a:r>
              </a:p>
              <a:p>
                <a:pPr algn="ctr"/>
                <a:r>
                  <a:rPr lang="es-PE" sz="900" b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Económica</a:t>
                </a:r>
              </a:p>
            </p:txBody>
          </p:sp>
        </p:grpSp>
        <p:grpSp>
          <p:nvGrpSpPr>
            <p:cNvPr id="51" name="Grupo 50">
              <a:extLst>
                <a:ext uri="{FF2B5EF4-FFF2-40B4-BE49-F238E27FC236}">
                  <a16:creationId xmlns:a16="http://schemas.microsoft.com/office/drawing/2014/main" id="{00000000-0008-0000-0500-000005000000}"/>
                </a:ext>
              </a:extLst>
            </p:cNvPr>
            <p:cNvGrpSpPr/>
            <p:nvPr/>
          </p:nvGrpSpPr>
          <p:grpSpPr>
            <a:xfrm>
              <a:off x="4424744" y="415336"/>
              <a:ext cx="601253" cy="1732120"/>
              <a:chOff x="4424744" y="415336"/>
              <a:chExt cx="601253" cy="1732120"/>
            </a:xfrm>
          </p:grpSpPr>
          <p:sp>
            <p:nvSpPr>
              <p:cNvPr id="52" name="CuadroTexto 1">
                <a:extLst>
                  <a:ext uri="{FF2B5EF4-FFF2-40B4-BE49-F238E27FC236}">
                    <a16:creationId xmlns:a16="http://schemas.microsoft.com/office/drawing/2014/main" id="{00000000-0008-0000-0500-000002000000}"/>
                  </a:ext>
                </a:extLst>
              </p:cNvPr>
              <p:cNvSpPr txBox="1"/>
              <p:nvPr/>
            </p:nvSpPr>
            <p:spPr>
              <a:xfrm>
                <a:off x="4472455" y="1909725"/>
                <a:ext cx="553542" cy="237731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/>
                <a:fld id="{32364EE7-0280-44C2-98D0-ED362C93F993}" type="TxLink">
                  <a:rPr lang="en-US" sz="1000" b="0" i="0" u="none" strike="noStrike">
                    <a:solidFill>
                      <a:srgbClr val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pPr marL="0" indent="0"/>
                  <a:t>13,835</a:t>
                </a:fld>
                <a:endParaRPr lang="es-PE" sz="1000" b="0" i="0" u="none" strike="noStrike">
                  <a:solidFill>
                    <a:srgbClr val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3" name="CuadroTexto 16">
                <a:extLst>
                  <a:ext uri="{FF2B5EF4-FFF2-40B4-BE49-F238E27FC236}">
                    <a16:creationId xmlns:a16="http://schemas.microsoft.com/office/drawing/2014/main" id="{00000000-0008-0000-0500-000011000000}"/>
                  </a:ext>
                </a:extLst>
              </p:cNvPr>
              <p:cNvSpPr txBox="1"/>
              <p:nvPr/>
            </p:nvSpPr>
            <p:spPr>
              <a:xfrm>
                <a:off x="4510427" y="1652086"/>
                <a:ext cx="485118" cy="237731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/>
                <a:fld id="{AA162AA7-54A5-4B57-8C6B-587055DC8E4E}" type="TxLink">
                  <a:rPr lang="en-US" sz="1000" b="0" i="0" u="none" strike="noStrike">
                    <a:solidFill>
                      <a:srgbClr val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pPr marL="0" indent="0"/>
                  <a:t>3,271</a:t>
                </a:fld>
                <a:endParaRPr lang="es-PE" sz="1000" b="0" i="0" u="none" strike="noStrike">
                  <a:solidFill>
                    <a:srgbClr val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5" name="CuadroTexto 17">
                <a:extLst>
                  <a:ext uri="{FF2B5EF4-FFF2-40B4-BE49-F238E27FC236}">
                    <a16:creationId xmlns:a16="http://schemas.microsoft.com/office/drawing/2014/main" id="{00000000-0008-0000-0500-000012000000}"/>
                  </a:ext>
                </a:extLst>
              </p:cNvPr>
              <p:cNvSpPr txBox="1"/>
              <p:nvPr/>
            </p:nvSpPr>
            <p:spPr>
              <a:xfrm>
                <a:off x="4505601" y="1410827"/>
                <a:ext cx="485118" cy="237731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/>
                <a:fld id="{8D872430-CE05-48FD-9254-A2EDFD6AB872}" type="TxLink">
                  <a:rPr lang="en-US" sz="1000" b="0" i="0" u="none" strike="noStrike">
                    <a:solidFill>
                      <a:srgbClr val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pPr marL="0" indent="0"/>
                  <a:t>9,724</a:t>
                </a:fld>
                <a:endParaRPr lang="es-PE" sz="1000" b="0" i="0" u="none" strike="noStrike">
                  <a:solidFill>
                    <a:srgbClr val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6" name="CuadroTexto 32">
                <a:extLst>
                  <a:ext uri="{FF2B5EF4-FFF2-40B4-BE49-F238E27FC236}">
                    <a16:creationId xmlns:a16="http://schemas.microsoft.com/office/drawing/2014/main" id="{00000000-0008-0000-0500-000021000000}"/>
                  </a:ext>
                </a:extLst>
              </p:cNvPr>
              <p:cNvSpPr txBox="1"/>
              <p:nvPr/>
            </p:nvSpPr>
            <p:spPr>
              <a:xfrm>
                <a:off x="4504233" y="1174533"/>
                <a:ext cx="485118" cy="237731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/>
                <a:fld id="{ACC1468F-9B99-4088-93B4-3144CD227FC4}" type="TxLink">
                  <a:rPr lang="en-US" sz="1000" b="0" i="0" u="none" strike="noStrike">
                    <a:solidFill>
                      <a:srgbClr val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pPr marL="0" indent="0"/>
                  <a:t>3,718</a:t>
                </a:fld>
                <a:endParaRPr lang="es-PE" sz="1000" b="0" i="0" u="none" strike="noStrike">
                  <a:solidFill>
                    <a:srgbClr val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7" name="CuadroTexto 33">
                <a:extLst>
                  <a:ext uri="{FF2B5EF4-FFF2-40B4-BE49-F238E27FC236}">
                    <a16:creationId xmlns:a16="http://schemas.microsoft.com/office/drawing/2014/main" id="{00000000-0008-0000-0500-000022000000}"/>
                  </a:ext>
                </a:extLst>
              </p:cNvPr>
              <p:cNvSpPr txBox="1"/>
              <p:nvPr/>
            </p:nvSpPr>
            <p:spPr>
              <a:xfrm>
                <a:off x="4503971" y="929456"/>
                <a:ext cx="485118" cy="237731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/>
                <a:fld id="{E80CA54A-BC0D-4E2F-B2B6-0D6A3BD755F5}" type="TxLink">
                  <a:rPr lang="en-US" sz="1000" b="0" i="0" u="none" strike="noStrike">
                    <a:solidFill>
                      <a:srgbClr val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pPr marL="0" indent="0"/>
                  <a:t>5,748</a:t>
                </a:fld>
                <a:endParaRPr lang="es-PE" sz="1000" b="0" i="0" u="none" strike="noStrike">
                  <a:solidFill>
                    <a:srgbClr val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8" name="CuadroTexto 34">
                <a:extLst>
                  <a:ext uri="{FF2B5EF4-FFF2-40B4-BE49-F238E27FC236}">
                    <a16:creationId xmlns:a16="http://schemas.microsoft.com/office/drawing/2014/main" id="{00000000-0008-0000-0500-000023000000}"/>
                  </a:ext>
                </a:extLst>
              </p:cNvPr>
              <p:cNvSpPr txBox="1"/>
              <p:nvPr/>
            </p:nvSpPr>
            <p:spPr>
              <a:xfrm>
                <a:off x="4428602" y="651550"/>
                <a:ext cx="553542" cy="237731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/>
                <a:fld id="{CE593F22-E2D6-412D-8317-88C8E278CB04}" type="TxLink">
                  <a:rPr lang="en-US" sz="1000" b="0" i="0" u="none" strike="noStrike">
                    <a:solidFill>
                      <a:srgbClr val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pPr marL="0" indent="0"/>
                  <a:t>31,173</a:t>
                </a:fld>
                <a:endParaRPr lang="es-PE" sz="1000" b="0" i="0" u="none" strike="noStrike">
                  <a:solidFill>
                    <a:srgbClr val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9" name="CuadroTexto 35">
                <a:extLst>
                  <a:ext uri="{FF2B5EF4-FFF2-40B4-BE49-F238E27FC236}">
                    <a16:creationId xmlns:a16="http://schemas.microsoft.com/office/drawing/2014/main" id="{00000000-0008-0000-0500-000024000000}"/>
                  </a:ext>
                </a:extLst>
              </p:cNvPr>
              <p:cNvSpPr txBox="1"/>
              <p:nvPr/>
            </p:nvSpPr>
            <p:spPr>
              <a:xfrm>
                <a:off x="4424744" y="415336"/>
                <a:ext cx="553543" cy="237731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fld id="{9D58FDAC-BD31-4AA6-AC64-24794BCC5C7A}" type="TxLink">
                  <a:rPr lang="en-US" sz="1000" b="0" i="0" u="none" strike="noStrike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pPr/>
                  <a:t>21,838</a:t>
                </a:fld>
                <a:endParaRPr lang="es-PE" sz="10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64" name="Grupo 63">
            <a:extLst>
              <a:ext uri="{FF2B5EF4-FFF2-40B4-BE49-F238E27FC236}">
                <a16:creationId xmlns:a16="http://schemas.microsoft.com/office/drawing/2014/main" id="{00000000-0008-0000-0500-00001A000000}"/>
              </a:ext>
            </a:extLst>
          </p:cNvPr>
          <p:cNvGrpSpPr/>
          <p:nvPr/>
        </p:nvGrpSpPr>
        <p:grpSpPr>
          <a:xfrm>
            <a:off x="1068523" y="5972539"/>
            <a:ext cx="4885414" cy="1875072"/>
            <a:chOff x="0" y="0"/>
            <a:chExt cx="4365149" cy="2156212"/>
          </a:xfrm>
          <a:noFill/>
        </p:grpSpPr>
        <p:grpSp>
          <p:nvGrpSpPr>
            <p:cNvPr id="65" name="Grupo 64">
              <a:extLst>
                <a:ext uri="{FF2B5EF4-FFF2-40B4-BE49-F238E27FC236}">
                  <a16:creationId xmlns:a16="http://schemas.microsoft.com/office/drawing/2014/main" id="{00000000-0008-0000-0500-00001B000000}"/>
                </a:ext>
              </a:extLst>
            </p:cNvPr>
            <p:cNvGrpSpPr/>
            <p:nvPr/>
          </p:nvGrpSpPr>
          <p:grpSpPr>
            <a:xfrm>
              <a:off x="219074" y="171450"/>
              <a:ext cx="4146075" cy="1984762"/>
              <a:chOff x="219074" y="171450"/>
              <a:chExt cx="4146075" cy="1984762"/>
            </a:xfrm>
            <a:grpFill/>
          </p:grpSpPr>
          <p:graphicFrame>
            <p:nvGraphicFramePr>
              <p:cNvPr id="69" name="Gráfico 68">
                <a:extLst>
                  <a:ext uri="{FF2B5EF4-FFF2-40B4-BE49-F238E27FC236}">
                    <a16:creationId xmlns:a16="http://schemas.microsoft.com/office/drawing/2014/main" id="{00000000-0008-0000-0500-00001F000000}"/>
                  </a:ext>
                </a:extLst>
              </p:cNvPr>
              <p:cNvGraphicFramePr/>
              <p:nvPr/>
            </p:nvGraphicFramePr>
            <p:xfrm>
              <a:off x="219074" y="176212"/>
              <a:ext cx="2880000" cy="19800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graphicFrame>
            <p:nvGraphicFramePr>
              <p:cNvPr id="70" name="Gráfico 69">
                <a:extLst>
                  <a:ext uri="{FF2B5EF4-FFF2-40B4-BE49-F238E27FC236}">
                    <a16:creationId xmlns:a16="http://schemas.microsoft.com/office/drawing/2014/main" id="{00000000-0008-0000-0500-000020000000}"/>
                  </a:ext>
                </a:extLst>
              </p:cNvPr>
              <p:cNvGraphicFramePr>
                <a:graphicFrameLocks/>
              </p:cNvGraphicFramePr>
              <p:nvPr/>
            </p:nvGraphicFramePr>
            <p:xfrm>
              <a:off x="3152774" y="171450"/>
              <a:ext cx="1212375" cy="19800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4"/>
              </a:graphicData>
            </a:graphic>
          </p:graphicFrame>
        </p:grpSp>
        <p:sp>
          <p:nvSpPr>
            <p:cNvPr id="66" name="CuadroTexto 109">
              <a:extLst>
                <a:ext uri="{FF2B5EF4-FFF2-40B4-BE49-F238E27FC236}">
                  <a16:creationId xmlns:a16="http://schemas.microsoft.com/office/drawing/2014/main" id="{00000000-0008-0000-0500-00001C000000}"/>
                </a:ext>
              </a:extLst>
            </p:cNvPr>
            <p:cNvSpPr txBox="1"/>
            <p:nvPr/>
          </p:nvSpPr>
          <p:spPr>
            <a:xfrm>
              <a:off x="2957257" y="14435"/>
              <a:ext cx="950479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PE" sz="900" b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N° de facturas</a:t>
              </a:r>
            </a:p>
          </p:txBody>
        </p:sp>
        <p:sp>
          <p:nvSpPr>
            <p:cNvPr id="67" name="CuadroTexto 110">
              <a:extLst>
                <a:ext uri="{FF2B5EF4-FFF2-40B4-BE49-F238E27FC236}">
                  <a16:creationId xmlns:a16="http://schemas.microsoft.com/office/drawing/2014/main" id="{00000000-0008-0000-0500-00001D000000}"/>
                </a:ext>
              </a:extLst>
            </p:cNvPr>
            <p:cNvSpPr txBox="1"/>
            <p:nvPr/>
          </p:nvSpPr>
          <p:spPr>
            <a:xfrm>
              <a:off x="1236335" y="0"/>
              <a:ext cx="1896963" cy="44398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PE" sz="900" b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Monto negociado</a:t>
              </a:r>
            </a:p>
            <a:p>
              <a:pPr algn="ctr"/>
              <a:r>
                <a:rPr lang="es-PE" sz="9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(En millones de soles)</a:t>
              </a:r>
            </a:p>
          </p:txBody>
        </p:sp>
        <p:sp>
          <p:nvSpPr>
            <p:cNvPr id="68" name="CuadroTexto 113">
              <a:extLst>
                <a:ext uri="{FF2B5EF4-FFF2-40B4-BE49-F238E27FC236}">
                  <a16:creationId xmlns:a16="http://schemas.microsoft.com/office/drawing/2014/main" id="{00000000-0008-0000-0500-00001E000000}"/>
                </a:ext>
              </a:extLst>
            </p:cNvPr>
            <p:cNvSpPr txBox="1"/>
            <p:nvPr/>
          </p:nvSpPr>
          <p:spPr>
            <a:xfrm>
              <a:off x="0" y="16840"/>
              <a:ext cx="1713882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PE" sz="900" b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Actividad </a:t>
              </a:r>
            </a:p>
            <a:p>
              <a:pPr algn="ctr"/>
              <a:r>
                <a:rPr lang="es-PE" sz="900" b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Económica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27627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Grupo 44">
            <a:extLst>
              <a:ext uri="{FF2B5EF4-FFF2-40B4-BE49-F238E27FC236}">
                <a16:creationId xmlns:a16="http://schemas.microsoft.com/office/drawing/2014/main" id="{00000000-0008-0000-0700-000002000000}"/>
              </a:ext>
            </a:extLst>
          </p:cNvPr>
          <p:cNvGrpSpPr/>
          <p:nvPr/>
        </p:nvGrpSpPr>
        <p:grpSpPr>
          <a:xfrm>
            <a:off x="307975" y="4273698"/>
            <a:ext cx="6288130" cy="4281821"/>
            <a:chOff x="33518" y="0"/>
            <a:chExt cx="5478691" cy="4360570"/>
          </a:xfrm>
        </p:grpSpPr>
        <p:graphicFrame>
          <p:nvGraphicFramePr>
            <p:cNvPr id="46" name="Gráfico 45">
              <a:extLst>
                <a:ext uri="{FF2B5EF4-FFF2-40B4-BE49-F238E27FC236}">
                  <a16:creationId xmlns:a16="http://schemas.microsoft.com/office/drawing/2014/main" id="{00000000-0008-0000-0700-000003000000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482412544"/>
                </p:ext>
              </p:extLst>
            </p:nvPr>
          </p:nvGraphicFramePr>
          <p:xfrm>
            <a:off x="33518" y="400570"/>
            <a:ext cx="4320003" cy="3960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aphicFrame>
          <p:nvGraphicFramePr>
            <p:cNvPr id="47" name="Gráfico 46">
              <a:extLst>
                <a:ext uri="{FF2B5EF4-FFF2-40B4-BE49-F238E27FC236}">
                  <a16:creationId xmlns:a16="http://schemas.microsoft.com/office/drawing/2014/main" id="{00000000-0008-0000-0700-000004000000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137402525"/>
                </p:ext>
              </p:extLst>
            </p:nvPr>
          </p:nvGraphicFramePr>
          <p:xfrm>
            <a:off x="4320002" y="372761"/>
            <a:ext cx="1192207" cy="395999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48" name="CuadroTexto 55">
              <a:extLst>
                <a:ext uri="{FF2B5EF4-FFF2-40B4-BE49-F238E27FC236}">
                  <a16:creationId xmlns:a16="http://schemas.microsoft.com/office/drawing/2014/main" id="{00000000-0008-0000-0700-000005000000}"/>
                </a:ext>
              </a:extLst>
            </p:cNvPr>
            <p:cNvSpPr txBox="1"/>
            <p:nvPr/>
          </p:nvSpPr>
          <p:spPr>
            <a:xfrm>
              <a:off x="4079402" y="77892"/>
              <a:ext cx="1080000" cy="35766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PE" sz="900" b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N°</a:t>
              </a:r>
              <a:r>
                <a:rPr lang="es-PE" sz="900" b="1" baseline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de facturas</a:t>
              </a:r>
            </a:p>
            <a:p>
              <a:pPr algn="ctr"/>
              <a:endParaRPr lang="es-PE" sz="9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" name="CuadroTexto 57">
              <a:extLst>
                <a:ext uri="{FF2B5EF4-FFF2-40B4-BE49-F238E27FC236}">
                  <a16:creationId xmlns:a16="http://schemas.microsoft.com/office/drawing/2014/main" id="{00000000-0008-0000-0700-000006000000}"/>
                </a:ext>
              </a:extLst>
            </p:cNvPr>
            <p:cNvSpPr txBox="1"/>
            <p:nvPr/>
          </p:nvSpPr>
          <p:spPr>
            <a:xfrm>
              <a:off x="907422" y="0"/>
              <a:ext cx="2880001" cy="3600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PE" sz="900" b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Monto negociado</a:t>
              </a:r>
            </a:p>
            <a:p>
              <a:pPr algn="ctr"/>
              <a:r>
                <a:rPr lang="es-PE" sz="9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(En miles de soles)</a:t>
              </a:r>
            </a:p>
          </p:txBody>
        </p:sp>
        <p:sp>
          <p:nvSpPr>
            <p:cNvPr id="59" name="CuadroTexto 58">
              <a:extLst>
                <a:ext uri="{FF2B5EF4-FFF2-40B4-BE49-F238E27FC236}">
                  <a16:creationId xmlns:a16="http://schemas.microsoft.com/office/drawing/2014/main" id="{00000000-0008-0000-0700-000007000000}"/>
                </a:ext>
              </a:extLst>
            </p:cNvPr>
            <p:cNvSpPr txBox="1"/>
            <p:nvPr/>
          </p:nvSpPr>
          <p:spPr>
            <a:xfrm>
              <a:off x="2937261" y="80183"/>
              <a:ext cx="1260000" cy="3600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PE" sz="9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Región</a:t>
              </a:r>
            </a:p>
            <a:p>
              <a:pPr algn="ctr"/>
              <a:endParaRPr lang="es-PE" sz="9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23" name="Conector recto 22"/>
          <p:cNvCxnSpPr/>
          <p:nvPr/>
        </p:nvCxnSpPr>
        <p:spPr>
          <a:xfrm>
            <a:off x="-7517" y="9723971"/>
            <a:ext cx="6822867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utoShape 2" descr="Mapa con los giros en los ocÃ©anos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54" name="CuadroTexto 53"/>
          <p:cNvSpPr txBox="1"/>
          <p:nvPr/>
        </p:nvSpPr>
        <p:spPr>
          <a:xfrm>
            <a:off x="147917" y="1014429"/>
            <a:ext cx="2966757" cy="205440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En mayo de 2022, el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73.1%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 del monto negociado de las facturas negociables se concentró en la gran empresa 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(7,743 millones de soles</a:t>
            </a:r>
            <a:r>
              <a:rPr lang="es-PE" sz="8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y el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23.3%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 en el segmento MYPE 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(2,467 millones de soles)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171450" indent="-171450" algn="just">
              <a:buFont typeface="Wingdings" panose="05000000000000000000" pitchFamily="2" charset="2"/>
              <a:buChar char="v"/>
            </a:pPr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En particular, la microempresa representa el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6.0% 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(640 millones de soles)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del monto de facturas negociables registradas en mayo de 2022, y la pequeña, el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17.2% 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(1,827 millones de soles).</a:t>
            </a:r>
            <a:endParaRPr lang="es-PE" sz="85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Respecto a mayo del año pasado, el monto negociado de las facturas negociables de la pequeña empresa creció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(+30.1%)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, la gran empresa creció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(+39.8%)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, la mediana empresa creció</a:t>
            </a:r>
            <a:r>
              <a:rPr lang="es-PE" sz="85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(+52.7%)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y la microempresa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(+94.3%)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grpSp>
        <p:nvGrpSpPr>
          <p:cNvPr id="78" name="Grupo 77"/>
          <p:cNvGrpSpPr/>
          <p:nvPr/>
        </p:nvGrpSpPr>
        <p:grpSpPr>
          <a:xfrm>
            <a:off x="3547872" y="774858"/>
            <a:ext cx="3162211" cy="589241"/>
            <a:chOff x="2535171" y="2508818"/>
            <a:chExt cx="3013236" cy="589241"/>
          </a:xfrm>
        </p:grpSpPr>
        <p:sp>
          <p:nvSpPr>
            <p:cNvPr id="79" name="Recortar rectángulo de esquina diagonal 78"/>
            <p:cNvSpPr/>
            <p:nvPr/>
          </p:nvSpPr>
          <p:spPr>
            <a:xfrm>
              <a:off x="2612892" y="2585748"/>
              <a:ext cx="2866288" cy="512311"/>
            </a:xfrm>
            <a:prstGeom prst="snip2Diag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sz="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0" name="CuadroTexto 79">
              <a:extLst>
                <a:ext uri="{FF2B5EF4-FFF2-40B4-BE49-F238E27FC236}">
                  <a16:creationId xmlns:a16="http://schemas.microsoft.com/office/drawing/2014/main" id="{9487FFF0-6750-4F1C-8CD6-E6CF74B42E53}"/>
                </a:ext>
              </a:extLst>
            </p:cNvPr>
            <p:cNvSpPr txBox="1"/>
            <p:nvPr/>
          </p:nvSpPr>
          <p:spPr>
            <a:xfrm>
              <a:off x="2612892" y="2579555"/>
              <a:ext cx="2935515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Gráfico 9</a:t>
              </a:r>
            </a:p>
            <a:p>
              <a:r>
                <a:rPr lang="es-PE" sz="9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Monto negociado por tamaño, mayo 2022</a:t>
              </a:r>
            </a:p>
            <a:p>
              <a:r>
                <a:rPr lang="es-PE" sz="90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(Millones de soles y porcentaje)</a:t>
              </a:r>
            </a:p>
          </p:txBody>
        </p:sp>
        <p:sp>
          <p:nvSpPr>
            <p:cNvPr id="81" name="Lágrima 80"/>
            <p:cNvSpPr/>
            <p:nvPr/>
          </p:nvSpPr>
          <p:spPr>
            <a:xfrm>
              <a:off x="2535171" y="2508818"/>
              <a:ext cx="187457" cy="181190"/>
            </a:xfrm>
            <a:prstGeom prst="teardrop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dirty="0"/>
            </a:p>
          </p:txBody>
        </p:sp>
      </p:grpSp>
      <p:cxnSp>
        <p:nvCxnSpPr>
          <p:cNvPr id="82" name="Conector recto 81"/>
          <p:cNvCxnSpPr/>
          <p:nvPr/>
        </p:nvCxnSpPr>
        <p:spPr>
          <a:xfrm>
            <a:off x="3205127" y="1879018"/>
            <a:ext cx="0" cy="104400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CuadroTexto 54">
            <a:extLst>
              <a:ext uri="{FF2B5EF4-FFF2-40B4-BE49-F238E27FC236}">
                <a16:creationId xmlns:a16="http://schemas.microsoft.com/office/drawing/2014/main" id="{9487FFF0-6750-4F1C-8CD6-E6CF74B42E53}"/>
              </a:ext>
            </a:extLst>
          </p:cNvPr>
          <p:cNvSpPr txBox="1"/>
          <p:nvPr/>
        </p:nvSpPr>
        <p:spPr>
          <a:xfrm>
            <a:off x="446403" y="3957954"/>
            <a:ext cx="5915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900" b="1" dirty="0">
                <a:latin typeface="Arial" panose="020B0604020202020204" pitchFamily="34" charset="0"/>
                <a:cs typeface="Arial" panose="020B0604020202020204" pitchFamily="34" charset="0"/>
              </a:rPr>
              <a:t>GRÁFICO 10</a:t>
            </a:r>
          </a:p>
          <a:p>
            <a:pPr algn="ctr"/>
            <a:r>
              <a:rPr lang="es-PE" sz="9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FACTURAS NEGOCIABLES SEGÚN REGIÓN, MAYO DE 2022</a:t>
            </a:r>
          </a:p>
        </p:txBody>
      </p:sp>
      <p:sp>
        <p:nvSpPr>
          <p:cNvPr id="61" name="CuadroTexto 60"/>
          <p:cNvSpPr txBox="1"/>
          <p:nvPr/>
        </p:nvSpPr>
        <p:spPr>
          <a:xfrm>
            <a:off x="243002" y="9013850"/>
            <a:ext cx="3117983" cy="4847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A nivel de región, se aprecia un incremento importante en el monto de facturas negociables en Lima</a:t>
            </a:r>
            <a:r>
              <a:rPr lang="es-PE" sz="85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(+37.8%)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y Callao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(+51.4%)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en mayo de 2022.</a:t>
            </a:r>
            <a:endParaRPr lang="es-PE" sz="85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CuadroTexto 61"/>
          <p:cNvSpPr txBox="1"/>
          <p:nvPr/>
        </p:nvSpPr>
        <p:spPr>
          <a:xfrm>
            <a:off x="3360985" y="9003526"/>
            <a:ext cx="3468030" cy="74635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En particular, en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Lima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se aprecia un incremento del monto de facturas negociables en el sector comercio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(+54.3%)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y agropecuario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(+181.7%)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. Mientras que en el Callao se registra un incremento en los sectores de pesca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(+440.9%)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y comercio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(+81.9%)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64" name="Rectángulo 32">
            <a:extLst>
              <a:ext uri="{FF2B5EF4-FFF2-40B4-BE49-F238E27FC236}">
                <a16:creationId xmlns:a16="http://schemas.microsoft.com/office/drawing/2014/main" id="{2AF67D75-D27E-47B6-90A2-A97782B01AB7}"/>
              </a:ext>
            </a:extLst>
          </p:cNvPr>
          <p:cNvSpPr/>
          <p:nvPr/>
        </p:nvSpPr>
        <p:spPr>
          <a:xfrm>
            <a:off x="3194851" y="3245888"/>
            <a:ext cx="343600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sz="800" dirty="0">
                <a:latin typeface="Arial" panose="020B0604020202020204" pitchFamily="34" charset="0"/>
                <a:cs typeface="Arial" panose="020B0604020202020204" pitchFamily="34" charset="0"/>
              </a:rPr>
              <a:t>Nota: Estrato al que pertenece el proveedor</a:t>
            </a:r>
          </a:p>
          <a:p>
            <a:pPr algn="just"/>
            <a:r>
              <a:rPr lang="es-PE" sz="800" dirty="0">
                <a:latin typeface="Arial" panose="020B0604020202020204" pitchFamily="34" charset="0"/>
                <a:cs typeface="Arial" panose="020B0604020202020204" pitchFamily="34" charset="0"/>
              </a:rPr>
              <a:t>Fuente: PRODUCE, CAVALI</a:t>
            </a:r>
          </a:p>
          <a:p>
            <a:r>
              <a:rPr lang="es-PE" sz="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Elaboración: PRODUCE – Oficina de Estudios Económicos (OEE)</a:t>
            </a:r>
          </a:p>
        </p:txBody>
      </p:sp>
      <p:sp>
        <p:nvSpPr>
          <p:cNvPr id="74" name="Rectángulo 73"/>
          <p:cNvSpPr/>
          <p:nvPr/>
        </p:nvSpPr>
        <p:spPr>
          <a:xfrm>
            <a:off x="3991334" y="120049"/>
            <a:ext cx="2866666" cy="3235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b="1" i="1" dirty="0">
                <a:solidFill>
                  <a:srgbClr val="002060"/>
                </a:solidFill>
              </a:rPr>
              <a:t>Información de proveedores</a:t>
            </a:r>
          </a:p>
        </p:txBody>
      </p:sp>
      <p:grpSp>
        <p:nvGrpSpPr>
          <p:cNvPr id="75" name="Grupo 74"/>
          <p:cNvGrpSpPr/>
          <p:nvPr/>
        </p:nvGrpSpPr>
        <p:grpSpPr>
          <a:xfrm>
            <a:off x="0" y="3537595"/>
            <a:ext cx="6858001" cy="504000"/>
            <a:chOff x="0" y="325603"/>
            <a:chExt cx="6858001" cy="504000"/>
          </a:xfrm>
        </p:grpSpPr>
        <p:grpSp>
          <p:nvGrpSpPr>
            <p:cNvPr id="76" name="Grupo 75"/>
            <p:cNvGrpSpPr/>
            <p:nvPr/>
          </p:nvGrpSpPr>
          <p:grpSpPr>
            <a:xfrm>
              <a:off x="0" y="435171"/>
              <a:ext cx="6858001" cy="288000"/>
              <a:chOff x="0" y="3521802"/>
              <a:chExt cx="6858001" cy="288000"/>
            </a:xfrm>
          </p:grpSpPr>
          <p:sp>
            <p:nvSpPr>
              <p:cNvPr id="85" name="CuadroTexto 84"/>
              <p:cNvSpPr txBox="1"/>
              <p:nvPr/>
            </p:nvSpPr>
            <p:spPr>
              <a:xfrm>
                <a:off x="1" y="3629201"/>
                <a:ext cx="6858000" cy="87061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txBody>
              <a:bodyPr wrap="square" rtlCol="0" anchor="ctr">
                <a:spAutoFit/>
              </a:bodyPr>
              <a:lstStyle/>
              <a:p>
                <a:endParaRPr lang="es-PE" sz="1000" b="1" dirty="0">
                  <a:latin typeface="+mj-lt"/>
                </a:endParaRPr>
              </a:p>
            </p:txBody>
          </p:sp>
          <p:grpSp>
            <p:nvGrpSpPr>
              <p:cNvPr id="86" name="Grupo 85"/>
              <p:cNvGrpSpPr/>
              <p:nvPr/>
            </p:nvGrpSpPr>
            <p:grpSpPr>
              <a:xfrm>
                <a:off x="0" y="3521802"/>
                <a:ext cx="3423082" cy="288000"/>
                <a:chOff x="31792" y="4568384"/>
                <a:chExt cx="3423082" cy="288000"/>
              </a:xfrm>
            </p:grpSpPr>
            <p:sp>
              <p:nvSpPr>
                <p:cNvPr id="87" name="Pentágono 12">
                  <a:extLst>
                    <a:ext uri="{FF2B5EF4-FFF2-40B4-BE49-F238E27FC236}">
                      <a16:creationId xmlns:a16="http://schemas.microsoft.com/office/drawing/2014/main" id="{BDA4D637-9BED-42C1-A862-028E2F1D60D8}"/>
                    </a:ext>
                  </a:extLst>
                </p:cNvPr>
                <p:cNvSpPr/>
                <p:nvPr/>
              </p:nvSpPr>
              <p:spPr>
                <a:xfrm>
                  <a:off x="34874" y="4568384"/>
                  <a:ext cx="3420000" cy="288000"/>
                </a:xfrm>
                <a:prstGeom prst="homePlat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lvl="2"/>
                  <a:r>
                    <a:rPr lang="es-PE" sz="1600" b="1" i="1" dirty="0"/>
                    <a:t>INFORMACIÓN REGIONAL</a:t>
                  </a:r>
                  <a:endParaRPr lang="es-PE" sz="1600" b="1" i="1" baseline="30000" dirty="0"/>
                </a:p>
              </p:txBody>
            </p:sp>
            <p:sp>
              <p:nvSpPr>
                <p:cNvPr id="88" name="Rectángulo 87"/>
                <p:cNvSpPr/>
                <p:nvPr/>
              </p:nvSpPr>
              <p:spPr>
                <a:xfrm>
                  <a:off x="31792" y="4568384"/>
                  <a:ext cx="324000" cy="288000"/>
                </a:xfrm>
                <a:prstGeom prst="rect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PE"/>
                </a:p>
              </p:txBody>
            </p:sp>
          </p:grpSp>
        </p:grpSp>
        <p:grpSp>
          <p:nvGrpSpPr>
            <p:cNvPr id="77" name="Grupo 76"/>
            <p:cNvGrpSpPr/>
            <p:nvPr/>
          </p:nvGrpSpPr>
          <p:grpSpPr>
            <a:xfrm>
              <a:off x="251465" y="325603"/>
              <a:ext cx="504000" cy="504000"/>
              <a:chOff x="3720665" y="999722"/>
              <a:chExt cx="504000" cy="504000"/>
            </a:xfrm>
          </p:grpSpPr>
          <p:sp>
            <p:nvSpPr>
              <p:cNvPr id="83" name="Lágrima 82"/>
              <p:cNvSpPr/>
              <p:nvPr/>
            </p:nvSpPr>
            <p:spPr>
              <a:xfrm rot="13264738">
                <a:off x="3720665" y="999722"/>
                <a:ext cx="504000" cy="504000"/>
              </a:xfrm>
              <a:prstGeom prst="teardrop">
                <a:avLst>
                  <a:gd name="adj" fmla="val 113882"/>
                </a:avLst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E"/>
              </a:p>
            </p:txBody>
          </p:sp>
          <p:sp>
            <p:nvSpPr>
              <p:cNvPr id="84" name="Elipse 83"/>
              <p:cNvSpPr/>
              <p:nvPr/>
            </p:nvSpPr>
            <p:spPr>
              <a:xfrm>
                <a:off x="3785045" y="1072863"/>
                <a:ext cx="360000" cy="360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PE" sz="1400" b="1" dirty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</a:t>
                </a:r>
              </a:p>
            </p:txBody>
          </p:sp>
        </p:grpSp>
      </p:grpSp>
      <p:grpSp>
        <p:nvGrpSpPr>
          <p:cNvPr id="89" name="Grupo 88"/>
          <p:cNvGrpSpPr/>
          <p:nvPr/>
        </p:nvGrpSpPr>
        <p:grpSpPr>
          <a:xfrm>
            <a:off x="0" y="325603"/>
            <a:ext cx="6858001" cy="504000"/>
            <a:chOff x="0" y="325603"/>
            <a:chExt cx="6858001" cy="504000"/>
          </a:xfrm>
        </p:grpSpPr>
        <p:grpSp>
          <p:nvGrpSpPr>
            <p:cNvPr id="90" name="Grupo 89"/>
            <p:cNvGrpSpPr/>
            <p:nvPr/>
          </p:nvGrpSpPr>
          <p:grpSpPr>
            <a:xfrm>
              <a:off x="0" y="435171"/>
              <a:ext cx="6858001" cy="288000"/>
              <a:chOff x="0" y="3521802"/>
              <a:chExt cx="6858001" cy="288000"/>
            </a:xfrm>
          </p:grpSpPr>
          <p:sp>
            <p:nvSpPr>
              <p:cNvPr id="94" name="CuadroTexto 93"/>
              <p:cNvSpPr txBox="1"/>
              <p:nvPr/>
            </p:nvSpPr>
            <p:spPr>
              <a:xfrm>
                <a:off x="1" y="3629201"/>
                <a:ext cx="6858000" cy="87061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txBody>
              <a:bodyPr wrap="square" rtlCol="0" anchor="ctr">
                <a:spAutoFit/>
              </a:bodyPr>
              <a:lstStyle/>
              <a:p>
                <a:endParaRPr lang="es-PE" sz="1000" b="1" dirty="0">
                  <a:latin typeface="+mj-lt"/>
                </a:endParaRPr>
              </a:p>
            </p:txBody>
          </p:sp>
          <p:grpSp>
            <p:nvGrpSpPr>
              <p:cNvPr id="95" name="Grupo 94"/>
              <p:cNvGrpSpPr/>
              <p:nvPr/>
            </p:nvGrpSpPr>
            <p:grpSpPr>
              <a:xfrm>
                <a:off x="0" y="3521802"/>
                <a:ext cx="3603082" cy="288000"/>
                <a:chOff x="31792" y="4568384"/>
                <a:chExt cx="3603082" cy="288000"/>
              </a:xfrm>
            </p:grpSpPr>
            <p:sp>
              <p:nvSpPr>
                <p:cNvPr id="96" name="Pentágono 12">
                  <a:extLst>
                    <a:ext uri="{FF2B5EF4-FFF2-40B4-BE49-F238E27FC236}">
                      <a16:creationId xmlns:a16="http://schemas.microsoft.com/office/drawing/2014/main" id="{BDA4D637-9BED-42C1-A862-028E2F1D60D8}"/>
                    </a:ext>
                  </a:extLst>
                </p:cNvPr>
                <p:cNvSpPr/>
                <p:nvPr/>
              </p:nvSpPr>
              <p:spPr>
                <a:xfrm>
                  <a:off x="34874" y="4568384"/>
                  <a:ext cx="3600000" cy="288000"/>
                </a:xfrm>
                <a:prstGeom prst="homePlat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lvl="1"/>
                  <a:r>
                    <a:rPr lang="es-PE" sz="1600" b="1" i="1" dirty="0"/>
                    <a:t>      INFORMACIÓN POR TAMAÑO</a:t>
                  </a:r>
                  <a:endParaRPr lang="es-PE" sz="1600" b="1" i="1" baseline="30000" dirty="0"/>
                </a:p>
              </p:txBody>
            </p:sp>
            <p:sp>
              <p:nvSpPr>
                <p:cNvPr id="97" name="Rectángulo 96"/>
                <p:cNvSpPr/>
                <p:nvPr/>
              </p:nvSpPr>
              <p:spPr>
                <a:xfrm>
                  <a:off x="31792" y="4568384"/>
                  <a:ext cx="324000" cy="288000"/>
                </a:xfrm>
                <a:prstGeom prst="rect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PE"/>
                </a:p>
              </p:txBody>
            </p:sp>
          </p:grpSp>
        </p:grpSp>
        <p:grpSp>
          <p:nvGrpSpPr>
            <p:cNvPr id="91" name="Grupo 90"/>
            <p:cNvGrpSpPr/>
            <p:nvPr/>
          </p:nvGrpSpPr>
          <p:grpSpPr>
            <a:xfrm>
              <a:off x="251465" y="325603"/>
              <a:ext cx="504000" cy="504000"/>
              <a:chOff x="3720665" y="999722"/>
              <a:chExt cx="504000" cy="504000"/>
            </a:xfrm>
          </p:grpSpPr>
          <p:sp>
            <p:nvSpPr>
              <p:cNvPr id="92" name="Lágrima 91"/>
              <p:cNvSpPr/>
              <p:nvPr/>
            </p:nvSpPr>
            <p:spPr>
              <a:xfrm rot="13264738">
                <a:off x="3720665" y="999722"/>
                <a:ext cx="504000" cy="504000"/>
              </a:xfrm>
              <a:prstGeom prst="teardrop">
                <a:avLst>
                  <a:gd name="adj" fmla="val 113882"/>
                </a:avLst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E"/>
              </a:p>
            </p:txBody>
          </p:sp>
          <p:sp>
            <p:nvSpPr>
              <p:cNvPr id="93" name="Elipse 92"/>
              <p:cNvSpPr/>
              <p:nvPr/>
            </p:nvSpPr>
            <p:spPr>
              <a:xfrm>
                <a:off x="3785045" y="1072863"/>
                <a:ext cx="360000" cy="360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PE" sz="1400" b="1" dirty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</a:t>
                </a:r>
              </a:p>
            </p:txBody>
          </p:sp>
        </p:grpSp>
      </p:grpSp>
      <p:sp>
        <p:nvSpPr>
          <p:cNvPr id="65" name="Rectángulo 32">
            <a:extLst>
              <a:ext uri="{FF2B5EF4-FFF2-40B4-BE49-F238E27FC236}">
                <a16:creationId xmlns:a16="http://schemas.microsoft.com/office/drawing/2014/main" id="{2AF67D75-D27E-47B6-90A2-A97782B01AB7}"/>
              </a:ext>
            </a:extLst>
          </p:cNvPr>
          <p:cNvSpPr/>
          <p:nvPr/>
        </p:nvSpPr>
        <p:spPr>
          <a:xfrm>
            <a:off x="512513" y="8531964"/>
            <a:ext cx="44390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sz="800">
                <a:latin typeface="Arial" panose="020B0604020202020204" pitchFamily="34" charset="0"/>
                <a:cs typeface="Arial" panose="020B0604020202020204" pitchFamily="34" charset="0"/>
              </a:rPr>
              <a:t>Nota: </a:t>
            </a:r>
            <a:r>
              <a:rPr lang="es-PE" sz="800" dirty="0">
                <a:latin typeface="Arial" panose="020B0604020202020204" pitchFamily="34" charset="0"/>
                <a:cs typeface="Arial" panose="020B0604020202020204" pitchFamily="34" charset="0"/>
              </a:rPr>
              <a:t>Departamento al que pertenece el proveedor y corresponde al domicilio fiscal</a:t>
            </a:r>
          </a:p>
          <a:p>
            <a:pPr algn="just"/>
            <a:r>
              <a:rPr lang="es-PE" sz="800" dirty="0">
                <a:latin typeface="Arial" panose="020B0604020202020204" pitchFamily="34" charset="0"/>
                <a:cs typeface="Arial" panose="020B0604020202020204" pitchFamily="34" charset="0"/>
              </a:rPr>
              <a:t>Fuente: PRODUCE, CAVALI</a:t>
            </a:r>
          </a:p>
          <a:p>
            <a:r>
              <a:rPr lang="es-PE" sz="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Elaboración: PRODUCE – Oficina de Estudios Económicos (OEE)</a:t>
            </a:r>
          </a:p>
        </p:txBody>
      </p:sp>
      <p:sp>
        <p:nvSpPr>
          <p:cNvPr id="66" name="CuadroTexto 65"/>
          <p:cNvSpPr txBox="1"/>
          <p:nvPr/>
        </p:nvSpPr>
        <p:spPr>
          <a:xfrm>
            <a:off x="1432129" y="6603398"/>
            <a:ext cx="2278252" cy="140038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Lima concentra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81.8%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 del monto negociado de las facturas negociables 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(8,672 millones de soles)</a:t>
            </a:r>
          </a:p>
          <a:p>
            <a:pPr marL="171450" indent="-171450" algn="just">
              <a:buFont typeface="Wingdings" panose="05000000000000000000" pitchFamily="2" charset="2"/>
              <a:buChar char="v"/>
            </a:pPr>
            <a:endParaRPr lang="es-PE" sz="85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Le sigue Callao, La Libertad, Arequipa, Piura e Ica, regiones que en conjunto representan el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13.7%.</a:t>
            </a:r>
          </a:p>
          <a:p>
            <a:pPr marL="171450" indent="-171450" algn="just">
              <a:buFont typeface="Wingdings" panose="05000000000000000000" pitchFamily="2" charset="2"/>
              <a:buChar char="v"/>
            </a:pPr>
            <a:endParaRPr lang="es-PE" sz="85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Las regiones con menor participación son Huancavelica y Madre de Dios</a:t>
            </a:r>
          </a:p>
        </p:txBody>
      </p:sp>
      <p:graphicFrame>
        <p:nvGraphicFramePr>
          <p:cNvPr id="44" name="Gráfico 43">
            <a:extLst>
              <a:ext uri="{FF2B5EF4-FFF2-40B4-BE49-F238E27FC236}">
                <a16:creationId xmlns:a16="http://schemas.microsoft.com/office/drawing/2014/main" id="{00000000-0008-0000-06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5766308"/>
              </p:ext>
            </p:extLst>
          </p:nvPr>
        </p:nvGraphicFramePr>
        <p:xfrm>
          <a:off x="3266219" y="1367310"/>
          <a:ext cx="3574980" cy="19213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0" name="Gráfico 49">
            <a:extLst>
              <a:ext uri="{FF2B5EF4-FFF2-40B4-BE49-F238E27FC236}">
                <a16:creationId xmlns:a16="http://schemas.microsoft.com/office/drawing/2014/main" id="{00000000-0008-0000-06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9412910"/>
              </p:ext>
            </p:extLst>
          </p:nvPr>
        </p:nvGraphicFramePr>
        <p:xfrm>
          <a:off x="3271600" y="1308061"/>
          <a:ext cx="3360023" cy="19554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43" name="Gráfico 42">
            <a:extLst>
              <a:ext uri="{FF2B5EF4-FFF2-40B4-BE49-F238E27FC236}">
                <a16:creationId xmlns:a16="http://schemas.microsoft.com/office/drawing/2014/main" id="{00000000-0008-0000-06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3926871"/>
              </p:ext>
            </p:extLst>
          </p:nvPr>
        </p:nvGraphicFramePr>
        <p:xfrm>
          <a:off x="3276496" y="1313937"/>
          <a:ext cx="3569878" cy="19298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37558825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39099</TotalTime>
  <Words>2268</Words>
  <Application>Microsoft Office PowerPoint</Application>
  <PresentationFormat>A4 (210 x 297 mm)</PresentationFormat>
  <Paragraphs>362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Arial</vt:lpstr>
      <vt:lpstr>Bookman Old Style</vt:lpstr>
      <vt:lpstr>Calibri</vt:lpstr>
      <vt:lpstr>Calibri Light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Renzo José Figueroa Palomino</dc:creator>
  <cp:lastModifiedBy>Renzo José Figueroa Palomino</cp:lastModifiedBy>
  <cp:revision>3417</cp:revision>
  <cp:lastPrinted>2020-02-18T00:01:04Z</cp:lastPrinted>
  <dcterms:created xsi:type="dcterms:W3CDTF">2016-10-24T22:36:41Z</dcterms:created>
  <dcterms:modified xsi:type="dcterms:W3CDTF">2022-06-17T21:55:32Z</dcterms:modified>
</cp:coreProperties>
</file>