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7"/>
  </p:notesMasterIdLst>
  <p:sldIdLst>
    <p:sldId id="262" r:id="rId5"/>
    <p:sldId id="263" r:id="rId6"/>
  </p:sldIdLst>
  <p:sldSz cx="6858000" cy="9906000" type="A4"/>
  <p:notesSz cx="6797675" cy="99266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3" userDrawn="1">
          <p15:clr>
            <a:srgbClr val="A4A3A4"/>
          </p15:clr>
        </p15:guide>
        <p15:guide id="2" pos="218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desconocido" initials="" lastIdx="1" clrIdx="0"/>
  <p:cmAuthor id="2" name="Renzo José Figueroa Palomino" initials="RJFP" lastIdx="1" clrIdx="1">
    <p:extLst>
      <p:ext uri="{19B8F6BF-5375-455C-9EA6-DF929625EA0E}">
        <p15:presenceInfo xmlns:p15="http://schemas.microsoft.com/office/powerpoint/2012/main" userId="S-1-5-21-2643366824-3486481793-2924324341-17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C3CC"/>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23" autoAdjust="0"/>
    <p:restoredTop sz="94660"/>
  </p:normalViewPr>
  <p:slideViewPr>
    <p:cSldViewPr snapToGrid="0">
      <p:cViewPr varScale="1">
        <p:scale>
          <a:sx n="69" d="100"/>
          <a:sy n="69" d="100"/>
        </p:scale>
        <p:origin x="3876" y="114"/>
      </p:cViewPr>
      <p:guideLst>
        <p:guide orient="horz" pos="3143"/>
        <p:guide pos="21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 /><Relationship Id="rId3" Type="http://schemas.openxmlformats.org/officeDocument/2006/relationships/customXml" Target="../customXml/item3.xml" /><Relationship Id="rId7" Type="http://schemas.openxmlformats.org/officeDocument/2006/relationships/notesMaster" Target="notesMasters/notesMaster1.xml" /><Relationship Id="rId12" Type="http://schemas.openxmlformats.org/officeDocument/2006/relationships/tableStyles" Target="tableStyles.xml" /><Relationship Id="rId2" Type="http://schemas.openxmlformats.org/officeDocument/2006/relationships/customXml" Target="../customXml/item2.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theme" Target="theme/theme1.xml" /><Relationship Id="rId5" Type="http://schemas.openxmlformats.org/officeDocument/2006/relationships/slide" Target="slides/slide1.xml" /><Relationship Id="rId10" Type="http://schemas.openxmlformats.org/officeDocument/2006/relationships/viewProps" Target="viewProps.xml" /><Relationship Id="rId4" Type="http://schemas.openxmlformats.org/officeDocument/2006/relationships/slideMaster" Target="slideMasters/slideMaster1.xml" /><Relationship Id="rId9" Type="http://schemas.openxmlformats.org/officeDocument/2006/relationships/presProps" Target="presProps.xml" /></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 /><Relationship Id="rId2" Type="http://schemas.microsoft.com/office/2011/relationships/chartColorStyle" Target="colors1.xml" /><Relationship Id="rId1" Type="http://schemas.microsoft.com/office/2011/relationships/chartStyle" Target="style1.xml" /></Relationships>
</file>

<file path=ppt/charts/_rels/chart2.xml.rels><?xml version="1.0" encoding="UTF-8" standalone="yes"?>
<Relationships xmlns="http://schemas.openxmlformats.org/package/2006/relationships"><Relationship Id="rId3" Type="http://schemas.openxmlformats.org/officeDocument/2006/relationships/oleObject" Target="Libro1" TargetMode="External" /><Relationship Id="rId2" Type="http://schemas.microsoft.com/office/2011/relationships/chartColorStyle" Target="colors2.xml" /><Relationship Id="rId1" Type="http://schemas.microsoft.com/office/2011/relationships/chartStyle" Target="style2.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460061242344706"/>
          <c:y val="0.16077533883157685"/>
          <c:w val="0.50518665503100368"/>
          <c:h val="0.8392246611684232"/>
        </c:manualLayout>
      </c:layout>
      <c:doughnutChart>
        <c:varyColors val="1"/>
        <c:ser>
          <c:idx val="0"/>
          <c:order val="0"/>
          <c:spPr>
            <a:solidFill>
              <a:schemeClr val="accent2">
                <a:lumMod val="40000"/>
                <a:lumOff val="60000"/>
              </a:schemeClr>
            </a:solidFill>
            <a:ln w="19050">
              <a:solidFill>
                <a:schemeClr val="bg1"/>
              </a:solidFill>
            </a:ln>
            <a:effectLst/>
          </c:spPr>
          <c:dPt>
            <c:idx val="0"/>
            <c:bubble3D val="0"/>
            <c:spPr>
              <a:solidFill>
                <a:schemeClr val="accent2"/>
              </a:solidFill>
              <a:ln w="19050">
                <a:solidFill>
                  <a:schemeClr val="bg1"/>
                </a:solidFill>
              </a:ln>
              <a:effectLst/>
            </c:spPr>
            <c:extLst>
              <c:ext xmlns:c16="http://schemas.microsoft.com/office/drawing/2014/chart" uri="{C3380CC4-5D6E-409C-BE32-E72D297353CC}">
                <c16:uniqueId val="{00000001-93BA-48B4-9BE9-22F76A37DF6E}"/>
              </c:ext>
            </c:extLst>
          </c:dPt>
          <c:dPt>
            <c:idx val="1"/>
            <c:bubble3D val="0"/>
            <c:spPr>
              <a:solidFill>
                <a:schemeClr val="accent4"/>
              </a:solidFill>
              <a:ln w="19050">
                <a:solidFill>
                  <a:schemeClr val="bg1"/>
                </a:solidFill>
              </a:ln>
              <a:effectLst/>
            </c:spPr>
            <c:extLst>
              <c:ext xmlns:c16="http://schemas.microsoft.com/office/drawing/2014/chart" uri="{C3380CC4-5D6E-409C-BE32-E72D297353CC}">
                <c16:uniqueId val="{00000003-93BA-48B4-9BE9-22F76A37DF6E}"/>
              </c:ext>
            </c:extLst>
          </c:dPt>
          <c:dPt>
            <c:idx val="2"/>
            <c:bubble3D val="0"/>
            <c:spPr>
              <a:solidFill>
                <a:schemeClr val="accent6"/>
              </a:solidFill>
              <a:ln w="19050">
                <a:solidFill>
                  <a:schemeClr val="bg1"/>
                </a:solidFill>
              </a:ln>
              <a:effectLst/>
            </c:spPr>
            <c:extLst>
              <c:ext xmlns:c16="http://schemas.microsoft.com/office/drawing/2014/chart" uri="{C3380CC4-5D6E-409C-BE32-E72D297353CC}">
                <c16:uniqueId val="{00000005-93BA-48B4-9BE9-22F76A37DF6E}"/>
              </c:ext>
            </c:extLst>
          </c:dPt>
          <c:dPt>
            <c:idx val="3"/>
            <c:bubble3D val="0"/>
            <c:spPr>
              <a:solidFill>
                <a:schemeClr val="accent4">
                  <a:lumMod val="75000"/>
                </a:schemeClr>
              </a:solidFill>
              <a:ln w="19050">
                <a:solidFill>
                  <a:schemeClr val="bg1"/>
                </a:solidFill>
              </a:ln>
              <a:effectLst/>
            </c:spPr>
            <c:extLst>
              <c:ext xmlns:c16="http://schemas.microsoft.com/office/drawing/2014/chart" uri="{C3380CC4-5D6E-409C-BE32-E72D297353CC}">
                <c16:uniqueId val="{00000007-93BA-48B4-9BE9-22F76A37DF6E}"/>
              </c:ext>
            </c:extLst>
          </c:dPt>
          <c:dPt>
            <c:idx val="4"/>
            <c:bubble3D val="0"/>
            <c:spPr>
              <a:solidFill>
                <a:schemeClr val="accent2">
                  <a:lumMod val="40000"/>
                  <a:lumOff val="60000"/>
                </a:schemeClr>
              </a:solidFill>
              <a:ln w="19050">
                <a:solidFill>
                  <a:schemeClr val="bg1"/>
                </a:solidFill>
              </a:ln>
              <a:effectLst/>
            </c:spPr>
            <c:extLst>
              <c:ext xmlns:c16="http://schemas.microsoft.com/office/drawing/2014/chart" uri="{C3380CC4-5D6E-409C-BE32-E72D297353CC}">
                <c16:uniqueId val="{00000009-93BA-48B4-9BE9-22F76A37DF6E}"/>
              </c:ext>
            </c:extLst>
          </c:dPt>
          <c:dPt>
            <c:idx val="5"/>
            <c:bubble3D val="0"/>
            <c:spPr>
              <a:solidFill>
                <a:srgbClr val="FF0000"/>
              </a:solidFill>
              <a:ln w="19050">
                <a:solidFill>
                  <a:schemeClr val="bg1"/>
                </a:solidFill>
              </a:ln>
              <a:effectLst/>
            </c:spPr>
            <c:extLst>
              <c:ext xmlns:c16="http://schemas.microsoft.com/office/drawing/2014/chart" uri="{C3380CC4-5D6E-409C-BE32-E72D297353CC}">
                <c16:uniqueId val="{0000000B-93BA-48B4-9BE9-22F76A37DF6E}"/>
              </c:ext>
            </c:extLst>
          </c:dPt>
          <c:dPt>
            <c:idx val="6"/>
            <c:bubble3D val="0"/>
            <c:spPr>
              <a:solidFill>
                <a:srgbClr val="C00000"/>
              </a:solidFill>
              <a:ln w="19050">
                <a:solidFill>
                  <a:schemeClr val="bg1"/>
                </a:solidFill>
              </a:ln>
              <a:effectLst/>
            </c:spPr>
            <c:extLst>
              <c:ext xmlns:c16="http://schemas.microsoft.com/office/drawing/2014/chart" uri="{C3380CC4-5D6E-409C-BE32-E72D297353CC}">
                <c16:uniqueId val="{0000000D-93BA-48B4-9BE9-22F76A37DF6E}"/>
              </c:ext>
            </c:extLst>
          </c:dPt>
          <c:dLbls>
            <c:dLbl>
              <c:idx val="0"/>
              <c:layout>
                <c:manualLayout>
                  <c:x val="0.2311018846849687"/>
                  <c:y val="-2.1074888635982589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93BA-48B4-9BE9-22F76A37DF6E}"/>
                </c:ext>
              </c:extLst>
            </c:dLbl>
            <c:dLbl>
              <c:idx val="1"/>
              <c:layout>
                <c:manualLayout>
                  <c:x val="-0.26147859700152243"/>
                  <c:y val="3.162507042637356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93BA-48B4-9BE9-22F76A37DF6E}"/>
                </c:ext>
              </c:extLst>
            </c:dLbl>
            <c:dLbl>
              <c:idx val="2"/>
              <c:layout>
                <c:manualLayout>
                  <c:x val="-0.18550846408891797"/>
                  <c:y val="2.6538375634577914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24016101151809383"/>
                      <c:h val="0.20427647305906099"/>
                    </c:manualLayout>
                  </c15:layout>
                </c:ext>
                <c:ext xmlns:c16="http://schemas.microsoft.com/office/drawing/2014/chart" uri="{C3380CC4-5D6E-409C-BE32-E72D297353CC}">
                  <c16:uniqueId val="{00000005-93BA-48B4-9BE9-22F76A37DF6E}"/>
                </c:ext>
              </c:extLst>
            </c:dLbl>
            <c:dLbl>
              <c:idx val="3"/>
              <c:layout>
                <c:manualLayout>
                  <c:x val="-0.30010274523425806"/>
                  <c:y val="-7.1505207848889737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26015050518487187"/>
                      <c:h val="0.17820612548009906"/>
                    </c:manualLayout>
                  </c15:layout>
                </c:ext>
                <c:ext xmlns:c16="http://schemas.microsoft.com/office/drawing/2014/chart" uri="{C3380CC4-5D6E-409C-BE32-E72D297353CC}">
                  <c16:uniqueId val="{00000007-93BA-48B4-9BE9-22F76A37DF6E}"/>
                </c:ext>
              </c:extLst>
            </c:dLbl>
            <c:dLbl>
              <c:idx val="4"/>
              <c:layout>
                <c:manualLayout>
                  <c:x val="-0.15815455151402111"/>
                  <c:y val="-0.16352189334529274"/>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9-93BA-48B4-9BE9-22F76A37DF6E}"/>
                </c:ext>
              </c:extLst>
            </c:dLbl>
            <c:dLbl>
              <c:idx val="5"/>
              <c:layout>
                <c:manualLayout>
                  <c:x val="3.3333333333333229E-2"/>
                  <c:y val="-0.23532478251539313"/>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B-93BA-48B4-9BE9-22F76A37DF6E}"/>
                </c:ext>
              </c:extLst>
            </c:dLbl>
            <c:dLbl>
              <c:idx val="6"/>
              <c:layout>
                <c:manualLayout>
                  <c:x val="0.19062784426433771"/>
                  <c:y val="-0.1221114102927721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7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showLegendKey val="0"/>
              <c:showVal val="0"/>
              <c:showCatName val="1"/>
              <c:showSerName val="0"/>
              <c:showPercent val="1"/>
              <c:showBubbleSize val="0"/>
              <c:separator>
</c:separator>
              <c:extLst>
                <c:ext xmlns:c15="http://schemas.microsoft.com/office/drawing/2012/chart" uri="{CE6537A1-D6FC-4f65-9D91-7224C49458BB}">
                  <c15:layout>
                    <c:manualLayout>
                      <c:w val="0.21330628121918713"/>
                      <c:h val="0.20399290824748506"/>
                    </c:manualLayout>
                  </c15:layout>
                </c:ext>
                <c:ext xmlns:c16="http://schemas.microsoft.com/office/drawing/2014/chart" uri="{C3380CC4-5D6E-409C-BE32-E72D297353CC}">
                  <c16:uniqueId val="{0000000D-93BA-48B4-9BE9-22F76A37DF6E}"/>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showLegendKey val="0"/>
            <c:showVal val="0"/>
            <c:showCatName val="1"/>
            <c:showSerName val="0"/>
            <c:showPercent val="1"/>
            <c:showBubbleSize val="0"/>
            <c:separator>
</c:separator>
            <c:showLeaderLines val="1"/>
            <c:leaderLines>
              <c:spPr>
                <a:ln w="6350" cap="flat" cmpd="sng" algn="ctr">
                  <a:solidFill>
                    <a:schemeClr val="dk1"/>
                  </a:solidFill>
                  <a:prstDash val="solid"/>
                  <a:miter lim="800000"/>
                </a:ln>
                <a:effectLst/>
              </c:spPr>
            </c:leaderLines>
            <c:extLst>
              <c:ext xmlns:c15="http://schemas.microsoft.com/office/drawing/2012/chart" uri="{CE6537A1-D6FC-4f65-9D91-7224C49458BB}"/>
            </c:extLst>
          </c:dLbls>
          <c:cat>
            <c:strRef>
              <c:f>[Libro1]Hoja1!$B$13:$B$19</c:f>
              <c:strCache>
                <c:ptCount val="7"/>
                <c:pt idx="0">
                  <c:v>Comercio</c:v>
                </c:pt>
                <c:pt idx="1">
                  <c:v>Servicios </c:v>
                </c:pt>
                <c:pt idx="2">
                  <c:v>Manufactura </c:v>
                </c:pt>
                <c:pt idx="3">
                  <c:v>Agropecuario </c:v>
                </c:pt>
                <c:pt idx="4">
                  <c:v>Contrucción </c:v>
                </c:pt>
                <c:pt idx="5">
                  <c:v>Pesca </c:v>
                </c:pt>
                <c:pt idx="6">
                  <c:v>Mineria</c:v>
                </c:pt>
              </c:strCache>
            </c:strRef>
          </c:cat>
          <c:val>
            <c:numRef>
              <c:f>[Libro1]Hoja1!$C$13:$C$19</c:f>
              <c:numCache>
                <c:formatCode>0.00%</c:formatCode>
                <c:ptCount val="7"/>
                <c:pt idx="0">
                  <c:v>0.379</c:v>
                </c:pt>
                <c:pt idx="1">
                  <c:v>0.33600000000000002</c:v>
                </c:pt>
                <c:pt idx="2">
                  <c:v>0.24199999999999999</c:v>
                </c:pt>
                <c:pt idx="3">
                  <c:v>1.9E-2</c:v>
                </c:pt>
                <c:pt idx="4">
                  <c:v>1.7999999999999999E-2</c:v>
                </c:pt>
                <c:pt idx="5">
                  <c:v>5.0000000000000001E-3</c:v>
                </c:pt>
                <c:pt idx="6">
                  <c:v>1E-3</c:v>
                </c:pt>
              </c:numCache>
            </c:numRef>
          </c:val>
          <c:extLst>
            <c:ext xmlns:c16="http://schemas.microsoft.com/office/drawing/2014/chart" uri="{C3380CC4-5D6E-409C-BE32-E72D297353CC}">
              <c16:uniqueId val="{0000000E-93BA-48B4-9BE9-22F76A37DF6E}"/>
            </c:ext>
          </c:extLst>
        </c:ser>
        <c:dLbls>
          <c:showLegendKey val="0"/>
          <c:showVal val="0"/>
          <c:showCatName val="1"/>
          <c:showSerName val="0"/>
          <c:showPercent val="1"/>
          <c:showBubbleSize val="0"/>
          <c:showLeaderLines val="1"/>
        </c:dLbls>
        <c:firstSliceAng val="0"/>
        <c:holeSize val="50"/>
      </c:doughnutChart>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37797837133167E-2"/>
          <c:y val="8.4343299567838703E-2"/>
          <c:w val="0.97124404325733671"/>
          <c:h val="0.60182234656704059"/>
        </c:manualLayout>
      </c:layout>
      <c:barChart>
        <c:barDir val="col"/>
        <c:grouping val="clustered"/>
        <c:varyColors val="0"/>
        <c:ser>
          <c:idx val="0"/>
          <c:order val="0"/>
          <c:spPr>
            <a:solidFill>
              <a:schemeClr val="accent5"/>
            </a:solidFill>
            <a:ln w="53975">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[Libro1]Hoja1!$B$29:$C$36</c:f>
              <c:multiLvlStrCache>
                <c:ptCount val="8"/>
                <c:lvl>
                  <c:pt idx="0">
                    <c:v>[0 13]</c:v>
                  </c:pt>
                  <c:pt idx="1">
                    <c:v>]13 50]</c:v>
                  </c:pt>
                  <c:pt idx="2">
                    <c:v>]50 150]</c:v>
                  </c:pt>
                  <c:pt idx="3">
                    <c:v>]150 500]</c:v>
                  </c:pt>
                  <c:pt idx="4">
                    <c:v>]500 1700]</c:v>
                  </c:pt>
                  <c:pt idx="5">
                    <c:v>]1700 2300]</c:v>
                  </c:pt>
                  <c:pt idx="6">
                    <c:v>]2300 3500]</c:v>
                  </c:pt>
                  <c:pt idx="7">
                    <c:v>]3500 a más]</c:v>
                  </c:pt>
                </c:lvl>
                <c:lvl>
                  <c:pt idx="0">
                    <c:v>Micro Empresa</c:v>
                  </c:pt>
                  <c:pt idx="3">
                    <c:v>Pequeña Empresa </c:v>
                  </c:pt>
                  <c:pt idx="5">
                    <c:v>Mediana Empresa</c:v>
                  </c:pt>
                  <c:pt idx="6">
                    <c:v>Gran Empresa </c:v>
                  </c:pt>
                </c:lvl>
              </c:multiLvlStrCache>
            </c:multiLvlStrRef>
          </c:cat>
          <c:val>
            <c:numRef>
              <c:f>[Libro1]Hoja1!$D$29:$D$36</c:f>
              <c:numCache>
                <c:formatCode>0.0%</c:formatCode>
                <c:ptCount val="8"/>
                <c:pt idx="0">
                  <c:v>0.65900000000000003</c:v>
                </c:pt>
                <c:pt idx="1">
                  <c:v>0.16600000000000001</c:v>
                </c:pt>
                <c:pt idx="2">
                  <c:v>9.6000000000000002E-2</c:v>
                </c:pt>
                <c:pt idx="3">
                  <c:v>4.3999999999999997E-2</c:v>
                </c:pt>
                <c:pt idx="4">
                  <c:v>2.1000000000000001E-2</c:v>
                </c:pt>
                <c:pt idx="5">
                  <c:v>2E-3</c:v>
                </c:pt>
                <c:pt idx="6">
                  <c:v>3.0000000000000001E-3</c:v>
                </c:pt>
                <c:pt idx="7">
                  <c:v>8.9999999999999993E-3</c:v>
                </c:pt>
              </c:numCache>
            </c:numRef>
          </c:val>
          <c:extLst>
            <c:ext xmlns:c16="http://schemas.microsoft.com/office/drawing/2014/chart" uri="{C3380CC4-5D6E-409C-BE32-E72D297353CC}">
              <c16:uniqueId val="{00000000-3EF4-41DD-9F3A-01CE21BA311D}"/>
            </c:ext>
          </c:extLst>
        </c:ser>
        <c:dLbls>
          <c:showLegendKey val="0"/>
          <c:showVal val="0"/>
          <c:showCatName val="0"/>
          <c:showSerName val="0"/>
          <c:showPercent val="0"/>
          <c:showBubbleSize val="0"/>
        </c:dLbls>
        <c:gapWidth val="219"/>
        <c:overlap val="-27"/>
        <c:axId val="491282920"/>
        <c:axId val="491283248"/>
      </c:barChart>
      <c:catAx>
        <c:axId val="491282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91283248"/>
        <c:crosses val="autoZero"/>
        <c:auto val="1"/>
        <c:lblAlgn val="ctr"/>
        <c:lblOffset val="100"/>
        <c:noMultiLvlLbl val="0"/>
      </c:catAx>
      <c:valAx>
        <c:axId val="491283248"/>
        <c:scaling>
          <c:orientation val="minMax"/>
        </c:scaling>
        <c:delete val="1"/>
        <c:axPos val="l"/>
        <c:numFmt formatCode="0.0%" sourceLinked="1"/>
        <c:majorTickMark val="none"/>
        <c:minorTickMark val="none"/>
        <c:tickLblPos val="nextTo"/>
        <c:crossAx val="491282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0">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800"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styleClr val="0"/>
    </cs:lnRef>
    <cs:fillRef idx="0"/>
    <cs:effectRef idx="0"/>
    <cs:fontRef idx="minor">
      <cs:styleClr val="0"/>
    </cs:fontRef>
    <cs:defRPr sz="900" b="1" kern="1200"/>
  </cs:dataLabel>
  <cs:dataLabelCallout>
    <cs:lnRef idx="0">
      <cs:styleClr val="0"/>
    </cs:lnRef>
    <cs:fillRef idx="0"/>
    <cs:effectRef idx="0"/>
    <cs:fontRef idx="minor">
      <cs:styleClr val="0"/>
    </cs:fontRef>
    <cs:spPr>
      <a:solidFill>
        <a:schemeClr val="lt1"/>
      </a:solidFill>
      <a:ln>
        <a:solidFill>
          <a:schemeClr val="phClr"/>
        </a:solidFill>
      </a:ln>
    </cs:spPr>
    <cs:defRPr sz="900" b="1" kern="1200"/>
    <cs:bodyPr rot="0" spcFirstLastPara="1" vertOverflow="clip" horzOverflow="clip" vert="horz" wrap="square" lIns="36576" tIns="18288" rIns="36576" bIns="18288" anchor="ctr" anchorCtr="1">
      <a:spAutoFit/>
    </cs:bodyPr>
  </cs:dataLabelCallout>
  <cs:dataPoint>
    <cs:lnRef idx="0">
      <cs:styleClr val="0"/>
    </cs:lnRef>
    <cs:fillRef idx="0"/>
    <cs:effectRef idx="0"/>
    <cs:fontRef idx="minor">
      <a:schemeClr val="dk1"/>
    </cs:fontRef>
    <cs:spPr>
      <a:solidFill>
        <a:schemeClr val="lt1"/>
      </a:solidFill>
      <a:ln w="19050">
        <a:solidFill>
          <a:schemeClr val="phClr"/>
        </a:solidFill>
      </a:ln>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2" y="2"/>
            <a:ext cx="2945659" cy="498056"/>
          </a:xfrm>
          <a:prstGeom prst="rect">
            <a:avLst/>
          </a:prstGeom>
        </p:spPr>
        <p:txBody>
          <a:bodyPr vert="horz" lIns="91285" tIns="45642" rIns="91285" bIns="45642" rtlCol="0"/>
          <a:lstStyle>
            <a:lvl1pPr algn="l">
              <a:defRPr sz="1200"/>
            </a:lvl1pPr>
          </a:lstStyle>
          <a:p>
            <a:endParaRPr lang="es-PE"/>
          </a:p>
        </p:txBody>
      </p:sp>
      <p:sp>
        <p:nvSpPr>
          <p:cNvPr id="3" name="Marcador de fecha 2"/>
          <p:cNvSpPr>
            <a:spLocks noGrp="1"/>
          </p:cNvSpPr>
          <p:nvPr>
            <p:ph type="dt" idx="1"/>
          </p:nvPr>
        </p:nvSpPr>
        <p:spPr>
          <a:xfrm>
            <a:off x="3850444" y="2"/>
            <a:ext cx="2945659" cy="498056"/>
          </a:xfrm>
          <a:prstGeom prst="rect">
            <a:avLst/>
          </a:prstGeom>
        </p:spPr>
        <p:txBody>
          <a:bodyPr vert="horz" lIns="91285" tIns="45642" rIns="91285" bIns="45642" rtlCol="0"/>
          <a:lstStyle>
            <a:lvl1pPr algn="r">
              <a:defRPr sz="1200"/>
            </a:lvl1pPr>
          </a:lstStyle>
          <a:p>
            <a:fld id="{7F5ADD81-C7BB-44EE-A4E6-021F81EB89A1}" type="datetimeFigureOut">
              <a:rPr lang="es-PE" smtClean="0"/>
              <a:t>30/01/2024</a:t>
            </a:fld>
            <a:endParaRPr lang="es-PE"/>
          </a:p>
        </p:txBody>
      </p:sp>
      <p:sp>
        <p:nvSpPr>
          <p:cNvPr id="4" name="Marcador de imagen de diapositiva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285" tIns="45642" rIns="91285" bIns="45642" rtlCol="0" anchor="ctr"/>
          <a:lstStyle/>
          <a:p>
            <a:endParaRPr lang="es-PE"/>
          </a:p>
        </p:txBody>
      </p:sp>
      <p:sp>
        <p:nvSpPr>
          <p:cNvPr id="5" name="Marcador de notas 4"/>
          <p:cNvSpPr>
            <a:spLocks noGrp="1"/>
          </p:cNvSpPr>
          <p:nvPr>
            <p:ph type="body" sz="quarter" idx="3"/>
          </p:nvPr>
        </p:nvSpPr>
        <p:spPr>
          <a:xfrm>
            <a:off x="679768" y="4777196"/>
            <a:ext cx="5438140" cy="3908613"/>
          </a:xfrm>
          <a:prstGeom prst="rect">
            <a:avLst/>
          </a:prstGeom>
        </p:spPr>
        <p:txBody>
          <a:bodyPr vert="horz" lIns="91285" tIns="45642" rIns="91285" bIns="45642"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2" y="9428585"/>
            <a:ext cx="2945659" cy="498055"/>
          </a:xfrm>
          <a:prstGeom prst="rect">
            <a:avLst/>
          </a:prstGeom>
        </p:spPr>
        <p:txBody>
          <a:bodyPr vert="horz" lIns="91285" tIns="45642" rIns="91285" bIns="45642"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50444" y="9428585"/>
            <a:ext cx="2945659" cy="498055"/>
          </a:xfrm>
          <a:prstGeom prst="rect">
            <a:avLst/>
          </a:prstGeom>
        </p:spPr>
        <p:txBody>
          <a:bodyPr vert="horz" lIns="91285" tIns="45642" rIns="91285" bIns="45642" rtlCol="0" anchor="b"/>
          <a:lstStyle>
            <a:lvl1pPr algn="r">
              <a:defRPr sz="1200"/>
            </a:lvl1pPr>
          </a:lstStyle>
          <a:p>
            <a:fld id="{02E63829-E422-42E7-B813-23E2AE055B6C}" type="slidenum">
              <a:rPr lang="es-PE" smtClean="0"/>
              <a:t>‹#›</a:t>
            </a:fld>
            <a:endParaRPr lang="es-PE"/>
          </a:p>
        </p:txBody>
      </p:sp>
    </p:spTree>
    <p:extLst>
      <p:ext uri="{BB962C8B-B14F-4D97-AF65-F5344CB8AC3E}">
        <p14:creationId xmlns:p14="http://schemas.microsoft.com/office/powerpoint/2010/main" val="686936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857250" y="1621191"/>
            <a:ext cx="5143500" cy="3448756"/>
          </a:xfrm>
        </p:spPr>
        <p:txBody>
          <a:bodyPr anchor="b"/>
          <a:lstStyle>
            <a:lvl1pPr algn="ctr">
              <a:defRPr sz="3375"/>
            </a:lvl1pPr>
          </a:lstStyle>
          <a:p>
            <a:r>
              <a:rPr lang="es-ES"/>
              <a:t>Haga clic para modificar el estilo de título del patrón</a:t>
            </a:r>
            <a:endParaRPr lang="es-PE"/>
          </a:p>
        </p:txBody>
      </p:sp>
      <p:sp>
        <p:nvSpPr>
          <p:cNvPr id="3" name="Subtítulo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p>
            <a:fld id="{334F9EC3-1233-4717-9A04-A33E2A5E60A2}" type="datetimeFigureOut">
              <a:rPr lang="es-PE" smtClean="0"/>
              <a:t>30/01/2024</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2330285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334F9EC3-1233-4717-9A04-A33E2A5E60A2}" type="datetimeFigureOut">
              <a:rPr lang="es-PE" smtClean="0"/>
              <a:t>30/01/2024</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1882622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07756" y="527403"/>
            <a:ext cx="1478756" cy="8394877"/>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471487" y="527403"/>
            <a:ext cx="4350544" cy="839487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334F9EC3-1233-4717-9A04-A33E2A5E60A2}" type="datetimeFigureOut">
              <a:rPr lang="es-PE" smtClean="0"/>
              <a:t>30/01/2024</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3645027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334F9EC3-1233-4717-9A04-A33E2A5E60A2}" type="datetimeFigureOut">
              <a:rPr lang="es-PE" smtClean="0"/>
              <a:t>30/01/2024</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1474484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467916" y="2469622"/>
            <a:ext cx="5915025" cy="4120620"/>
          </a:xfrm>
        </p:spPr>
        <p:txBody>
          <a:bodyPr anchor="b"/>
          <a:lstStyle>
            <a:lvl1pPr>
              <a:defRPr sz="3375"/>
            </a:lvl1pPr>
          </a:lstStyle>
          <a:p>
            <a:r>
              <a:rPr lang="es-ES"/>
              <a:t>Haga clic para modificar el estilo de título del patrón</a:t>
            </a:r>
            <a:endParaRPr lang="es-PE"/>
          </a:p>
        </p:txBody>
      </p:sp>
      <p:sp>
        <p:nvSpPr>
          <p:cNvPr id="3" name="Marcador de texto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334F9EC3-1233-4717-9A04-A33E2A5E60A2}" type="datetimeFigureOut">
              <a:rPr lang="es-PE" smtClean="0"/>
              <a:t>30/01/2024</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2312308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471488" y="2637014"/>
            <a:ext cx="2914650" cy="628526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3471863" y="2637014"/>
            <a:ext cx="2914650" cy="628526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334F9EC3-1233-4717-9A04-A33E2A5E60A2}" type="datetimeFigureOut">
              <a:rPr lang="es-PE" smtClean="0"/>
              <a:t>30/01/2024</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662059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72381" y="527404"/>
            <a:ext cx="5915025" cy="1914702"/>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el estilo de texto del patrón</a:t>
            </a:r>
          </a:p>
        </p:txBody>
      </p:sp>
      <p:sp>
        <p:nvSpPr>
          <p:cNvPr id="4" name="Marcador de contenido 3"/>
          <p:cNvSpPr>
            <a:spLocks noGrp="1"/>
          </p:cNvSpPr>
          <p:nvPr>
            <p:ph sz="half" idx="2"/>
          </p:nvPr>
        </p:nvSpPr>
        <p:spPr>
          <a:xfrm>
            <a:off x="472381" y="3618442"/>
            <a:ext cx="2901255" cy="532218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el estilo de texto del patrón</a:t>
            </a:r>
          </a:p>
        </p:txBody>
      </p:sp>
      <p:sp>
        <p:nvSpPr>
          <p:cNvPr id="6" name="Marcador de contenido 5"/>
          <p:cNvSpPr>
            <a:spLocks noGrp="1"/>
          </p:cNvSpPr>
          <p:nvPr>
            <p:ph sz="quarter" idx="4"/>
          </p:nvPr>
        </p:nvSpPr>
        <p:spPr>
          <a:xfrm>
            <a:off x="3471863" y="3618442"/>
            <a:ext cx="2915543" cy="532218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334F9EC3-1233-4717-9A04-A33E2A5E60A2}" type="datetimeFigureOut">
              <a:rPr lang="es-PE" smtClean="0"/>
              <a:t>30/01/2024</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3719270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334F9EC3-1233-4717-9A04-A33E2A5E60A2}" type="datetimeFigureOut">
              <a:rPr lang="es-PE" smtClean="0"/>
              <a:t>30/01/2024</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1282233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34F9EC3-1233-4717-9A04-A33E2A5E60A2}" type="datetimeFigureOut">
              <a:rPr lang="es-PE" smtClean="0"/>
              <a:t>30/01/2024</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441475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2381" y="660400"/>
            <a:ext cx="2211883" cy="2311400"/>
          </a:xfrm>
        </p:spPr>
        <p:txBody>
          <a:bodyPr anchor="b"/>
          <a:lstStyle>
            <a:lvl1pPr>
              <a:defRPr sz="1800"/>
            </a:lvl1pPr>
          </a:lstStyle>
          <a:p>
            <a:r>
              <a:rPr lang="es-ES"/>
              <a:t>Haga clic para modificar el estilo de título del patrón</a:t>
            </a:r>
            <a:endParaRPr lang="es-PE"/>
          </a:p>
        </p:txBody>
      </p:sp>
      <p:sp>
        <p:nvSpPr>
          <p:cNvPr id="3" name="Marcador de contenido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34F9EC3-1233-4717-9A04-A33E2A5E60A2}" type="datetimeFigureOut">
              <a:rPr lang="es-PE" smtClean="0"/>
              <a:t>30/01/2024</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1249007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2381" y="660400"/>
            <a:ext cx="2211883" cy="2311400"/>
          </a:xfrm>
        </p:spPr>
        <p:txBody>
          <a:bodyPr anchor="b"/>
          <a:lstStyle>
            <a:lvl1pPr>
              <a:defRPr sz="18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s-PE"/>
          </a:p>
        </p:txBody>
      </p:sp>
      <p:sp>
        <p:nvSpPr>
          <p:cNvPr id="4" name="Marcador de texto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34F9EC3-1233-4717-9A04-A33E2A5E60A2}" type="datetimeFigureOut">
              <a:rPr lang="es-PE" smtClean="0"/>
              <a:t>30/01/2024</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179128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334F9EC3-1233-4717-9A04-A33E2A5E60A2}" type="datetimeFigureOut">
              <a:rPr lang="es-PE" smtClean="0"/>
              <a:t>30/01/2024</a:t>
            </a:fld>
            <a:endParaRPr lang="es-PE"/>
          </a:p>
        </p:txBody>
      </p:sp>
      <p:sp>
        <p:nvSpPr>
          <p:cNvPr id="5" name="Marcador de pie de página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66C3BA5F-BC4D-4A05-B475-D8E5F573528A}" type="slidenum">
              <a:rPr lang="es-PE" smtClean="0"/>
              <a:t>‹#›</a:t>
            </a:fld>
            <a:endParaRPr lang="es-PE"/>
          </a:p>
        </p:txBody>
      </p:sp>
    </p:spTree>
    <p:extLst>
      <p:ext uri="{BB962C8B-B14F-4D97-AF65-F5344CB8AC3E}">
        <p14:creationId xmlns:p14="http://schemas.microsoft.com/office/powerpoint/2010/main" val="96536653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s-PE"/>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utadigital.produce.gob.pe/" TargetMode="External" /><Relationship Id="rId2" Type="http://schemas.openxmlformats.org/officeDocument/2006/relationships/image" Target="../media/image1.jpeg" /><Relationship Id="rId1" Type="http://schemas.openxmlformats.org/officeDocument/2006/relationships/slideLayout" Target="../slideLayouts/slideLayout1.xml" /><Relationship Id="rId5" Type="http://schemas.openxmlformats.org/officeDocument/2006/relationships/chart" Target="../charts/chart2.xml" /><Relationship Id="rId4" Type="http://schemas.openxmlformats.org/officeDocument/2006/relationships/chart" Target="../charts/chart1.xml" /></Relationships>
</file>

<file path=ppt/slides/_rels/slide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ángulo: esquinas redondeadas 62">
            <a:extLst>
              <a:ext uri="{FF2B5EF4-FFF2-40B4-BE49-F238E27FC236}">
                <a16:creationId xmlns:a16="http://schemas.microsoft.com/office/drawing/2014/main" id="{A07FEB7C-74C9-4295-B8E7-76D608DA7DF7}"/>
              </a:ext>
            </a:extLst>
          </p:cNvPr>
          <p:cNvSpPr/>
          <p:nvPr/>
        </p:nvSpPr>
        <p:spPr>
          <a:xfrm>
            <a:off x="124236" y="3112376"/>
            <a:ext cx="3327786" cy="26275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Rectángulo: esquinas redondeadas 2">
            <a:extLst>
              <a:ext uri="{FF2B5EF4-FFF2-40B4-BE49-F238E27FC236}">
                <a16:creationId xmlns:a16="http://schemas.microsoft.com/office/drawing/2014/main" id="{324E37F1-A4EF-4327-A014-4B58EA696CE0}"/>
              </a:ext>
            </a:extLst>
          </p:cNvPr>
          <p:cNvSpPr/>
          <p:nvPr/>
        </p:nvSpPr>
        <p:spPr>
          <a:xfrm>
            <a:off x="137502" y="1972522"/>
            <a:ext cx="3314519" cy="256082"/>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1027" name="Picture 3"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2016" y="16832"/>
            <a:ext cx="1729484" cy="463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4"/>
          <p:cNvSpPr>
            <a:spLocks noChangeArrowheads="1" noChangeShapeType="1"/>
          </p:cNvSpPr>
          <p:nvPr/>
        </p:nvSpPr>
        <p:spPr bwMode="auto">
          <a:xfrm>
            <a:off x="137503" y="62250"/>
            <a:ext cx="6177436" cy="819833"/>
          </a:xfrm>
          <a:prstGeom prst="rect">
            <a:avLst/>
          </a:prstGeom>
          <a:noFill/>
          <a:ln>
            <a:noFill/>
          </a:ln>
          <a:effectLst/>
        </p:spPr>
        <p:txBody>
          <a:bodyPr vert="horz" wrap="square" lIns="36576" tIns="36576" rIns="36576" bIns="36576" numCol="1" anchor="ctr" anchorCtr="0" compatLnSpc="1">
            <a:prstTxWarp prst="textNoShape">
              <a:avLst/>
            </a:prstTxWarp>
          </a:bodyPr>
          <a:lstStyle/>
          <a:p>
            <a:pPr eaLnBrk="0" fontAlgn="base" hangingPunct="0"/>
            <a:r>
              <a:rPr lang="es-MX" sz="2800" b="1" dirty="0">
                <a:solidFill>
                  <a:srgbClr val="18C3CC"/>
                </a:solidFill>
                <a:latin typeface="Bookman Old Style" panose="02050604050505020204" pitchFamily="18" charset="0"/>
              </a:rPr>
              <a:t>N</a:t>
            </a:r>
            <a:r>
              <a:rPr lang="es-PE" sz="2800" b="1" dirty="0">
                <a:solidFill>
                  <a:srgbClr val="18C3CC"/>
                </a:solidFill>
                <a:latin typeface="Bookman Old Style" panose="02050604050505020204" pitchFamily="18" charset="0"/>
              </a:rPr>
              <a:t>OTA TÉCNICA</a:t>
            </a:r>
            <a:endParaRPr lang="es-PE" b="1" dirty="0">
              <a:solidFill>
                <a:srgbClr val="18C3CC"/>
              </a:solidFill>
              <a:latin typeface="Bookman Old Style" panose="02050604050505020204" pitchFamily="18" charset="0"/>
            </a:endParaRPr>
          </a:p>
          <a:p>
            <a:pPr eaLnBrk="0" fontAlgn="base" hangingPunct="0"/>
            <a:r>
              <a:rPr lang="es-MX" sz="1600" b="1" dirty="0">
                <a:solidFill>
                  <a:prstClr val="black"/>
                </a:solidFill>
                <a:latin typeface="Bookman Old Style" panose="02050604050505020204" pitchFamily="18" charset="0"/>
              </a:rPr>
              <a:t>Evaluación de Diseño de la Estrategia: “Ruta Digital para el Desarrollo de la Digitalización de las MYPE en el Perú”</a:t>
            </a:r>
            <a:endParaRPr lang="es-PE" sz="1600" b="1" dirty="0">
              <a:solidFill>
                <a:prstClr val="black"/>
              </a:solidFill>
              <a:latin typeface="Bookman Old Style" panose="02050604050505020204" pitchFamily="18" charset="0"/>
            </a:endParaRPr>
          </a:p>
        </p:txBody>
      </p:sp>
      <p:sp>
        <p:nvSpPr>
          <p:cNvPr id="31" name="CuadroTexto 30"/>
          <p:cNvSpPr txBox="1"/>
          <p:nvPr/>
        </p:nvSpPr>
        <p:spPr>
          <a:xfrm>
            <a:off x="87744" y="1219596"/>
            <a:ext cx="6727603" cy="276999"/>
          </a:xfrm>
          <a:prstGeom prst="rect">
            <a:avLst/>
          </a:prstGeom>
          <a:solidFill>
            <a:srgbClr val="18C3CC"/>
          </a:solidFill>
        </p:spPr>
        <p:txBody>
          <a:bodyPr wrap="square" rtlCol="0" anchor="ctr">
            <a:spAutoFit/>
          </a:bodyPr>
          <a:lstStyle/>
          <a:p>
            <a:r>
              <a:rPr lang="es-MX" sz="1200" b="1" dirty="0">
                <a:solidFill>
                  <a:prstClr val="white"/>
                </a:solidFill>
              </a:rPr>
              <a:t>Estrategia: “Ruta Digital para el Desarrollo de la Digitalización de las MYPE en el Perú”</a:t>
            </a:r>
            <a:endParaRPr lang="es-PE" sz="1200" b="1" dirty="0">
              <a:solidFill>
                <a:prstClr val="white"/>
              </a:solidFill>
            </a:endParaRPr>
          </a:p>
        </p:txBody>
      </p:sp>
      <p:sp>
        <p:nvSpPr>
          <p:cNvPr id="66" name="Text Box 5"/>
          <p:cNvSpPr txBox="1">
            <a:spLocks noChangeArrowheads="1"/>
          </p:cNvSpPr>
          <p:nvPr/>
        </p:nvSpPr>
        <p:spPr bwMode="auto">
          <a:xfrm>
            <a:off x="5590586" y="875932"/>
            <a:ext cx="1198674" cy="290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eaLnBrk="0" fontAlgn="base" hangingPunct="0">
              <a:spcBef>
                <a:spcPct val="0"/>
              </a:spcBef>
              <a:spcAft>
                <a:spcPts val="800"/>
              </a:spcAft>
            </a:pPr>
            <a:r>
              <a:rPr lang="es-PE" altLang="es-PE" b="1" dirty="0">
                <a:solidFill>
                  <a:srgbClr val="0070C0"/>
                </a:solidFill>
              </a:rPr>
              <a:t>20/12/2023</a:t>
            </a:r>
            <a:endParaRPr lang="es-PE" altLang="es-PE" sz="1050" b="1" dirty="0">
              <a:solidFill>
                <a:srgbClr val="0070C0"/>
              </a:solidFill>
            </a:endParaRPr>
          </a:p>
        </p:txBody>
      </p:sp>
      <p:sp>
        <p:nvSpPr>
          <p:cNvPr id="67" name="CuadroTexto 66"/>
          <p:cNvSpPr txBox="1"/>
          <p:nvPr/>
        </p:nvSpPr>
        <p:spPr>
          <a:xfrm>
            <a:off x="87745" y="1585930"/>
            <a:ext cx="6727603" cy="261610"/>
          </a:xfrm>
          <a:prstGeom prst="rect">
            <a:avLst/>
          </a:prstGeom>
          <a:solidFill>
            <a:schemeClr val="accent1">
              <a:lumMod val="20000"/>
              <a:lumOff val="80000"/>
            </a:schemeClr>
          </a:solidFill>
        </p:spPr>
        <p:txBody>
          <a:bodyPr wrap="square" rtlCol="0" anchor="ctr">
            <a:spAutoFit/>
          </a:bodyPr>
          <a:lstStyle/>
          <a:p>
            <a:pPr algn="just"/>
            <a:r>
              <a:rPr lang="es-MX" sz="1100" b="1" dirty="0">
                <a:solidFill>
                  <a:prstClr val="black"/>
                </a:solidFill>
              </a:rPr>
              <a:t>Son 1,916 empresas participantes en la estrategia Ruta Digital, de las cuales 98.7% son MYPE</a:t>
            </a:r>
            <a:endParaRPr lang="es-PE" sz="1100" b="1" dirty="0">
              <a:solidFill>
                <a:prstClr val="black"/>
              </a:solidFill>
            </a:endParaRPr>
          </a:p>
        </p:txBody>
      </p:sp>
      <p:cxnSp>
        <p:nvCxnSpPr>
          <p:cNvPr id="23" name="Conector recto 22"/>
          <p:cNvCxnSpPr/>
          <p:nvPr/>
        </p:nvCxnSpPr>
        <p:spPr>
          <a:xfrm>
            <a:off x="-7517" y="9723971"/>
            <a:ext cx="6822867"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Line 2"/>
          <p:cNvSpPr>
            <a:spLocks noChangeAspect="1" noChangeShapeType="1"/>
          </p:cNvSpPr>
          <p:nvPr/>
        </p:nvSpPr>
        <p:spPr bwMode="auto">
          <a:xfrm>
            <a:off x="0" y="1170397"/>
            <a:ext cx="6876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solidFill>
                <a:prstClr val="black"/>
              </a:solidFill>
            </a:endParaRPr>
          </a:p>
        </p:txBody>
      </p:sp>
      <p:sp>
        <p:nvSpPr>
          <p:cNvPr id="37" name="CuadroTexto 36"/>
          <p:cNvSpPr txBox="1"/>
          <p:nvPr/>
        </p:nvSpPr>
        <p:spPr>
          <a:xfrm>
            <a:off x="112333" y="916229"/>
            <a:ext cx="6348582" cy="253916"/>
          </a:xfrm>
          <a:prstGeom prst="rect">
            <a:avLst/>
          </a:prstGeom>
          <a:noFill/>
        </p:spPr>
        <p:txBody>
          <a:bodyPr wrap="square" rtlCol="0">
            <a:spAutoFit/>
          </a:bodyPr>
          <a:lstStyle/>
          <a:p>
            <a:r>
              <a:rPr lang="es-PE" sz="1050" b="1" dirty="0">
                <a:solidFill>
                  <a:prstClr val="black"/>
                </a:solidFill>
              </a:rPr>
              <a:t>Oficina de Evaluación de Impacto -  </a:t>
            </a:r>
            <a:r>
              <a:rPr lang="es-PE" sz="1000" b="1" dirty="0">
                <a:solidFill>
                  <a:prstClr val="black"/>
                </a:solidFill>
              </a:rPr>
              <a:t>Oficina General de Evaluación de Impacto y Estudios Económicos</a:t>
            </a:r>
            <a:endParaRPr lang="es-PE" sz="1000" dirty="0">
              <a:solidFill>
                <a:prstClr val="black"/>
              </a:solidFill>
            </a:endParaRPr>
          </a:p>
        </p:txBody>
      </p:sp>
      <p:sp>
        <p:nvSpPr>
          <p:cNvPr id="2" name="AutoShape 2" descr="Mapa con los giros en los ocÃ©an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sp>
        <p:nvSpPr>
          <p:cNvPr id="40" name="CuadroTexto 49">
            <a:extLst>
              <a:ext uri="{FF2B5EF4-FFF2-40B4-BE49-F238E27FC236}">
                <a16:creationId xmlns:a16="http://schemas.microsoft.com/office/drawing/2014/main" id="{AB5B3BF3-D4BE-431E-9F46-9B28AFB78614}"/>
              </a:ext>
            </a:extLst>
          </p:cNvPr>
          <p:cNvSpPr txBox="1"/>
          <p:nvPr/>
        </p:nvSpPr>
        <p:spPr>
          <a:xfrm>
            <a:off x="145528" y="1956606"/>
            <a:ext cx="3154985" cy="276999"/>
          </a:xfrm>
          <a:prstGeom prst="rect">
            <a:avLst/>
          </a:prstGeom>
          <a:noFill/>
        </p:spPr>
        <p:txBody>
          <a:bodyPr wrap="square" rtlCol="0">
            <a:spAutoFit/>
          </a:bodyPr>
          <a:lstStyle>
            <a:defPPr>
              <a:defRPr lang="es-PE"/>
            </a:defPPr>
            <a:lvl1pPr>
              <a:defRPr sz="1200" b="1">
                <a:solidFill>
                  <a:schemeClr val="accent5"/>
                </a:solidFill>
              </a:defRPr>
            </a:lvl1pPr>
          </a:lstStyle>
          <a:p>
            <a:r>
              <a:rPr lang="es-US" dirty="0">
                <a:solidFill>
                  <a:srgbClr val="4472C4"/>
                </a:solidFill>
              </a:rPr>
              <a:t>Intervención</a:t>
            </a:r>
            <a:endParaRPr lang="es-PE" dirty="0">
              <a:solidFill>
                <a:srgbClr val="4472C4"/>
              </a:solidFill>
            </a:endParaRPr>
          </a:p>
        </p:txBody>
      </p:sp>
      <p:sp>
        <p:nvSpPr>
          <p:cNvPr id="41" name="Rectángulo 50">
            <a:extLst>
              <a:ext uri="{FF2B5EF4-FFF2-40B4-BE49-F238E27FC236}">
                <a16:creationId xmlns:a16="http://schemas.microsoft.com/office/drawing/2014/main" id="{6E7B16F0-4546-4C7F-8292-85A77716B220}"/>
              </a:ext>
            </a:extLst>
          </p:cNvPr>
          <p:cNvSpPr/>
          <p:nvPr/>
        </p:nvSpPr>
        <p:spPr>
          <a:xfrm>
            <a:off x="3576638" y="2009973"/>
            <a:ext cx="3204710" cy="553998"/>
          </a:xfrm>
          <a:prstGeom prst="rect">
            <a:avLst/>
          </a:prstGeom>
          <a:ln>
            <a:noFill/>
          </a:ln>
        </p:spPr>
        <p:txBody>
          <a:bodyPr wrap="square">
            <a:spAutoFit/>
          </a:bodyPr>
          <a:lstStyle/>
          <a:p>
            <a:pPr algn="just"/>
            <a:r>
              <a:rPr lang="es-MX" sz="1000" dirty="0">
                <a:solidFill>
                  <a:prstClr val="black"/>
                </a:solidFill>
              </a:rPr>
              <a:t>Por sectores económicos se identifica que el sector con mayor participación es Comercio (37.9%) seguido por el sector Servicios (33.6%) y el sector Manufactura (24.2%). </a:t>
            </a:r>
          </a:p>
        </p:txBody>
      </p:sp>
      <p:sp>
        <p:nvSpPr>
          <p:cNvPr id="52" name="CuadroTexto 51">
            <a:extLst>
              <a:ext uri="{FF2B5EF4-FFF2-40B4-BE49-F238E27FC236}">
                <a16:creationId xmlns:a16="http://schemas.microsoft.com/office/drawing/2014/main" id="{AB5B3BF3-D4BE-431E-9F46-9B28AFB78614}"/>
              </a:ext>
            </a:extLst>
          </p:cNvPr>
          <p:cNvSpPr txBox="1"/>
          <p:nvPr/>
        </p:nvSpPr>
        <p:spPr>
          <a:xfrm>
            <a:off x="87746" y="3111690"/>
            <a:ext cx="2664914" cy="276999"/>
          </a:xfrm>
          <a:prstGeom prst="rect">
            <a:avLst/>
          </a:prstGeom>
          <a:noFill/>
        </p:spPr>
        <p:txBody>
          <a:bodyPr wrap="square" rtlCol="0">
            <a:spAutoFit/>
          </a:bodyPr>
          <a:lstStyle/>
          <a:p>
            <a:r>
              <a:rPr lang="es-US" sz="1200" b="1" dirty="0">
                <a:solidFill>
                  <a:srgbClr val="4472C4"/>
                </a:solidFill>
              </a:rPr>
              <a:t>Objetivo de la evaluación</a:t>
            </a:r>
            <a:endParaRPr lang="es-PE" sz="1200" b="1" dirty="0">
              <a:solidFill>
                <a:srgbClr val="4472C4"/>
              </a:solidFill>
            </a:endParaRPr>
          </a:p>
        </p:txBody>
      </p:sp>
      <p:sp>
        <p:nvSpPr>
          <p:cNvPr id="53" name="Rectángulo 50">
            <a:extLst>
              <a:ext uri="{FF2B5EF4-FFF2-40B4-BE49-F238E27FC236}">
                <a16:creationId xmlns:a16="http://schemas.microsoft.com/office/drawing/2014/main" id="{6E7B16F0-4546-4C7F-8292-85A77716B220}"/>
              </a:ext>
            </a:extLst>
          </p:cNvPr>
          <p:cNvSpPr/>
          <p:nvPr/>
        </p:nvSpPr>
        <p:spPr>
          <a:xfrm>
            <a:off x="124236" y="3386071"/>
            <a:ext cx="3313017" cy="3170099"/>
          </a:xfrm>
          <a:prstGeom prst="rect">
            <a:avLst/>
          </a:prstGeom>
          <a:ln>
            <a:noFill/>
          </a:ln>
        </p:spPr>
        <p:txBody>
          <a:bodyPr wrap="square">
            <a:spAutoFit/>
          </a:bodyPr>
          <a:lstStyle/>
          <a:p>
            <a:pPr algn="just"/>
            <a:r>
              <a:rPr lang="es-MX" sz="1000" dirty="0"/>
              <a:t>La evaluación de diseño de la estrategia “Ruta Digital” planteó como objetivo estudiar y analizar la pertinencia y consistencia del </a:t>
            </a:r>
            <a:r>
              <a:rPr lang="es-MX" sz="1000" b="1" i="1" dirty="0"/>
              <a:t>diseño de la intervención  </a:t>
            </a:r>
            <a:r>
              <a:rPr lang="es-MX" sz="1000" dirty="0"/>
              <a:t>para alcanzar los objetivos propuestos; así como, los criterios de selección de la población objetivo y los medios de verificación de la eficacia de la intervención para obtener los resultados esperados. Para ello se plantearon los siguientes objetivos específicos: </a:t>
            </a:r>
          </a:p>
          <a:p>
            <a:pPr marL="228600" indent="-228600" algn="just">
              <a:buFont typeface="Arial" panose="020B0604020202020204" pitchFamily="34" charset="0"/>
              <a:buChar char="•"/>
            </a:pPr>
            <a:r>
              <a:rPr lang="es-MX" sz="1000" dirty="0"/>
              <a:t>Evaluar si la estrategia es pertinente para incrementar la adopción de herramientas y tecnologías digitales en las MYPE.</a:t>
            </a:r>
          </a:p>
          <a:p>
            <a:pPr marL="228600" indent="-228600" algn="just">
              <a:buFont typeface="Arial" panose="020B0604020202020204" pitchFamily="34" charset="0"/>
              <a:buChar char="•"/>
            </a:pPr>
            <a:r>
              <a:rPr lang="es-MX" sz="1000" dirty="0"/>
              <a:t>Analizar si los recursos implementados por la estrategia, son compatibles para alcanzar los resultados esperados y si se complementan con otras intervenciones que tienen por objetivo la digitalización de las MYPE.</a:t>
            </a:r>
            <a:endParaRPr lang="es-PE" sz="1000" b="1" i="1" dirty="0"/>
          </a:p>
          <a:p>
            <a:pPr marL="228600" indent="-228600" algn="just">
              <a:buFont typeface="Arial" panose="020B0604020202020204" pitchFamily="34" charset="0"/>
              <a:buChar char="•"/>
            </a:pPr>
            <a:r>
              <a:rPr lang="es-MX" sz="1000" dirty="0"/>
              <a:t>Examinar en qué nivel se encuentra identificada la población objetivo de la estrategia bajo criterios de focalización.</a:t>
            </a:r>
          </a:p>
          <a:p>
            <a:pPr marL="228600" indent="-228600" algn="just">
              <a:buFont typeface="Arial" panose="020B0604020202020204" pitchFamily="34" charset="0"/>
              <a:buChar char="•"/>
            </a:pPr>
            <a:r>
              <a:rPr lang="es-MX" sz="1000" dirty="0"/>
              <a:t>Determinar si existen medios de verificación de la eficacia de la estrategia para lograr los resultados. </a:t>
            </a:r>
          </a:p>
        </p:txBody>
      </p:sp>
      <p:sp>
        <p:nvSpPr>
          <p:cNvPr id="54" name="Rectángulo 53">
            <a:extLst>
              <a:ext uri="{FF2B5EF4-FFF2-40B4-BE49-F238E27FC236}">
                <a16:creationId xmlns:a16="http://schemas.microsoft.com/office/drawing/2014/main" id="{6E7B16F0-4546-4C7F-8292-85A77716B220}"/>
              </a:ext>
            </a:extLst>
          </p:cNvPr>
          <p:cNvSpPr/>
          <p:nvPr/>
        </p:nvSpPr>
        <p:spPr>
          <a:xfrm>
            <a:off x="142921" y="2245200"/>
            <a:ext cx="3309101" cy="861774"/>
          </a:xfrm>
          <a:prstGeom prst="rect">
            <a:avLst/>
          </a:prstGeom>
          <a:ln w="3175">
            <a:noFill/>
          </a:ln>
        </p:spPr>
        <p:txBody>
          <a:bodyPr wrap="square">
            <a:spAutoFit/>
          </a:bodyPr>
          <a:lstStyle/>
          <a:p>
            <a:pPr algn="just"/>
            <a:r>
              <a:rPr lang="es-MX" sz="1000" dirty="0"/>
              <a:t>La estrategia “Ruta Digital” tiene como objetivo incrementar la adopción de tecnologías digitales por parte de las MYPE de los distintos sectores productivos empresariales atendidos por PRODUCE, a fin de que sean más productivos y competitivos. </a:t>
            </a:r>
          </a:p>
        </p:txBody>
      </p:sp>
      <p:sp>
        <p:nvSpPr>
          <p:cNvPr id="32" name="Rectángulo: esquinas redondeadas 31">
            <a:extLst>
              <a:ext uri="{FF2B5EF4-FFF2-40B4-BE49-F238E27FC236}">
                <a16:creationId xmlns:a16="http://schemas.microsoft.com/office/drawing/2014/main" id="{84E11DF7-514C-498B-B736-DCB1210A283B}"/>
              </a:ext>
            </a:extLst>
          </p:cNvPr>
          <p:cNvSpPr/>
          <p:nvPr/>
        </p:nvSpPr>
        <p:spPr>
          <a:xfrm>
            <a:off x="112333" y="6569566"/>
            <a:ext cx="3319450" cy="26275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8" name="CuadroTexto 37">
            <a:extLst>
              <a:ext uri="{FF2B5EF4-FFF2-40B4-BE49-F238E27FC236}">
                <a16:creationId xmlns:a16="http://schemas.microsoft.com/office/drawing/2014/main" id="{7FADAA18-8F0B-41B3-A5B3-C847DFEA08ED}"/>
              </a:ext>
            </a:extLst>
          </p:cNvPr>
          <p:cNvSpPr txBox="1"/>
          <p:nvPr/>
        </p:nvSpPr>
        <p:spPr>
          <a:xfrm>
            <a:off x="118766" y="6570337"/>
            <a:ext cx="2989802" cy="276999"/>
          </a:xfrm>
          <a:prstGeom prst="rect">
            <a:avLst/>
          </a:prstGeom>
          <a:noFill/>
        </p:spPr>
        <p:txBody>
          <a:bodyPr wrap="square" rtlCol="0">
            <a:spAutoFit/>
          </a:bodyPr>
          <a:lstStyle/>
          <a:p>
            <a:r>
              <a:rPr lang="es-US" sz="1200" b="1" dirty="0">
                <a:solidFill>
                  <a:srgbClr val="4472C4"/>
                </a:solidFill>
              </a:rPr>
              <a:t>Características de los beneficiarios</a:t>
            </a:r>
            <a:endParaRPr lang="es-PE" sz="1200" b="1" dirty="0">
              <a:solidFill>
                <a:srgbClr val="4472C4"/>
              </a:solidFill>
            </a:endParaRPr>
          </a:p>
        </p:txBody>
      </p:sp>
      <p:sp>
        <p:nvSpPr>
          <p:cNvPr id="39" name="Rectángulo 50">
            <a:extLst>
              <a:ext uri="{FF2B5EF4-FFF2-40B4-BE49-F238E27FC236}">
                <a16:creationId xmlns:a16="http://schemas.microsoft.com/office/drawing/2014/main" id="{5C9912AF-A959-4EDE-8745-10ADA7640D9D}"/>
              </a:ext>
            </a:extLst>
          </p:cNvPr>
          <p:cNvSpPr/>
          <p:nvPr/>
        </p:nvSpPr>
        <p:spPr>
          <a:xfrm>
            <a:off x="113182" y="6867588"/>
            <a:ext cx="3318602" cy="1015663"/>
          </a:xfrm>
          <a:prstGeom prst="rect">
            <a:avLst/>
          </a:prstGeom>
          <a:ln>
            <a:noFill/>
          </a:ln>
        </p:spPr>
        <p:txBody>
          <a:bodyPr wrap="square">
            <a:spAutoFit/>
          </a:bodyPr>
          <a:lstStyle/>
          <a:p>
            <a:pPr algn="just"/>
            <a:r>
              <a:rPr lang="es-MX" sz="1000" dirty="0"/>
              <a:t>La población objetivo de la estrategia “Ruta Digital” son las MYPE (*) registradas en la plataforma web del programa </a:t>
            </a:r>
            <a:r>
              <a:rPr lang="es-MX" sz="1000" dirty="0">
                <a:hlinkClick r:id="rId3"/>
              </a:rPr>
              <a:t>RUTA DIGITAL</a:t>
            </a:r>
            <a:r>
              <a:rPr lang="es-MX" sz="1000" dirty="0"/>
              <a:t>. Del conjunto de empresas participantes en la estrategia, durante el 2021, 92.1% fueron microempresas, 6.6% pequeñas empresas, 0.2% empresas medianas y 1.1% grandes empresas.</a:t>
            </a:r>
            <a:endParaRPr lang="es-PE" sz="1000" dirty="0"/>
          </a:p>
        </p:txBody>
      </p:sp>
      <p:graphicFrame>
        <p:nvGraphicFramePr>
          <p:cNvPr id="6" name="Tabla 5"/>
          <p:cNvGraphicFramePr>
            <a:graphicFrameLocks noGrp="1"/>
          </p:cNvGraphicFramePr>
          <p:nvPr>
            <p:extLst>
              <p:ext uri="{D42A27DB-BD31-4B8C-83A1-F6EECF244321}">
                <p14:modId xmlns:p14="http://schemas.microsoft.com/office/powerpoint/2010/main" val="2039584918"/>
              </p:ext>
            </p:extLst>
          </p:nvPr>
        </p:nvGraphicFramePr>
        <p:xfrm>
          <a:off x="122683" y="8303256"/>
          <a:ext cx="3309100" cy="891344"/>
        </p:xfrm>
        <a:graphic>
          <a:graphicData uri="http://schemas.openxmlformats.org/drawingml/2006/table">
            <a:tbl>
              <a:tblPr/>
              <a:tblGrid>
                <a:gridCol w="1599566">
                  <a:extLst>
                    <a:ext uri="{9D8B030D-6E8A-4147-A177-3AD203B41FA5}">
                      <a16:colId xmlns:a16="http://schemas.microsoft.com/office/drawing/2014/main" val="1431763910"/>
                    </a:ext>
                  </a:extLst>
                </a:gridCol>
                <a:gridCol w="839771">
                  <a:extLst>
                    <a:ext uri="{9D8B030D-6E8A-4147-A177-3AD203B41FA5}">
                      <a16:colId xmlns:a16="http://schemas.microsoft.com/office/drawing/2014/main" val="1885446251"/>
                    </a:ext>
                  </a:extLst>
                </a:gridCol>
                <a:gridCol w="869763">
                  <a:extLst>
                    <a:ext uri="{9D8B030D-6E8A-4147-A177-3AD203B41FA5}">
                      <a16:colId xmlns:a16="http://schemas.microsoft.com/office/drawing/2014/main" val="1572847896"/>
                    </a:ext>
                  </a:extLst>
                </a:gridCol>
              </a:tblGrid>
              <a:tr h="164144">
                <a:tc>
                  <a:txBody>
                    <a:bodyPr/>
                    <a:lstStyle/>
                    <a:p>
                      <a:pPr algn="ctr" fontAlgn="b"/>
                      <a:r>
                        <a:rPr lang="es-PE" sz="750" b="1" i="0" u="none" strike="noStrike" dirty="0">
                          <a:solidFill>
                            <a:srgbClr val="000000"/>
                          </a:solidFill>
                          <a:effectLst/>
                          <a:latin typeface="Arial" panose="020B0604020202020204" pitchFamily="34" charset="0"/>
                        </a:rPr>
                        <a:t>Tamaño Empresarial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E" sz="750" b="1" i="0" u="none" strike="noStrike" dirty="0">
                          <a:solidFill>
                            <a:srgbClr val="000000"/>
                          </a:solidFill>
                          <a:effectLst/>
                          <a:latin typeface="Arial" panose="020B0604020202020204" pitchFamily="34" charset="0"/>
                        </a:rPr>
                        <a:t>N° Empresas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E" sz="750" b="1" i="0" u="none" strike="noStrike" dirty="0">
                          <a:solidFill>
                            <a:srgbClr val="000000"/>
                          </a:solidFill>
                          <a:effectLst/>
                          <a:latin typeface="Arial" panose="020B0604020202020204" pitchFamily="34" charset="0"/>
                        </a:rPr>
                        <a:t>Porcentaje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5792211"/>
                  </a:ext>
                </a:extLst>
              </a:tr>
              <a:tr h="145440">
                <a:tc>
                  <a:txBody>
                    <a:bodyPr/>
                    <a:lstStyle/>
                    <a:p>
                      <a:pPr algn="ctr" fontAlgn="b"/>
                      <a:r>
                        <a:rPr lang="es-PE" sz="750" b="0" i="0" u="none" strike="noStrike" dirty="0">
                          <a:solidFill>
                            <a:srgbClr val="000000"/>
                          </a:solidFill>
                          <a:effectLst/>
                          <a:latin typeface="Arial" panose="020B0604020202020204" pitchFamily="34" charset="0"/>
                        </a:rPr>
                        <a:t>Micro</a:t>
                      </a:r>
                      <a:r>
                        <a:rPr lang="es-PE" sz="750" b="0" i="0" u="none" strike="noStrike" baseline="0" dirty="0">
                          <a:solidFill>
                            <a:srgbClr val="000000"/>
                          </a:solidFill>
                          <a:effectLst/>
                          <a:latin typeface="Arial" panose="020B0604020202020204" pitchFamily="34" charset="0"/>
                        </a:rPr>
                        <a:t> Empresa</a:t>
                      </a:r>
                      <a:endParaRPr lang="es-PE" sz="750" b="0"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s-PE" sz="750" b="0" i="0" u="none" strike="noStrike" dirty="0">
                          <a:solidFill>
                            <a:srgbClr val="000000"/>
                          </a:solidFill>
                          <a:effectLst/>
                          <a:latin typeface="Arial" panose="020B0604020202020204" pitchFamily="34" charset="0"/>
                        </a:rPr>
                        <a:t>1,765</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s-PE" sz="750" b="0" i="0" u="none" strike="noStrike" dirty="0">
                          <a:solidFill>
                            <a:srgbClr val="000000"/>
                          </a:solidFill>
                          <a:effectLst/>
                          <a:latin typeface="Arial" panose="020B0604020202020204" pitchFamily="34" charset="0"/>
                        </a:rPr>
                        <a:t>92.1%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94410599"/>
                  </a:ext>
                </a:extLst>
              </a:tr>
              <a:tr h="145440">
                <a:tc>
                  <a:txBody>
                    <a:bodyPr/>
                    <a:lstStyle/>
                    <a:p>
                      <a:pPr algn="ctr" fontAlgn="b"/>
                      <a:r>
                        <a:rPr lang="es-PE" sz="750" b="0" i="0" u="none" strike="noStrike" dirty="0">
                          <a:solidFill>
                            <a:srgbClr val="000000"/>
                          </a:solidFill>
                          <a:effectLst/>
                          <a:latin typeface="Arial" panose="020B0604020202020204" pitchFamily="34" charset="0"/>
                        </a:rPr>
                        <a:t>Pequeña Empresa</a:t>
                      </a:r>
                    </a:p>
                  </a:txBody>
                  <a:tcPr marL="9525" marR="9525" marT="9525" marB="0" anchor="ctr">
                    <a:lnL>
                      <a:noFill/>
                    </a:lnL>
                    <a:lnR>
                      <a:noFill/>
                    </a:lnR>
                    <a:lnT>
                      <a:noFill/>
                    </a:lnT>
                    <a:lnB>
                      <a:noFill/>
                    </a:lnB>
                  </a:tcPr>
                </a:tc>
                <a:tc>
                  <a:txBody>
                    <a:bodyPr/>
                    <a:lstStyle/>
                    <a:p>
                      <a:pPr algn="ctr" fontAlgn="b"/>
                      <a:r>
                        <a:rPr lang="es-PE" sz="750" b="0" i="0" u="none" strike="noStrike" dirty="0">
                          <a:solidFill>
                            <a:srgbClr val="000000"/>
                          </a:solidFill>
                          <a:effectLst/>
                          <a:latin typeface="Arial" panose="020B0604020202020204" pitchFamily="34" charset="0"/>
                        </a:rPr>
                        <a:t>126</a:t>
                      </a:r>
                    </a:p>
                  </a:txBody>
                  <a:tcPr marL="9525" marR="9525" marT="9525" marB="0" anchor="ctr">
                    <a:lnL>
                      <a:noFill/>
                    </a:lnL>
                    <a:lnR>
                      <a:noFill/>
                    </a:lnR>
                    <a:lnT>
                      <a:noFill/>
                    </a:lnT>
                    <a:lnB>
                      <a:noFill/>
                    </a:lnB>
                  </a:tcPr>
                </a:tc>
                <a:tc>
                  <a:txBody>
                    <a:bodyPr/>
                    <a:lstStyle/>
                    <a:p>
                      <a:pPr algn="ctr" fontAlgn="b"/>
                      <a:r>
                        <a:rPr lang="es-PE" sz="750" b="0" i="0" u="none" strike="noStrike" dirty="0">
                          <a:solidFill>
                            <a:srgbClr val="000000"/>
                          </a:solidFill>
                          <a:effectLst/>
                          <a:latin typeface="Arial" panose="020B0604020202020204" pitchFamily="34" charset="0"/>
                        </a:rPr>
                        <a:t>6.6%</a:t>
                      </a:r>
                    </a:p>
                  </a:txBody>
                  <a:tcPr marL="9525" marR="9525" marT="9525" marB="0" anchor="ctr">
                    <a:lnL>
                      <a:noFill/>
                    </a:lnL>
                    <a:lnR>
                      <a:noFill/>
                    </a:lnR>
                    <a:lnT>
                      <a:noFill/>
                    </a:lnT>
                    <a:lnB>
                      <a:noFill/>
                    </a:lnB>
                  </a:tcPr>
                </a:tc>
                <a:extLst>
                  <a:ext uri="{0D108BD9-81ED-4DB2-BD59-A6C34878D82A}">
                    <a16:rowId xmlns:a16="http://schemas.microsoft.com/office/drawing/2014/main" val="1132990406"/>
                  </a:ext>
                </a:extLst>
              </a:tr>
              <a:tr h="145440">
                <a:tc>
                  <a:txBody>
                    <a:bodyPr/>
                    <a:lstStyle/>
                    <a:p>
                      <a:pPr algn="ctr" fontAlgn="b"/>
                      <a:r>
                        <a:rPr lang="es-PE" sz="750" b="0" i="0" u="none" strike="noStrike" dirty="0">
                          <a:solidFill>
                            <a:srgbClr val="000000"/>
                          </a:solidFill>
                          <a:effectLst/>
                          <a:latin typeface="Arial" panose="020B0604020202020204" pitchFamily="34" charset="0"/>
                        </a:rPr>
                        <a:t>Mediana Empresa</a:t>
                      </a:r>
                    </a:p>
                  </a:txBody>
                  <a:tcPr marL="9525" marR="9525" marT="9525" marB="0" anchor="ctr">
                    <a:lnL>
                      <a:noFill/>
                    </a:lnL>
                    <a:lnR>
                      <a:noFill/>
                    </a:lnR>
                    <a:lnT>
                      <a:noFill/>
                    </a:lnT>
                    <a:lnB>
                      <a:noFill/>
                    </a:lnB>
                  </a:tcPr>
                </a:tc>
                <a:tc>
                  <a:txBody>
                    <a:bodyPr/>
                    <a:lstStyle/>
                    <a:p>
                      <a:pPr algn="ctr" fontAlgn="b"/>
                      <a:r>
                        <a:rPr lang="es-PE" sz="750" b="0" i="0" u="none" strike="noStrike" dirty="0">
                          <a:solidFill>
                            <a:srgbClr val="000000"/>
                          </a:solidFill>
                          <a:effectLst/>
                          <a:latin typeface="Arial" panose="020B0604020202020204" pitchFamily="34" charset="0"/>
                        </a:rPr>
                        <a:t>3</a:t>
                      </a:r>
                    </a:p>
                  </a:txBody>
                  <a:tcPr marL="9525" marR="9525" marT="9525" marB="0" anchor="ctr">
                    <a:lnL>
                      <a:noFill/>
                    </a:lnL>
                    <a:lnR>
                      <a:noFill/>
                    </a:lnR>
                    <a:lnT>
                      <a:noFill/>
                    </a:lnT>
                    <a:lnB>
                      <a:noFill/>
                    </a:lnB>
                  </a:tcPr>
                </a:tc>
                <a:tc>
                  <a:txBody>
                    <a:bodyPr/>
                    <a:lstStyle/>
                    <a:p>
                      <a:pPr algn="ctr" fontAlgn="b"/>
                      <a:r>
                        <a:rPr lang="es-PE" sz="750" b="0" i="0" u="none" strike="noStrike" dirty="0">
                          <a:solidFill>
                            <a:srgbClr val="000000"/>
                          </a:solidFill>
                          <a:effectLst/>
                          <a:latin typeface="Arial" panose="020B0604020202020204" pitchFamily="34" charset="0"/>
                        </a:rPr>
                        <a:t>0.2%</a:t>
                      </a:r>
                    </a:p>
                  </a:txBody>
                  <a:tcPr marL="9525" marR="9525" marT="9525" marB="0" anchor="ctr">
                    <a:lnL>
                      <a:noFill/>
                    </a:lnL>
                    <a:lnR>
                      <a:noFill/>
                    </a:lnR>
                    <a:lnT>
                      <a:noFill/>
                    </a:lnT>
                    <a:lnB>
                      <a:noFill/>
                    </a:lnB>
                  </a:tcPr>
                </a:tc>
                <a:extLst>
                  <a:ext uri="{0D108BD9-81ED-4DB2-BD59-A6C34878D82A}">
                    <a16:rowId xmlns:a16="http://schemas.microsoft.com/office/drawing/2014/main" val="572069709"/>
                  </a:ext>
                </a:extLst>
              </a:tr>
              <a:tr h="145440">
                <a:tc>
                  <a:txBody>
                    <a:bodyPr/>
                    <a:lstStyle/>
                    <a:p>
                      <a:pPr algn="ctr" fontAlgn="b"/>
                      <a:r>
                        <a:rPr lang="es-PE" sz="750" b="0" i="0" u="none" strike="noStrike" dirty="0">
                          <a:solidFill>
                            <a:srgbClr val="000000"/>
                          </a:solidFill>
                          <a:effectLst/>
                          <a:latin typeface="Arial" panose="020B0604020202020204" pitchFamily="34" charset="0"/>
                        </a:rPr>
                        <a:t>Gran</a:t>
                      </a:r>
                      <a:r>
                        <a:rPr lang="es-PE" sz="750" b="0" i="0" u="none" strike="noStrike" baseline="0" dirty="0">
                          <a:solidFill>
                            <a:srgbClr val="000000"/>
                          </a:solidFill>
                          <a:effectLst/>
                          <a:latin typeface="Arial" panose="020B0604020202020204" pitchFamily="34" charset="0"/>
                        </a:rPr>
                        <a:t> Empresa</a:t>
                      </a:r>
                      <a:r>
                        <a:rPr lang="es-PE" sz="750" b="0" i="0" u="none" strike="noStrike" dirty="0">
                          <a:solidFill>
                            <a:srgbClr val="000000"/>
                          </a:solidFill>
                          <a:effectLst/>
                          <a:latin typeface="Arial" panose="020B0604020202020204" pitchFamily="34" charset="0"/>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PE" sz="750" b="0" i="0" u="none" strike="noStrike" dirty="0">
                          <a:solidFill>
                            <a:srgbClr val="000000"/>
                          </a:solidFill>
                          <a:effectLst/>
                          <a:latin typeface="Arial" panose="020B0604020202020204" pitchFamily="34" charset="0"/>
                        </a:rPr>
                        <a:t>22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PE" sz="750" b="0" i="0" u="none" strike="noStrike" dirty="0">
                          <a:solidFill>
                            <a:srgbClr val="000000"/>
                          </a:solidFill>
                          <a:effectLst/>
                          <a:latin typeface="Arial" panose="020B0604020202020204" pitchFamily="34" charset="0"/>
                        </a:rPr>
                        <a:t>1.1%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3838339"/>
                  </a:ext>
                </a:extLst>
              </a:tr>
              <a:tr h="145440">
                <a:tc>
                  <a:txBody>
                    <a:bodyPr/>
                    <a:lstStyle/>
                    <a:p>
                      <a:pPr algn="ctr" fontAlgn="b"/>
                      <a:r>
                        <a:rPr lang="es-PE" sz="750" b="1" i="0" u="none" strike="noStrike">
                          <a:solidFill>
                            <a:srgbClr val="000000"/>
                          </a:solidFill>
                          <a:effectLst/>
                          <a:latin typeface="Arial" panose="020B0604020202020204" pitchFamily="34" charset="0"/>
                        </a:rPr>
                        <a:t>Total</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E" sz="750" b="1" i="0" u="none" strike="noStrike" dirty="0">
                          <a:solidFill>
                            <a:srgbClr val="000000"/>
                          </a:solidFill>
                          <a:effectLst/>
                          <a:latin typeface="Arial" panose="020B0604020202020204" pitchFamily="34" charset="0"/>
                        </a:rPr>
                        <a:t>1,916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E" sz="750" b="1" i="0" u="none" strike="noStrike" dirty="0">
                          <a:solidFill>
                            <a:srgbClr val="000000"/>
                          </a:solidFill>
                          <a:effectLst/>
                          <a:latin typeface="Arial" panose="020B0604020202020204" pitchFamily="34" charset="0"/>
                        </a:rPr>
                        <a:t>100.0%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8143733"/>
                  </a:ext>
                </a:extLst>
              </a:tr>
            </a:tbl>
          </a:graphicData>
        </a:graphic>
      </p:graphicFrame>
      <p:sp>
        <p:nvSpPr>
          <p:cNvPr id="33" name="CuadroTexto 42">
            <a:extLst>
              <a:ext uri="{FF2B5EF4-FFF2-40B4-BE49-F238E27FC236}">
                <a16:creationId xmlns:a16="http://schemas.microsoft.com/office/drawing/2014/main" id="{9487FFF0-6750-4F1C-8CD6-E6CF74B42E53}"/>
              </a:ext>
            </a:extLst>
          </p:cNvPr>
          <p:cNvSpPr txBox="1"/>
          <p:nvPr/>
        </p:nvSpPr>
        <p:spPr>
          <a:xfrm>
            <a:off x="112333" y="7918520"/>
            <a:ext cx="3339688" cy="338554"/>
          </a:xfrm>
          <a:prstGeom prst="rect">
            <a:avLst/>
          </a:prstGeom>
          <a:noFill/>
        </p:spPr>
        <p:txBody>
          <a:bodyPr wrap="square" rtlCol="0">
            <a:spAutoFit/>
          </a:bodyPr>
          <a:lstStyle/>
          <a:p>
            <a:pPr algn="ctr"/>
            <a:r>
              <a:rPr lang="es-MX" sz="800" b="1" dirty="0">
                <a:solidFill>
                  <a:prstClr val="black"/>
                </a:solidFill>
                <a:latin typeface="Arial" panose="020B0604020202020204" pitchFamily="34" charset="0"/>
                <a:cs typeface="Arial" panose="020B0604020202020204" pitchFamily="34" charset="0"/>
              </a:rPr>
              <a:t>Número y Porcentaje de empresas participantes en la estrategia Ruta Digital, según tamaño empresarial </a:t>
            </a:r>
          </a:p>
        </p:txBody>
      </p:sp>
      <p:sp>
        <p:nvSpPr>
          <p:cNvPr id="36" name="Rectángulo 32">
            <a:extLst>
              <a:ext uri="{FF2B5EF4-FFF2-40B4-BE49-F238E27FC236}">
                <a16:creationId xmlns:a16="http://schemas.microsoft.com/office/drawing/2014/main" id="{2AF67D75-D27E-47B6-90A2-A97782B01AB7}"/>
              </a:ext>
            </a:extLst>
          </p:cNvPr>
          <p:cNvSpPr/>
          <p:nvPr/>
        </p:nvSpPr>
        <p:spPr>
          <a:xfrm>
            <a:off x="131606" y="9190770"/>
            <a:ext cx="3320415" cy="523220"/>
          </a:xfrm>
          <a:prstGeom prst="rect">
            <a:avLst/>
          </a:prstGeom>
          <a:ln>
            <a:noFill/>
          </a:ln>
        </p:spPr>
        <p:txBody>
          <a:bodyPr wrap="square">
            <a:spAutoFit/>
          </a:bodyPr>
          <a:lstStyle/>
          <a:p>
            <a:pPr algn="just"/>
            <a:r>
              <a:rPr lang="es-MX" sz="700" dirty="0"/>
              <a:t>Nota: (*): Sin embargo, no se establece ninguna exclusión para la participación de las medianas y grandes empresas. </a:t>
            </a:r>
          </a:p>
          <a:p>
            <a:pPr algn="just"/>
            <a:r>
              <a:rPr lang="es-MX" sz="700" dirty="0"/>
              <a:t>Fuente: Registros Administrativos – SUNAT 2020</a:t>
            </a:r>
          </a:p>
          <a:p>
            <a:pPr algn="just"/>
            <a:r>
              <a:rPr lang="es-MX" sz="700" dirty="0"/>
              <a:t>Elaboración: PRODUCE – OGEIEE – Oficina de Evaluación de Impacto</a:t>
            </a:r>
          </a:p>
        </p:txBody>
      </p:sp>
      <p:graphicFrame>
        <p:nvGraphicFramePr>
          <p:cNvPr id="50" name="Gráfico 49"/>
          <p:cNvGraphicFramePr>
            <a:graphicFrameLocks/>
          </p:cNvGraphicFramePr>
          <p:nvPr>
            <p:extLst>
              <p:ext uri="{D42A27DB-BD31-4B8C-83A1-F6EECF244321}">
                <p14:modId xmlns:p14="http://schemas.microsoft.com/office/powerpoint/2010/main" val="274736099"/>
              </p:ext>
            </p:extLst>
          </p:nvPr>
        </p:nvGraphicFramePr>
        <p:xfrm>
          <a:off x="3767138" y="3024219"/>
          <a:ext cx="2798198" cy="1730656"/>
        </p:xfrm>
        <a:graphic>
          <a:graphicData uri="http://schemas.openxmlformats.org/drawingml/2006/chart">
            <c:chart xmlns:c="http://schemas.openxmlformats.org/drawingml/2006/chart" xmlns:r="http://schemas.openxmlformats.org/officeDocument/2006/relationships" r:id="rId4"/>
          </a:graphicData>
        </a:graphic>
      </p:graphicFrame>
      <p:sp>
        <p:nvSpPr>
          <p:cNvPr id="51" name="CuadroTexto 42">
            <a:extLst>
              <a:ext uri="{FF2B5EF4-FFF2-40B4-BE49-F238E27FC236}">
                <a16:creationId xmlns:a16="http://schemas.microsoft.com/office/drawing/2014/main" id="{9487FFF0-6750-4F1C-8CD6-E6CF74B42E53}"/>
              </a:ext>
            </a:extLst>
          </p:cNvPr>
          <p:cNvSpPr txBox="1"/>
          <p:nvPr/>
        </p:nvSpPr>
        <p:spPr>
          <a:xfrm>
            <a:off x="3612024" y="2575679"/>
            <a:ext cx="3305853" cy="584775"/>
          </a:xfrm>
          <a:prstGeom prst="rect">
            <a:avLst/>
          </a:prstGeom>
          <a:noFill/>
        </p:spPr>
        <p:txBody>
          <a:bodyPr wrap="square" rtlCol="0">
            <a:spAutoFit/>
          </a:bodyPr>
          <a:lstStyle/>
          <a:p>
            <a:pPr algn="ctr"/>
            <a:r>
              <a:rPr lang="es-MX" sz="800" b="1" dirty="0">
                <a:solidFill>
                  <a:prstClr val="black"/>
                </a:solidFill>
                <a:latin typeface="Arial" panose="020B0604020202020204" pitchFamily="34" charset="0"/>
                <a:cs typeface="Arial" panose="020B0604020202020204" pitchFamily="34" charset="0"/>
              </a:rPr>
              <a:t>Empresas participantes en la estrategia Ruta Digital, según sector económico  </a:t>
            </a:r>
          </a:p>
          <a:p>
            <a:pPr algn="ctr"/>
            <a:r>
              <a:rPr lang="es-MX" sz="800" dirty="0">
                <a:solidFill>
                  <a:prstClr val="black"/>
                </a:solidFill>
                <a:latin typeface="Arial" panose="020B0604020202020204" pitchFamily="34" charset="0"/>
                <a:cs typeface="Arial" panose="020B0604020202020204" pitchFamily="34" charset="0"/>
              </a:rPr>
              <a:t>(en porcentaje)</a:t>
            </a:r>
          </a:p>
          <a:p>
            <a:pPr algn="ctr"/>
            <a:endParaRPr lang="es-MX" sz="800" b="1" dirty="0">
              <a:solidFill>
                <a:prstClr val="black"/>
              </a:solidFill>
              <a:latin typeface="Arial" panose="020B0604020202020204" pitchFamily="34" charset="0"/>
              <a:cs typeface="Arial" panose="020B0604020202020204" pitchFamily="34" charset="0"/>
            </a:endParaRPr>
          </a:p>
        </p:txBody>
      </p:sp>
      <p:sp>
        <p:nvSpPr>
          <p:cNvPr id="55" name="Rectángulo 32">
            <a:extLst>
              <a:ext uri="{FF2B5EF4-FFF2-40B4-BE49-F238E27FC236}">
                <a16:creationId xmlns:a16="http://schemas.microsoft.com/office/drawing/2014/main" id="{2AF67D75-D27E-47B6-90A2-A97782B01AB7}"/>
              </a:ext>
            </a:extLst>
          </p:cNvPr>
          <p:cNvSpPr/>
          <p:nvPr/>
        </p:nvSpPr>
        <p:spPr>
          <a:xfrm>
            <a:off x="3768622" y="4824535"/>
            <a:ext cx="2964121" cy="307777"/>
          </a:xfrm>
          <a:prstGeom prst="rect">
            <a:avLst/>
          </a:prstGeom>
        </p:spPr>
        <p:txBody>
          <a:bodyPr wrap="square">
            <a:spAutoFit/>
          </a:bodyPr>
          <a:lstStyle/>
          <a:p>
            <a:r>
              <a:rPr lang="es-MX" sz="700" dirty="0"/>
              <a:t>Fuente: Registros Administrativos – SUNAT 2020</a:t>
            </a:r>
          </a:p>
          <a:p>
            <a:r>
              <a:rPr lang="es-MX" sz="700" dirty="0"/>
              <a:t>Elaboración: PRODUCE – OGEIEE – Oficina de Evaluación de Impacto</a:t>
            </a:r>
          </a:p>
        </p:txBody>
      </p:sp>
      <p:graphicFrame>
        <p:nvGraphicFramePr>
          <p:cNvPr id="56" name="Gráfico 55"/>
          <p:cNvGraphicFramePr>
            <a:graphicFrameLocks/>
          </p:cNvGraphicFramePr>
          <p:nvPr>
            <p:extLst>
              <p:ext uri="{D42A27DB-BD31-4B8C-83A1-F6EECF244321}">
                <p14:modId xmlns:p14="http://schemas.microsoft.com/office/powerpoint/2010/main" val="1094570740"/>
              </p:ext>
            </p:extLst>
          </p:nvPr>
        </p:nvGraphicFramePr>
        <p:xfrm>
          <a:off x="3612024" y="5953137"/>
          <a:ext cx="3203323" cy="1567416"/>
        </p:xfrm>
        <a:graphic>
          <a:graphicData uri="http://schemas.openxmlformats.org/drawingml/2006/chart">
            <c:chart xmlns:c="http://schemas.openxmlformats.org/drawingml/2006/chart" xmlns:r="http://schemas.openxmlformats.org/officeDocument/2006/relationships" r:id="rId5"/>
          </a:graphicData>
        </a:graphic>
      </p:graphicFrame>
      <p:sp>
        <p:nvSpPr>
          <p:cNvPr id="57" name="CuadroTexto 42">
            <a:extLst>
              <a:ext uri="{FF2B5EF4-FFF2-40B4-BE49-F238E27FC236}">
                <a16:creationId xmlns:a16="http://schemas.microsoft.com/office/drawing/2014/main" id="{9487FFF0-6750-4F1C-8CD6-E6CF74B42E53}"/>
              </a:ext>
            </a:extLst>
          </p:cNvPr>
          <p:cNvSpPr txBox="1"/>
          <p:nvPr/>
        </p:nvSpPr>
        <p:spPr>
          <a:xfrm>
            <a:off x="3767138" y="5656339"/>
            <a:ext cx="3004558" cy="338554"/>
          </a:xfrm>
          <a:prstGeom prst="rect">
            <a:avLst/>
          </a:prstGeom>
          <a:noFill/>
        </p:spPr>
        <p:txBody>
          <a:bodyPr wrap="square" rtlCol="0">
            <a:spAutoFit/>
          </a:bodyPr>
          <a:lstStyle/>
          <a:p>
            <a:pPr algn="ctr"/>
            <a:r>
              <a:rPr lang="es-MX" sz="800" b="1" dirty="0">
                <a:solidFill>
                  <a:prstClr val="black"/>
                </a:solidFill>
                <a:latin typeface="Arial" panose="020B0604020202020204" pitchFamily="34" charset="0"/>
                <a:cs typeface="Arial" panose="020B0604020202020204" pitchFamily="34" charset="0"/>
              </a:rPr>
              <a:t>Porcentaje de empresas participantes en la estrategia Ruta Digital, según rango de ventas en UIT* </a:t>
            </a:r>
          </a:p>
        </p:txBody>
      </p:sp>
      <p:sp>
        <p:nvSpPr>
          <p:cNvPr id="58" name="Rectángulo 32">
            <a:extLst>
              <a:ext uri="{FF2B5EF4-FFF2-40B4-BE49-F238E27FC236}">
                <a16:creationId xmlns:a16="http://schemas.microsoft.com/office/drawing/2014/main" id="{2AF67D75-D27E-47B6-90A2-A97782B01AB7}"/>
              </a:ext>
            </a:extLst>
          </p:cNvPr>
          <p:cNvSpPr/>
          <p:nvPr/>
        </p:nvSpPr>
        <p:spPr>
          <a:xfrm>
            <a:off x="3612024" y="7360296"/>
            <a:ext cx="3330682" cy="415498"/>
          </a:xfrm>
          <a:prstGeom prst="rect">
            <a:avLst/>
          </a:prstGeom>
        </p:spPr>
        <p:txBody>
          <a:bodyPr wrap="square">
            <a:spAutoFit/>
          </a:bodyPr>
          <a:lstStyle/>
          <a:p>
            <a:r>
              <a:rPr lang="es-MX" sz="700" dirty="0"/>
              <a:t>Nota: (*) Unidad Impositiva Tributaria – UIT</a:t>
            </a:r>
          </a:p>
          <a:p>
            <a:r>
              <a:rPr lang="es-MX" sz="700" dirty="0"/>
              <a:t>Fuente: Registros Administrativos – SUNAT 2020</a:t>
            </a:r>
          </a:p>
          <a:p>
            <a:r>
              <a:rPr lang="es-MX" sz="700" dirty="0"/>
              <a:t>Elaboración: PRODUCE – OGEIEE - Oficina de Evaluación de Impacto</a:t>
            </a:r>
          </a:p>
        </p:txBody>
      </p:sp>
      <p:sp>
        <p:nvSpPr>
          <p:cNvPr id="59" name="Rectángulo 50">
            <a:extLst>
              <a:ext uri="{FF2B5EF4-FFF2-40B4-BE49-F238E27FC236}">
                <a16:creationId xmlns:a16="http://schemas.microsoft.com/office/drawing/2014/main" id="{A9DBAF86-8C74-41CA-A369-A759EC930C44}"/>
              </a:ext>
            </a:extLst>
          </p:cNvPr>
          <p:cNvSpPr/>
          <p:nvPr/>
        </p:nvSpPr>
        <p:spPr>
          <a:xfrm>
            <a:off x="3612024" y="5143898"/>
            <a:ext cx="3159672" cy="553998"/>
          </a:xfrm>
          <a:prstGeom prst="rect">
            <a:avLst/>
          </a:prstGeom>
          <a:ln>
            <a:noFill/>
          </a:ln>
        </p:spPr>
        <p:txBody>
          <a:bodyPr wrap="square">
            <a:spAutoFit/>
          </a:bodyPr>
          <a:lstStyle/>
          <a:p>
            <a:pPr algn="just"/>
            <a:r>
              <a:rPr lang="es-MX" sz="1000" dirty="0"/>
              <a:t>Al analizar a las empresas atendidas según el rango de ventas en UIT, se verificó que el 65.9% tuvo ventas menores a 13 UIT. </a:t>
            </a:r>
            <a:endParaRPr lang="es-PE" sz="1000" dirty="0"/>
          </a:p>
        </p:txBody>
      </p:sp>
      <p:sp>
        <p:nvSpPr>
          <p:cNvPr id="60" name="Rectángulo: esquinas redondeadas 62">
            <a:extLst>
              <a:ext uri="{FF2B5EF4-FFF2-40B4-BE49-F238E27FC236}">
                <a16:creationId xmlns:a16="http://schemas.microsoft.com/office/drawing/2014/main" id="{A07FEB7C-74C9-4295-B8E7-76D608DA7DF7}"/>
              </a:ext>
            </a:extLst>
          </p:cNvPr>
          <p:cNvSpPr/>
          <p:nvPr/>
        </p:nvSpPr>
        <p:spPr>
          <a:xfrm>
            <a:off x="3619708" y="7844815"/>
            <a:ext cx="3061791" cy="26275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61" name="CuadroTexto 60">
            <a:extLst>
              <a:ext uri="{FF2B5EF4-FFF2-40B4-BE49-F238E27FC236}">
                <a16:creationId xmlns:a16="http://schemas.microsoft.com/office/drawing/2014/main" id="{0B2F3463-2137-4E62-AB06-E168006E884A}"/>
              </a:ext>
            </a:extLst>
          </p:cNvPr>
          <p:cNvSpPr txBox="1"/>
          <p:nvPr/>
        </p:nvSpPr>
        <p:spPr>
          <a:xfrm>
            <a:off x="3591788" y="7816647"/>
            <a:ext cx="1518376" cy="276999"/>
          </a:xfrm>
          <a:prstGeom prst="rect">
            <a:avLst/>
          </a:prstGeom>
          <a:noFill/>
        </p:spPr>
        <p:txBody>
          <a:bodyPr wrap="square" rtlCol="0">
            <a:spAutoFit/>
          </a:bodyPr>
          <a:lstStyle/>
          <a:p>
            <a:r>
              <a:rPr lang="es-US" sz="1200" b="1" dirty="0">
                <a:solidFill>
                  <a:srgbClr val="4472C4"/>
                </a:solidFill>
              </a:rPr>
              <a:t>Metodología y datos</a:t>
            </a:r>
            <a:endParaRPr lang="es-PE" sz="1200" b="1" dirty="0">
              <a:solidFill>
                <a:srgbClr val="4472C4"/>
              </a:solidFill>
            </a:endParaRPr>
          </a:p>
        </p:txBody>
      </p:sp>
      <p:sp>
        <p:nvSpPr>
          <p:cNvPr id="62" name="Rectángulo 50">
            <a:extLst>
              <a:ext uri="{FF2B5EF4-FFF2-40B4-BE49-F238E27FC236}">
                <a16:creationId xmlns:a16="http://schemas.microsoft.com/office/drawing/2014/main" id="{A9DBAF86-8C74-41CA-A369-A759EC930C44}"/>
              </a:ext>
            </a:extLst>
          </p:cNvPr>
          <p:cNvSpPr/>
          <p:nvPr/>
        </p:nvSpPr>
        <p:spPr>
          <a:xfrm>
            <a:off x="3576638" y="8149807"/>
            <a:ext cx="3096419" cy="1323439"/>
          </a:xfrm>
          <a:prstGeom prst="rect">
            <a:avLst/>
          </a:prstGeom>
          <a:ln>
            <a:noFill/>
          </a:ln>
        </p:spPr>
        <p:txBody>
          <a:bodyPr wrap="square">
            <a:spAutoFit/>
          </a:bodyPr>
          <a:lstStyle/>
          <a:p>
            <a:pPr algn="just"/>
            <a:r>
              <a:rPr lang="es-MX" sz="1000" dirty="0"/>
              <a:t>Para el desarrollo de la evaluación se empleó una metodología cualitativa que ha permitido recolectar información interna y externa a la intervención. </a:t>
            </a:r>
          </a:p>
          <a:p>
            <a:pPr algn="just"/>
            <a:endParaRPr lang="es-MX" sz="1000" dirty="0"/>
          </a:p>
          <a:p>
            <a:pPr algn="just"/>
            <a:r>
              <a:rPr lang="es-MX" sz="1000" dirty="0"/>
              <a:t>Se incluyó el uso de técnicas y herramientas cualitativas, tales como encuestas y entrevistas, y revisión documental (bibliografía, informes de implementación y documentos de gestión).</a:t>
            </a:r>
            <a:endParaRPr lang="es-PE" sz="1000" dirty="0"/>
          </a:p>
        </p:txBody>
      </p:sp>
    </p:spTree>
    <p:extLst>
      <p:ext uri="{BB962C8B-B14F-4D97-AF65-F5344CB8AC3E}">
        <p14:creationId xmlns:p14="http://schemas.microsoft.com/office/powerpoint/2010/main" val="13628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ángulo: esquinas redondeadas 62">
            <a:extLst>
              <a:ext uri="{FF2B5EF4-FFF2-40B4-BE49-F238E27FC236}">
                <a16:creationId xmlns:a16="http://schemas.microsoft.com/office/drawing/2014/main" id="{A07FEB7C-74C9-4295-B8E7-76D608DA7DF7}"/>
              </a:ext>
            </a:extLst>
          </p:cNvPr>
          <p:cNvSpPr/>
          <p:nvPr/>
        </p:nvSpPr>
        <p:spPr>
          <a:xfrm>
            <a:off x="101852" y="3895473"/>
            <a:ext cx="3200148" cy="26275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8" name="Rectángulo: esquinas redondeadas 62">
            <a:extLst>
              <a:ext uri="{FF2B5EF4-FFF2-40B4-BE49-F238E27FC236}">
                <a16:creationId xmlns:a16="http://schemas.microsoft.com/office/drawing/2014/main" id="{A07FEB7C-74C9-4295-B8E7-76D608DA7DF7}"/>
              </a:ext>
            </a:extLst>
          </p:cNvPr>
          <p:cNvSpPr/>
          <p:nvPr/>
        </p:nvSpPr>
        <p:spPr>
          <a:xfrm>
            <a:off x="3542598" y="3889285"/>
            <a:ext cx="3090355" cy="26275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2" name="Imagen 1"/>
          <p:cNvPicPr>
            <a:picLocks noChangeAspect="1"/>
          </p:cNvPicPr>
          <p:nvPr/>
        </p:nvPicPr>
        <p:blipFill>
          <a:blip r:embed="rId2"/>
          <a:stretch>
            <a:fillRect/>
          </a:stretch>
        </p:blipFill>
        <p:spPr>
          <a:xfrm>
            <a:off x="856357" y="1292564"/>
            <a:ext cx="5363895" cy="2391134"/>
          </a:xfrm>
          <a:prstGeom prst="rect">
            <a:avLst/>
          </a:prstGeom>
        </p:spPr>
      </p:pic>
      <p:sp>
        <p:nvSpPr>
          <p:cNvPr id="27" name="Rectángulo: esquinas redondeadas 62">
            <a:extLst>
              <a:ext uri="{FF2B5EF4-FFF2-40B4-BE49-F238E27FC236}">
                <a16:creationId xmlns:a16="http://schemas.microsoft.com/office/drawing/2014/main" id="{A07FEB7C-74C9-4295-B8E7-76D608DA7DF7}"/>
              </a:ext>
            </a:extLst>
          </p:cNvPr>
          <p:cNvSpPr/>
          <p:nvPr/>
        </p:nvSpPr>
        <p:spPr>
          <a:xfrm>
            <a:off x="67883" y="947248"/>
            <a:ext cx="4082075" cy="26275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1" name="CuadroTexto 30"/>
          <p:cNvSpPr txBox="1"/>
          <p:nvPr/>
        </p:nvSpPr>
        <p:spPr>
          <a:xfrm>
            <a:off x="127660" y="194407"/>
            <a:ext cx="6574794" cy="276999"/>
          </a:xfrm>
          <a:prstGeom prst="rect">
            <a:avLst/>
          </a:prstGeom>
          <a:solidFill>
            <a:srgbClr val="18C3CC"/>
          </a:solidFill>
        </p:spPr>
        <p:txBody>
          <a:bodyPr wrap="square" rtlCol="0" anchor="ctr">
            <a:spAutoFit/>
          </a:bodyPr>
          <a:lstStyle/>
          <a:p>
            <a:r>
              <a:rPr lang="es-MX" sz="1200" b="1" dirty="0">
                <a:solidFill>
                  <a:prstClr val="white"/>
                </a:solidFill>
              </a:rPr>
              <a:t>Estrategia: “Ruta Digital para el Desarrollo de la Digitalización de las MYPE en el Perú”</a:t>
            </a:r>
            <a:endParaRPr lang="es-PE" sz="1200" b="1" dirty="0">
              <a:solidFill>
                <a:prstClr val="white"/>
              </a:solidFill>
            </a:endParaRPr>
          </a:p>
        </p:txBody>
      </p:sp>
      <p:sp>
        <p:nvSpPr>
          <p:cNvPr id="67" name="CuadroTexto 66"/>
          <p:cNvSpPr txBox="1"/>
          <p:nvPr/>
        </p:nvSpPr>
        <p:spPr>
          <a:xfrm>
            <a:off x="127660" y="491031"/>
            <a:ext cx="6586776" cy="430887"/>
          </a:xfrm>
          <a:prstGeom prst="rect">
            <a:avLst/>
          </a:prstGeom>
          <a:solidFill>
            <a:schemeClr val="accent1">
              <a:lumMod val="20000"/>
              <a:lumOff val="80000"/>
            </a:schemeClr>
          </a:solidFill>
        </p:spPr>
        <p:txBody>
          <a:bodyPr wrap="square" rtlCol="0" anchor="ctr">
            <a:spAutoFit/>
          </a:bodyPr>
          <a:lstStyle/>
          <a:p>
            <a:r>
              <a:rPr lang="es-MX" sz="1050" b="1" dirty="0"/>
              <a:t>En el corto y largo plazo la evaluación de diseño sugiere modificar y/o rediseñar los objetivos y metas de la Estrategia, principalmente relacionados al tercer objetivo específico</a:t>
            </a:r>
            <a:endParaRPr lang="es-PE" sz="1050" b="1" dirty="0"/>
          </a:p>
        </p:txBody>
      </p:sp>
      <p:cxnSp>
        <p:nvCxnSpPr>
          <p:cNvPr id="23" name="Conector recto 22"/>
          <p:cNvCxnSpPr/>
          <p:nvPr/>
        </p:nvCxnSpPr>
        <p:spPr>
          <a:xfrm>
            <a:off x="0" y="9750613"/>
            <a:ext cx="6822867"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Line 2"/>
          <p:cNvSpPr>
            <a:spLocks noChangeAspect="1" noChangeShapeType="1"/>
          </p:cNvSpPr>
          <p:nvPr/>
        </p:nvSpPr>
        <p:spPr bwMode="auto">
          <a:xfrm>
            <a:off x="1048" y="109770"/>
            <a:ext cx="6840000" cy="0"/>
          </a:xfrm>
          <a:prstGeom prst="line">
            <a:avLst/>
          </a:prstGeom>
          <a:noFill/>
          <a:ln w="57150" cmpd="thinThick">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solidFill>
                <a:prstClr val="black"/>
              </a:solidFill>
            </a:endParaRPr>
          </a:p>
        </p:txBody>
      </p:sp>
      <p:sp>
        <p:nvSpPr>
          <p:cNvPr id="59" name="Rectángulo redondeado 6">
            <a:extLst>
              <a:ext uri="{FF2B5EF4-FFF2-40B4-BE49-F238E27FC236}">
                <a16:creationId xmlns:a16="http://schemas.microsoft.com/office/drawing/2014/main" id="{34F5D3D5-FDBE-4C18-8985-DDCB7B746A3C}"/>
              </a:ext>
            </a:extLst>
          </p:cNvPr>
          <p:cNvSpPr/>
          <p:nvPr/>
        </p:nvSpPr>
        <p:spPr>
          <a:xfrm>
            <a:off x="67883" y="9213851"/>
            <a:ext cx="6754984" cy="51306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PE" sz="800" dirty="0">
              <a:solidFill>
                <a:prstClr val="white"/>
              </a:solidFill>
              <a:latin typeface="Arial" panose="020B0604020202020204" pitchFamily="34" charset="0"/>
              <a:cs typeface="Arial" panose="020B0604020202020204" pitchFamily="34" charset="0"/>
            </a:endParaRPr>
          </a:p>
        </p:txBody>
      </p:sp>
      <p:sp>
        <p:nvSpPr>
          <p:cNvPr id="64" name="Rectángulo 63">
            <a:extLst>
              <a:ext uri="{FF2B5EF4-FFF2-40B4-BE49-F238E27FC236}">
                <a16:creationId xmlns:a16="http://schemas.microsoft.com/office/drawing/2014/main" id="{947F3FEF-00B0-42C3-9171-2D699AFD4224}"/>
              </a:ext>
            </a:extLst>
          </p:cNvPr>
          <p:cNvSpPr/>
          <p:nvPr/>
        </p:nvSpPr>
        <p:spPr>
          <a:xfrm>
            <a:off x="3540451" y="4240378"/>
            <a:ext cx="3094648" cy="4708981"/>
          </a:xfrm>
          <a:prstGeom prst="rect">
            <a:avLst/>
          </a:prstGeom>
        </p:spPr>
        <p:txBody>
          <a:bodyPr wrap="square">
            <a:spAutoFit/>
          </a:bodyPr>
          <a:lstStyle/>
          <a:p>
            <a:pPr algn="just"/>
            <a:r>
              <a:rPr lang="es-MX" sz="1000" dirty="0"/>
              <a:t>El objetivo general de la estrategia tiene un alto grado de adecuación con el problema identificado. Sin embargo, se debe tener en cuenta que el diseño no atiende todas las causas del problema identificado. Ello principalmente se presenta en el tercer objetivo específico de la estrategia “Ruta Digital”: “facilitar el acceso a los servicios que promueven la adopción digital, a través de aliados públicos y privados”</a:t>
            </a:r>
          </a:p>
          <a:p>
            <a:pPr algn="just"/>
            <a:endParaRPr lang="es-MX" sz="1000" dirty="0"/>
          </a:p>
          <a:p>
            <a:pPr algn="just"/>
            <a:r>
              <a:rPr lang="es-MX" sz="1000" dirty="0"/>
              <a:t>Se sugiere reformular el objetivo general para una vinculación más directa con resultados inmediatos y ajustar a corto plazo tanto el objetivo como las metas del tercer objetivo específico de la intervención. Además, se aconseja diseñar una malla curricular de cursos que abarque los seis módulos y cuatro niveles de digitalización de las MYPE, proporcionando información detallada sobre las necesidades de capacitación para cada módulo y nivel.</a:t>
            </a:r>
          </a:p>
          <a:p>
            <a:pPr algn="just"/>
            <a:endParaRPr lang="es-MX" sz="1000" dirty="0"/>
          </a:p>
          <a:p>
            <a:pPr algn="just"/>
            <a:r>
              <a:rPr lang="es-MX" sz="1000" dirty="0"/>
              <a:t>Para optimizar la estrategia "Ruta Digital", se sugiere realizar un diagnóstico específico sobre las necesidades de digitalización en empresas y sectores con alto potencial. La estrategia debe incluir actividades para asegurar el acceso sostenible de las MYPE a servicios de apoyo y aprendizaje, así como el desarrollo de capacidades para acceder a fondos financieros. Además, se destaca la importancia de realizar ajustes en la plataforma web para facilitar el acceso y registro de nuevos usuarios.</a:t>
            </a:r>
          </a:p>
        </p:txBody>
      </p:sp>
      <p:sp>
        <p:nvSpPr>
          <p:cNvPr id="41" name="CuadroTexto 40">
            <a:extLst>
              <a:ext uri="{FF2B5EF4-FFF2-40B4-BE49-F238E27FC236}">
                <a16:creationId xmlns:a16="http://schemas.microsoft.com/office/drawing/2014/main" id="{33639C8C-2F36-48AE-ABB1-051DD534F86C}"/>
              </a:ext>
            </a:extLst>
          </p:cNvPr>
          <p:cNvSpPr txBox="1"/>
          <p:nvPr/>
        </p:nvSpPr>
        <p:spPr>
          <a:xfrm>
            <a:off x="108813" y="941542"/>
            <a:ext cx="3853526" cy="276999"/>
          </a:xfrm>
          <a:prstGeom prst="rect">
            <a:avLst/>
          </a:prstGeom>
          <a:noFill/>
        </p:spPr>
        <p:txBody>
          <a:bodyPr wrap="square" rtlCol="0">
            <a:spAutoFit/>
          </a:bodyPr>
          <a:lstStyle/>
          <a:p>
            <a:r>
              <a:rPr lang="es-US" sz="1200" b="1" dirty="0">
                <a:solidFill>
                  <a:srgbClr val="4472C4"/>
                </a:solidFill>
              </a:rPr>
              <a:t>Lógica Causal de la intervención – Teoría del Cambio</a:t>
            </a:r>
            <a:endParaRPr lang="es-PE" sz="1200" b="1" dirty="0">
              <a:solidFill>
                <a:srgbClr val="4472C4"/>
              </a:solidFill>
            </a:endParaRPr>
          </a:p>
        </p:txBody>
      </p:sp>
      <p:sp>
        <p:nvSpPr>
          <p:cNvPr id="47" name="CuadroTexto 46">
            <a:extLst>
              <a:ext uri="{FF2B5EF4-FFF2-40B4-BE49-F238E27FC236}">
                <a16:creationId xmlns:a16="http://schemas.microsoft.com/office/drawing/2014/main" id="{42B6AD39-06BA-4EA2-B738-226B0AF9E8DA}"/>
              </a:ext>
            </a:extLst>
          </p:cNvPr>
          <p:cNvSpPr txBox="1"/>
          <p:nvPr/>
        </p:nvSpPr>
        <p:spPr>
          <a:xfrm>
            <a:off x="3538305" y="3885696"/>
            <a:ext cx="2527706" cy="276999"/>
          </a:xfrm>
          <a:prstGeom prst="rect">
            <a:avLst/>
          </a:prstGeom>
          <a:noFill/>
        </p:spPr>
        <p:txBody>
          <a:bodyPr wrap="square" rtlCol="0">
            <a:spAutoFit/>
          </a:bodyPr>
          <a:lstStyle/>
          <a:p>
            <a:r>
              <a:rPr lang="es-US" sz="1200" b="1" dirty="0">
                <a:solidFill>
                  <a:srgbClr val="4472C4"/>
                </a:solidFill>
              </a:rPr>
              <a:t>Conclusiones y recomendaciones</a:t>
            </a:r>
            <a:endParaRPr lang="es-PE" sz="1200" b="1" dirty="0">
              <a:solidFill>
                <a:srgbClr val="4472C4"/>
              </a:solidFill>
            </a:endParaRPr>
          </a:p>
        </p:txBody>
      </p:sp>
      <p:sp>
        <p:nvSpPr>
          <p:cNvPr id="29" name="Rectángulo 32">
            <a:extLst>
              <a:ext uri="{FF2B5EF4-FFF2-40B4-BE49-F238E27FC236}">
                <a16:creationId xmlns:a16="http://schemas.microsoft.com/office/drawing/2014/main" id="{2AF67D75-D27E-47B6-90A2-A97782B01AB7}"/>
              </a:ext>
            </a:extLst>
          </p:cNvPr>
          <p:cNvSpPr/>
          <p:nvPr/>
        </p:nvSpPr>
        <p:spPr>
          <a:xfrm>
            <a:off x="571752" y="3681480"/>
            <a:ext cx="3330682" cy="200055"/>
          </a:xfrm>
          <a:prstGeom prst="rect">
            <a:avLst/>
          </a:prstGeom>
        </p:spPr>
        <p:txBody>
          <a:bodyPr wrap="square">
            <a:spAutoFit/>
          </a:bodyPr>
          <a:lstStyle/>
          <a:p>
            <a:r>
              <a:rPr lang="es-MX" sz="700" dirty="0"/>
              <a:t>Elaboración: PRODUCE – OGEIEE – Oficina de Evaluación de Impacto</a:t>
            </a:r>
          </a:p>
        </p:txBody>
      </p:sp>
      <p:sp>
        <p:nvSpPr>
          <p:cNvPr id="30" name="CuadroTexto 29">
            <a:extLst>
              <a:ext uri="{FF2B5EF4-FFF2-40B4-BE49-F238E27FC236}">
                <a16:creationId xmlns:a16="http://schemas.microsoft.com/office/drawing/2014/main" id="{33639C8C-2F36-48AE-ABB1-051DD534F86C}"/>
              </a:ext>
            </a:extLst>
          </p:cNvPr>
          <p:cNvSpPr txBox="1"/>
          <p:nvPr/>
        </p:nvSpPr>
        <p:spPr>
          <a:xfrm>
            <a:off x="67883" y="3900962"/>
            <a:ext cx="1805367" cy="276999"/>
          </a:xfrm>
          <a:prstGeom prst="rect">
            <a:avLst/>
          </a:prstGeom>
          <a:noFill/>
        </p:spPr>
        <p:txBody>
          <a:bodyPr wrap="square" rtlCol="0">
            <a:spAutoFit/>
          </a:bodyPr>
          <a:lstStyle/>
          <a:p>
            <a:r>
              <a:rPr lang="es-US" sz="1200" b="1" dirty="0">
                <a:solidFill>
                  <a:srgbClr val="4472C4"/>
                </a:solidFill>
              </a:rPr>
              <a:t>Principales Resultados </a:t>
            </a:r>
            <a:endParaRPr lang="es-PE" sz="1200" b="1" dirty="0">
              <a:solidFill>
                <a:srgbClr val="4472C4"/>
              </a:solidFill>
            </a:endParaRPr>
          </a:p>
        </p:txBody>
      </p:sp>
      <p:sp>
        <p:nvSpPr>
          <p:cNvPr id="18" name="Rectángulo redondeado 6">
            <a:extLst>
              <a:ext uri="{FF2B5EF4-FFF2-40B4-BE49-F238E27FC236}">
                <a16:creationId xmlns:a16="http://schemas.microsoft.com/office/drawing/2014/main" id="{FFF4B264-119B-4587-8D12-478ECD5F8D4D}"/>
              </a:ext>
            </a:extLst>
          </p:cNvPr>
          <p:cNvSpPr/>
          <p:nvPr/>
        </p:nvSpPr>
        <p:spPr>
          <a:xfrm>
            <a:off x="252506" y="9324981"/>
            <a:ext cx="6317854" cy="3738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just"/>
            <a:r>
              <a:rPr lang="es-PE" sz="900" dirty="0">
                <a:solidFill>
                  <a:schemeClr val="bg1"/>
                </a:solidFill>
                <a:latin typeface="Calibri (Cuerpo)"/>
                <a:cs typeface="Arial" panose="020B0604020202020204" pitchFamily="34" charset="0"/>
              </a:rPr>
              <a:t>La presente Nota Técnica ha sido elaborado por la Oficina de Evaluación de Impacto – OEI -  de la OGEIEE con el objetivo de poner a disposición información oportuna en base a la Evaluación de Diseño de la estrategia </a:t>
            </a:r>
            <a:r>
              <a:rPr lang="es-PE" sz="900" i="1" dirty="0">
                <a:solidFill>
                  <a:schemeClr val="bg1"/>
                </a:solidFill>
                <a:latin typeface="Calibri (Cuerpo)"/>
                <a:cs typeface="Arial" panose="020B0604020202020204" pitchFamily="34" charset="0"/>
              </a:rPr>
              <a:t>“</a:t>
            </a:r>
            <a:r>
              <a:rPr lang="es-MX" sz="900" i="1" dirty="0">
                <a:solidFill>
                  <a:schemeClr val="bg1"/>
                </a:solidFill>
                <a:latin typeface="Calibri (Cuerpo)"/>
                <a:cs typeface="Arial" panose="020B0604020202020204" pitchFamily="34" charset="0"/>
              </a:rPr>
              <a:t>Ruta Digital para el Desarrollo de la Digitalización de las MYPE en el Perú”</a:t>
            </a:r>
            <a:r>
              <a:rPr lang="es-MX" sz="900" dirty="0">
                <a:solidFill>
                  <a:schemeClr val="bg1"/>
                </a:solidFill>
                <a:latin typeface="Calibri (Cuerpo)"/>
                <a:cs typeface="Arial" panose="020B0604020202020204" pitchFamily="34" charset="0"/>
              </a:rPr>
              <a:t>, </a:t>
            </a:r>
            <a:r>
              <a:rPr lang="es-PE" sz="900" dirty="0">
                <a:solidFill>
                  <a:schemeClr val="bg1"/>
                </a:solidFill>
                <a:latin typeface="Calibri (Cuerpo)"/>
                <a:cs typeface="Arial" panose="020B0604020202020204" pitchFamily="34" charset="0"/>
              </a:rPr>
              <a:t>el cual ha sido publicado en: https://acortar.link/0PW2C5</a:t>
            </a:r>
          </a:p>
        </p:txBody>
      </p:sp>
      <p:sp>
        <p:nvSpPr>
          <p:cNvPr id="19" name="Rectángulo 18">
            <a:extLst>
              <a:ext uri="{FF2B5EF4-FFF2-40B4-BE49-F238E27FC236}">
                <a16:creationId xmlns:a16="http://schemas.microsoft.com/office/drawing/2014/main" id="{3B5F0879-794F-44CF-AFE0-9106DFD25758}"/>
              </a:ext>
            </a:extLst>
          </p:cNvPr>
          <p:cNvSpPr/>
          <p:nvPr/>
        </p:nvSpPr>
        <p:spPr>
          <a:xfrm>
            <a:off x="67883" y="4157056"/>
            <a:ext cx="3289095" cy="4862870"/>
          </a:xfrm>
          <a:prstGeom prst="rect">
            <a:avLst/>
          </a:prstGeom>
        </p:spPr>
        <p:txBody>
          <a:bodyPr wrap="square">
            <a:spAutoFit/>
          </a:bodyPr>
          <a:lstStyle/>
          <a:p>
            <a:pPr algn="just"/>
            <a:r>
              <a:rPr lang="es-MX" sz="1000" b="1" dirty="0"/>
              <a:t>Resultados en el Diseño</a:t>
            </a:r>
          </a:p>
          <a:p>
            <a:pPr marL="171450" indent="-171450" algn="just">
              <a:buFont typeface="Arial" panose="020B0604020202020204" pitchFamily="34" charset="0"/>
              <a:buChar char="•"/>
            </a:pPr>
            <a:r>
              <a:rPr lang="es-MX" sz="1000" dirty="0"/>
              <a:t>El objetivo general de la estrategia “Ruta Digital” no depende, exclusivamente, de los productos.</a:t>
            </a:r>
          </a:p>
          <a:p>
            <a:pPr marL="171450" indent="-171450" algn="just">
              <a:buFont typeface="Arial" panose="020B0604020202020204" pitchFamily="34" charset="0"/>
              <a:buChar char="•"/>
            </a:pPr>
            <a:r>
              <a:rPr lang="es-MX" sz="1000" dirty="0"/>
              <a:t>Para el componente de capacitación, no se cuenta con una malla curricular que identifique los cursos correspondientes a cada uno de los seis módulos de capacitación.</a:t>
            </a:r>
          </a:p>
          <a:p>
            <a:pPr marL="171450" indent="-171450" algn="just">
              <a:buFont typeface="Arial" panose="020B0604020202020204" pitchFamily="34" charset="0"/>
              <a:buChar char="•"/>
            </a:pPr>
            <a:r>
              <a:rPr lang="es-MX" sz="1000" dirty="0"/>
              <a:t>Los criterios de focalización no están adecuadamente acotados en función a las características de las MYPE.</a:t>
            </a:r>
          </a:p>
          <a:p>
            <a:pPr marL="171450" indent="-171450" algn="just">
              <a:buFont typeface="Arial" panose="020B0604020202020204" pitchFamily="34" charset="0"/>
              <a:buChar char="•"/>
            </a:pPr>
            <a:r>
              <a:rPr lang="es-MX" sz="1000" dirty="0"/>
              <a:t>La estrategia no contempla actividades de coordinación y articulación con otras intervenciones o instituciones públicas que aportan a la digitalización de las empresas.</a:t>
            </a:r>
          </a:p>
          <a:p>
            <a:pPr algn="just"/>
            <a:endParaRPr lang="es-MX" sz="1000" b="0" i="0" u="none" strike="noStrike" dirty="0">
              <a:solidFill>
                <a:srgbClr val="000000"/>
              </a:solidFill>
              <a:effectLst/>
              <a:latin typeface="Calibri (Cuerpo)"/>
              <a:cs typeface="Arial" panose="020B0604020202020204" pitchFamily="34" charset="0"/>
            </a:endParaRPr>
          </a:p>
          <a:p>
            <a:pPr algn="just"/>
            <a:r>
              <a:rPr lang="es-ES" sz="1000" b="1" dirty="0"/>
              <a:t>Resultados en el Proceso de Implementación</a:t>
            </a:r>
          </a:p>
          <a:p>
            <a:pPr marL="171450" indent="-171450" algn="just">
              <a:buFont typeface="Arial" panose="020B0604020202020204" pitchFamily="34" charset="0"/>
              <a:buChar char="•"/>
            </a:pPr>
            <a:r>
              <a:rPr lang="es-MX" sz="1000" dirty="0"/>
              <a:t>La plataforma web que aloja los servicios de “Ruta Digital” ha reportado problemas para el acceso y registro.</a:t>
            </a:r>
          </a:p>
          <a:p>
            <a:pPr marL="171450" indent="-171450" algn="just">
              <a:buFont typeface="Arial" panose="020B0604020202020204" pitchFamily="34" charset="0"/>
              <a:buChar char="•"/>
            </a:pPr>
            <a:r>
              <a:rPr lang="es-MX" sz="1000" dirty="0"/>
              <a:t>Los canales y medios de difusión y convocatoria son escasos.</a:t>
            </a:r>
          </a:p>
          <a:p>
            <a:pPr marL="171450" indent="-171450" algn="just">
              <a:buFont typeface="Arial" panose="020B0604020202020204" pitchFamily="34" charset="0"/>
              <a:buChar char="•"/>
            </a:pPr>
            <a:r>
              <a:rPr lang="es-MX" sz="1000" dirty="0"/>
              <a:t>Los procesos de implementación de la intervención no están organizados ni sincronizados entre sus actividades.</a:t>
            </a:r>
          </a:p>
          <a:p>
            <a:pPr marL="171450" indent="-171450" algn="just">
              <a:buFont typeface="Arial" panose="020B0604020202020204" pitchFamily="34" charset="0"/>
              <a:buChar char="•"/>
            </a:pPr>
            <a:r>
              <a:rPr lang="es-MX" sz="1000" dirty="0"/>
              <a:t>La estrategia no cuenta con personal especializado para dictar las capacitaciones en todos los módulos contemplados.</a:t>
            </a:r>
          </a:p>
          <a:p>
            <a:pPr algn="just"/>
            <a:endParaRPr lang="es-PE" sz="1000" b="1" dirty="0">
              <a:solidFill>
                <a:srgbClr val="000000"/>
              </a:solidFill>
              <a:latin typeface="Calibri (Cuerpo)"/>
              <a:cs typeface="Arial" panose="020B0604020202020204" pitchFamily="34" charset="0"/>
            </a:endParaRPr>
          </a:p>
          <a:p>
            <a:pPr algn="just"/>
            <a:r>
              <a:rPr lang="es-PE" sz="1000" b="1" dirty="0"/>
              <a:t>Presupuesto y Resultados</a:t>
            </a:r>
          </a:p>
          <a:p>
            <a:pPr marL="171450" indent="-171450" algn="just">
              <a:buFont typeface="Arial" panose="020B0604020202020204" pitchFamily="34" charset="0"/>
              <a:buChar char="•"/>
            </a:pPr>
            <a:r>
              <a:rPr lang="es-MX" sz="1000" dirty="0"/>
              <a:t>“Ruta Digital” no cuenta con un presupuesto asignado para las actividades contempladas por la intervención.</a:t>
            </a:r>
          </a:p>
          <a:p>
            <a:pPr marL="171450" indent="-171450" algn="just">
              <a:buFont typeface="Arial" panose="020B0604020202020204" pitchFamily="34" charset="0"/>
              <a:buChar char="•"/>
            </a:pPr>
            <a:r>
              <a:rPr lang="es-MX" sz="1000" dirty="0"/>
              <a:t>No se cuenta con un sistema de monitoreo y seguimiento de la efectividad de la intervención.</a:t>
            </a:r>
          </a:p>
        </p:txBody>
      </p:sp>
    </p:spTree>
    <p:extLst>
      <p:ext uri="{BB962C8B-B14F-4D97-AF65-F5344CB8AC3E}">
        <p14:creationId xmlns:p14="http://schemas.microsoft.com/office/powerpoint/2010/main" val="4803913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a6e40888-4705-4068-9116-183499aada4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3F71C5ECEF5F5141A3126677E799D234" ma:contentTypeVersion="17" ma:contentTypeDescription="Crear nuevo documento." ma:contentTypeScope="" ma:versionID="a230c376dd8284235efb392a4e244b05">
  <xsd:schema xmlns:xsd="http://www.w3.org/2001/XMLSchema" xmlns:xs="http://www.w3.org/2001/XMLSchema" xmlns:p="http://schemas.microsoft.com/office/2006/metadata/properties" xmlns:ns3="a6e40888-4705-4068-9116-183499aada4b" xmlns:ns4="a924e8b1-a508-44e0-9562-cce710e9f5be" targetNamespace="http://schemas.microsoft.com/office/2006/metadata/properties" ma:root="true" ma:fieldsID="70ca76a8967bc38b0fa4de5f92656cb3" ns3:_="" ns4:_="">
    <xsd:import namespace="a6e40888-4705-4068-9116-183499aada4b"/>
    <xsd:import namespace="a924e8b1-a508-44e0-9562-cce710e9f5b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AutoKeyPoints" minOccurs="0"/>
                <xsd:element ref="ns3:MediaServiceKeyPoints" minOccurs="0"/>
                <xsd:element ref="ns3:MediaServiceLocation"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e40888-4705-4068-9116-183499aada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24e8b1-a508-44e0-9562-cce710e9f5be"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element name="SharingHintHash" ma:index="12"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53AF85-6728-4164-B6EF-C1766B279A2D}">
  <ds:schemaRefs>
    <ds:schemaRef ds:uri="http://schemas.microsoft.com/office/2006/metadata/properties"/>
    <ds:schemaRef ds:uri="http://www.w3.org/2000/xmlns/"/>
    <ds:schemaRef ds:uri="a6e40888-4705-4068-9116-183499aada4b"/>
    <ds:schemaRef ds:uri="http://www.w3.org/2001/XMLSchema-instance"/>
  </ds:schemaRefs>
</ds:datastoreItem>
</file>

<file path=customXml/itemProps2.xml><?xml version="1.0" encoding="utf-8"?>
<ds:datastoreItem xmlns:ds="http://schemas.openxmlformats.org/officeDocument/2006/customXml" ds:itemID="{03036682-3F73-48EB-A713-08375C315373}">
  <ds:schemaRefs>
    <ds:schemaRef ds:uri="http://schemas.microsoft.com/sharepoint/v3/contenttype/forms"/>
  </ds:schemaRefs>
</ds:datastoreItem>
</file>

<file path=customXml/itemProps3.xml><?xml version="1.0" encoding="utf-8"?>
<ds:datastoreItem xmlns:ds="http://schemas.openxmlformats.org/officeDocument/2006/customXml" ds:itemID="{48F52316-2E2B-411F-BA5D-5F0138529149}">
  <ds:schemaRefs>
    <ds:schemaRef ds:uri="http://schemas.microsoft.com/office/2006/metadata/contentType"/>
    <ds:schemaRef ds:uri="http://schemas.microsoft.com/office/2006/metadata/properties/metaAttributes"/>
    <ds:schemaRef ds:uri="http://www.w3.org/2000/xmlns/"/>
    <ds:schemaRef ds:uri="http://www.w3.org/2001/XMLSchema"/>
    <ds:schemaRef ds:uri="a6e40888-4705-4068-9116-183499aada4b"/>
    <ds:schemaRef ds:uri="a924e8b1-a508-44e0-9562-cce710e9f5be"/>
  </ds:schemaRefs>
</ds:datastoreItem>
</file>

<file path=docProps/app.xml><?xml version="1.0" encoding="utf-8"?>
<Properties xmlns="http://schemas.openxmlformats.org/officeDocument/2006/extended-properties" xmlns:vt="http://schemas.openxmlformats.org/officeDocument/2006/docPropsVTypes">
  <Template/>
  <TotalTime>17306</TotalTime>
  <Words>1204</Words>
  <Application>Microsoft Office PowerPoint</Application>
  <PresentationFormat>A4 Paper (210x297 mm)</PresentationFormat>
  <Paragraphs>86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Tema de Office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Renzo José Figueroa Palomino</dc:creator>
  <cp:lastModifiedBy>Kelly Patricia QP</cp:lastModifiedBy>
  <cp:revision>2392</cp:revision>
  <cp:lastPrinted>2018-09-14T14:28:30Z</cp:lastPrinted>
  <dcterms:created xsi:type="dcterms:W3CDTF">2016-10-24T22:36:41Z</dcterms:created>
  <dcterms:modified xsi:type="dcterms:W3CDTF">2024-01-30T19:27:39Z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0x0101003F71C5ECEF5F5141A3126677E799D234</vt:lpwstr>
  </property>
</Properties>
</file>