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5" Type="http://schemas.openxmlformats.org/officeDocument/2006/relationships/custom-properties" Target="docProps/custom.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7"/>
  </p:notesMasterIdLst>
  <p:sldIdLst>
    <p:sldId id="262" r:id="rId5"/>
    <p:sldId id="263" r:id="rId6"/>
  </p:sldIdLst>
  <p:sldSz cx="6858000" cy="9906000" type="A4"/>
  <p:notesSz cx="6797675" cy="9926638"/>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43" userDrawn="1">
          <p15:clr>
            <a:srgbClr val="A4A3A4"/>
          </p15:clr>
        </p15:guide>
        <p15:guide id="2" pos="2183"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uario desconocido" initials="" lastIdx="1" clrIdx="0"/>
  <p:cmAuthor id="2" name="Renzo José Figueroa Palomino" initials="RJFP" lastIdx="1" clrIdx="1">
    <p:extLst>
      <p:ext uri="{19B8F6BF-5375-455C-9EA6-DF929625EA0E}">
        <p15:presenceInfo xmlns:p15="http://schemas.microsoft.com/office/powerpoint/2012/main" userId="S-1-5-21-2643366824-3486481793-2924324341-172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C3CC"/>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023" autoAdjust="0"/>
    <p:restoredTop sz="94660"/>
  </p:normalViewPr>
  <p:slideViewPr>
    <p:cSldViewPr snapToGrid="0">
      <p:cViewPr varScale="1">
        <p:scale>
          <a:sx n="69" d="100"/>
          <a:sy n="69" d="100"/>
        </p:scale>
        <p:origin x="3876" y="114"/>
      </p:cViewPr>
      <p:guideLst>
        <p:guide orient="horz" pos="3143"/>
        <p:guide pos="218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 /><Relationship Id="rId3" Type="http://schemas.openxmlformats.org/officeDocument/2006/relationships/customXml" Target="../customXml/item3.xml" /><Relationship Id="rId7" Type="http://schemas.openxmlformats.org/officeDocument/2006/relationships/notesMaster" Target="notesMasters/notesMaster1.xml" /><Relationship Id="rId12" Type="http://schemas.openxmlformats.org/officeDocument/2006/relationships/tableStyles" Target="tableStyles.xml" /><Relationship Id="rId2" Type="http://schemas.openxmlformats.org/officeDocument/2006/relationships/customXml" Target="../customXml/item2.xml" /><Relationship Id="rId1" Type="http://schemas.openxmlformats.org/officeDocument/2006/relationships/customXml" Target="../customXml/item1.xml" /><Relationship Id="rId6" Type="http://schemas.openxmlformats.org/officeDocument/2006/relationships/slide" Target="slides/slide2.xml" /><Relationship Id="rId11" Type="http://schemas.openxmlformats.org/officeDocument/2006/relationships/theme" Target="theme/theme1.xml" /><Relationship Id="rId5" Type="http://schemas.openxmlformats.org/officeDocument/2006/relationships/slide" Target="slides/slide1.xml" /><Relationship Id="rId10" Type="http://schemas.openxmlformats.org/officeDocument/2006/relationships/viewProps" Target="viewProps.xml" /><Relationship Id="rId4" Type="http://schemas.openxmlformats.org/officeDocument/2006/relationships/slideMaster" Target="slideMasters/slideMaster1.xml" /><Relationship Id="rId9" Type="http://schemas.openxmlformats.org/officeDocument/2006/relationships/presProps" Target="presProps.xml" /></Relationships>
</file>

<file path=ppt/charts/_rels/chart1.xml.rels><?xml version="1.0" encoding="UTF-8" standalone="yes"?>
<Relationships xmlns="http://schemas.openxmlformats.org/package/2006/relationships"><Relationship Id="rId3" Type="http://schemas.openxmlformats.org/officeDocument/2006/relationships/oleObject" Target="file:///C:\Users\Usuario\Documents\PRODUCE\Compras%20MYPERU%202021\Bases%20limpias\tablas%20ppt.xlsx" TargetMode="External" /><Relationship Id="rId2" Type="http://schemas.microsoft.com/office/2011/relationships/chartColorStyle" Target="colors1.xml" /><Relationship Id="rId1" Type="http://schemas.microsoft.com/office/2011/relationships/chartStyle" Target="style1.xml" /></Relationships>
</file>

<file path=ppt/charts/_rels/chart2.xml.rels><?xml version="1.0" encoding="UTF-8" standalone="yes"?>
<Relationships xmlns="http://schemas.openxmlformats.org/package/2006/relationships"><Relationship Id="rId3" Type="http://schemas.openxmlformats.org/officeDocument/2006/relationships/oleObject" Target="file:///C:\Users\Usuario\Documents\PRODUCE\Compras%20MYPERU%202021\Bases%20limpias\tablas%20ppt.xlsx" TargetMode="External" /><Relationship Id="rId2" Type="http://schemas.microsoft.com/office/2011/relationships/chartColorStyle" Target="colors2.xml" /><Relationship Id="rId1" Type="http://schemas.microsoft.com/office/2011/relationships/chartStyle" Target="style2.xml" /></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552233654883996"/>
          <c:y val="7.1665612458838443E-2"/>
          <c:w val="0.4382473524765802"/>
          <c:h val="0.85666877508232309"/>
        </c:manualLayout>
      </c:layout>
      <c:barChart>
        <c:barDir val="bar"/>
        <c:grouping val="clustered"/>
        <c:varyColors val="0"/>
        <c:ser>
          <c:idx val="0"/>
          <c:order val="0"/>
          <c:tx>
            <c:strRef>
              <c:f>Hoja1!$C$60</c:f>
              <c:strCache>
                <c:ptCount val="1"/>
                <c:pt idx="0">
                  <c:v>Percent</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6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Hoja1!$A$66:$A$69</c:f>
              <c:strCache>
                <c:ptCount val="4"/>
                <c:pt idx="0">
                  <c:v>OTRO</c:v>
                </c:pt>
                <c:pt idx="1">
                  <c:v>EMPRESA INDIVIDUAL DE RESP. LTDA</c:v>
                </c:pt>
                <c:pt idx="2">
                  <c:v>SOCIEDAD ANONIMA CERRADA</c:v>
                </c:pt>
                <c:pt idx="3">
                  <c:v>PERSONA NATURAL CON NEGOCIO</c:v>
                </c:pt>
              </c:strCache>
            </c:strRef>
          </c:cat>
          <c:val>
            <c:numRef>
              <c:f>Hoja1!$C$66:$C$69</c:f>
              <c:numCache>
                <c:formatCode>0.0%</c:formatCode>
                <c:ptCount val="4"/>
                <c:pt idx="0">
                  <c:v>4.0563937670046991E-2</c:v>
                </c:pt>
                <c:pt idx="1">
                  <c:v>0.10116250309176354</c:v>
                </c:pt>
                <c:pt idx="2">
                  <c:v>0.16547118476378928</c:v>
                </c:pt>
                <c:pt idx="3">
                  <c:v>0.69280237447440018</c:v>
                </c:pt>
              </c:numCache>
            </c:numRef>
          </c:val>
          <c:extLst>
            <c:ext xmlns:c16="http://schemas.microsoft.com/office/drawing/2014/chart" uri="{C3380CC4-5D6E-409C-BE32-E72D297353CC}">
              <c16:uniqueId val="{00000000-35AC-4805-B145-61497B778870}"/>
            </c:ext>
          </c:extLst>
        </c:ser>
        <c:dLbls>
          <c:dLblPos val="outEnd"/>
          <c:showLegendKey val="0"/>
          <c:showVal val="1"/>
          <c:showCatName val="0"/>
          <c:showSerName val="0"/>
          <c:showPercent val="0"/>
          <c:showBubbleSize val="0"/>
        </c:dLbls>
        <c:gapWidth val="182"/>
        <c:axId val="1351922175"/>
        <c:axId val="1351909695"/>
      </c:barChart>
      <c:catAx>
        <c:axId val="1351922175"/>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6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1351909695"/>
        <c:crosses val="autoZero"/>
        <c:auto val="1"/>
        <c:lblAlgn val="ctr"/>
        <c:lblOffset val="100"/>
        <c:noMultiLvlLbl val="0"/>
      </c:catAx>
      <c:valAx>
        <c:axId val="1351909695"/>
        <c:scaling>
          <c:orientation val="minMax"/>
        </c:scaling>
        <c:delete val="1"/>
        <c:axPos val="b"/>
        <c:numFmt formatCode="0.0%" sourceLinked="1"/>
        <c:majorTickMark val="none"/>
        <c:minorTickMark val="none"/>
        <c:tickLblPos val="nextTo"/>
        <c:crossAx val="135192217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600">
          <a:solidFill>
            <a:sysClr val="windowText" lastClr="000000"/>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7.676675944748021E-2"/>
          <c:y val="0.10979293682346229"/>
          <c:w val="0.38294673928767137"/>
          <c:h val="0.83345498040489108"/>
        </c:manualLayout>
      </c:layout>
      <c:pieChart>
        <c:varyColors val="1"/>
        <c:ser>
          <c:idx val="0"/>
          <c:order val="0"/>
          <c:tx>
            <c:strRef>
              <c:f>Hoja1!$C$87</c:f>
              <c:strCache>
                <c:ptCount val="1"/>
                <c:pt idx="0">
                  <c:v>Percent</c:v>
                </c:pt>
              </c:strCache>
            </c:strRef>
          </c:tx>
          <c:dPt>
            <c:idx val="0"/>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1-5B87-4A12-B93F-06F33C407733}"/>
              </c:ext>
            </c:extLst>
          </c:dPt>
          <c:dPt>
            <c:idx val="1"/>
            <c:bubble3D val="0"/>
            <c:spPr>
              <a:solidFill>
                <a:schemeClr val="accent1">
                  <a:tint val="86000"/>
                </a:schemeClr>
              </a:solidFill>
              <a:ln w="19050">
                <a:solidFill>
                  <a:schemeClr val="lt1"/>
                </a:solidFill>
              </a:ln>
              <a:effectLst/>
            </c:spPr>
            <c:extLst>
              <c:ext xmlns:c16="http://schemas.microsoft.com/office/drawing/2014/chart" uri="{C3380CC4-5D6E-409C-BE32-E72D297353CC}">
                <c16:uniqueId val="{00000003-5B87-4A12-B93F-06F33C407733}"/>
              </c:ext>
            </c:extLst>
          </c:dPt>
          <c:dPt>
            <c:idx val="2"/>
            <c:bubble3D val="0"/>
            <c:spPr>
              <a:solidFill>
                <a:schemeClr val="accent1">
                  <a:shade val="86000"/>
                </a:schemeClr>
              </a:solidFill>
              <a:ln w="19050">
                <a:solidFill>
                  <a:schemeClr val="lt1"/>
                </a:solidFill>
              </a:ln>
              <a:effectLst/>
            </c:spPr>
            <c:extLst>
              <c:ext xmlns:c16="http://schemas.microsoft.com/office/drawing/2014/chart" uri="{C3380CC4-5D6E-409C-BE32-E72D297353CC}">
                <c16:uniqueId val="{00000005-5B87-4A12-B93F-06F33C407733}"/>
              </c:ext>
            </c:extLst>
          </c:dPt>
          <c:dPt>
            <c:idx val="3"/>
            <c:bubble3D val="0"/>
            <c:spPr>
              <a:solidFill>
                <a:srgbClr val="002060"/>
              </a:solidFill>
              <a:ln w="19050">
                <a:solidFill>
                  <a:schemeClr val="lt1"/>
                </a:solidFill>
              </a:ln>
              <a:effectLst/>
            </c:spPr>
            <c:extLst>
              <c:ext xmlns:c16="http://schemas.microsoft.com/office/drawing/2014/chart" uri="{C3380CC4-5D6E-409C-BE32-E72D297353CC}">
                <c16:uniqueId val="{00000007-5B87-4A12-B93F-06F33C407733}"/>
              </c:ext>
            </c:extLst>
          </c:dPt>
          <c:dLbls>
            <c:dLbl>
              <c:idx val="3"/>
              <c:layout>
                <c:manualLayout>
                  <c:x val="-1.8145310768494679E-2"/>
                  <c:y val="-6.3255484172722948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5B87-4A12-B93F-06F33C407733}"/>
                </c:ext>
              </c:extLst>
            </c:dLbl>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Hoja1!$A$88:$A$91</c:f>
              <c:strCache>
                <c:ptCount val="4"/>
                <c:pt idx="0">
                  <c:v>Metalmecánica</c:v>
                </c:pt>
                <c:pt idx="1">
                  <c:v>Muebles, Bienes de madera y/o Bienes de Plástico</c:v>
                </c:pt>
                <c:pt idx="2">
                  <c:v>Cuero y Calzado</c:v>
                </c:pt>
                <c:pt idx="3">
                  <c:v>Textil-Confecciones</c:v>
                </c:pt>
              </c:strCache>
            </c:strRef>
          </c:cat>
          <c:val>
            <c:numRef>
              <c:f>Hoja1!$C$88:$C$91</c:f>
              <c:numCache>
                <c:formatCode>0%</c:formatCode>
                <c:ptCount val="4"/>
                <c:pt idx="0">
                  <c:v>4.7374847374847373E-2</c:v>
                </c:pt>
                <c:pt idx="1">
                  <c:v>5.8608058608058608E-2</c:v>
                </c:pt>
                <c:pt idx="2">
                  <c:v>9.8168498168498167E-2</c:v>
                </c:pt>
                <c:pt idx="3">
                  <c:v>0.74603174603174605</c:v>
                </c:pt>
              </c:numCache>
            </c:numRef>
          </c:val>
          <c:extLst>
            <c:ext xmlns:c16="http://schemas.microsoft.com/office/drawing/2014/chart" uri="{C3380CC4-5D6E-409C-BE32-E72D297353CC}">
              <c16:uniqueId val="{00000008-5B87-4A12-B93F-06F33C407733}"/>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r"/>
      <c:layout>
        <c:manualLayout>
          <c:xMode val="edge"/>
          <c:yMode val="edge"/>
          <c:x val="0.49298937540509918"/>
          <c:y val="8.5348578442252146E-2"/>
          <c:w val="0.48190148054980458"/>
          <c:h val="0.82930209833750657"/>
        </c:manualLayout>
      </c:layout>
      <c:overlay val="0"/>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700">
          <a:solidFill>
            <a:sysClr val="windowText" lastClr="000000"/>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Reversed" id="21">
  <a:schemeClr val="accent1"/>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2" y="2"/>
            <a:ext cx="2945659" cy="498056"/>
          </a:xfrm>
          <a:prstGeom prst="rect">
            <a:avLst/>
          </a:prstGeom>
        </p:spPr>
        <p:txBody>
          <a:bodyPr vert="horz" lIns="91285" tIns="45642" rIns="91285" bIns="45642" rtlCol="0"/>
          <a:lstStyle>
            <a:lvl1pPr algn="l">
              <a:defRPr sz="1200"/>
            </a:lvl1pPr>
          </a:lstStyle>
          <a:p>
            <a:endParaRPr lang="es-PE"/>
          </a:p>
        </p:txBody>
      </p:sp>
      <p:sp>
        <p:nvSpPr>
          <p:cNvPr id="3" name="Marcador de fecha 2"/>
          <p:cNvSpPr>
            <a:spLocks noGrp="1"/>
          </p:cNvSpPr>
          <p:nvPr>
            <p:ph type="dt" idx="1"/>
          </p:nvPr>
        </p:nvSpPr>
        <p:spPr>
          <a:xfrm>
            <a:off x="3850444" y="2"/>
            <a:ext cx="2945659" cy="498056"/>
          </a:xfrm>
          <a:prstGeom prst="rect">
            <a:avLst/>
          </a:prstGeom>
        </p:spPr>
        <p:txBody>
          <a:bodyPr vert="horz" lIns="91285" tIns="45642" rIns="91285" bIns="45642" rtlCol="0"/>
          <a:lstStyle>
            <a:lvl1pPr algn="r">
              <a:defRPr sz="1200"/>
            </a:lvl1pPr>
          </a:lstStyle>
          <a:p>
            <a:fld id="{7F5ADD81-C7BB-44EE-A4E6-021F81EB89A1}" type="datetimeFigureOut">
              <a:rPr lang="es-PE" smtClean="0"/>
              <a:t>30/01/2024</a:t>
            </a:fld>
            <a:endParaRPr lang="es-PE"/>
          </a:p>
        </p:txBody>
      </p:sp>
      <p:sp>
        <p:nvSpPr>
          <p:cNvPr id="4" name="Marcador de imagen de diapositiva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1285" tIns="45642" rIns="91285" bIns="45642" rtlCol="0" anchor="ctr"/>
          <a:lstStyle/>
          <a:p>
            <a:endParaRPr lang="es-PE"/>
          </a:p>
        </p:txBody>
      </p:sp>
      <p:sp>
        <p:nvSpPr>
          <p:cNvPr id="5" name="Marcador de notas 4"/>
          <p:cNvSpPr>
            <a:spLocks noGrp="1"/>
          </p:cNvSpPr>
          <p:nvPr>
            <p:ph type="body" sz="quarter" idx="3"/>
          </p:nvPr>
        </p:nvSpPr>
        <p:spPr>
          <a:xfrm>
            <a:off x="679768" y="4777196"/>
            <a:ext cx="5438140" cy="3908613"/>
          </a:xfrm>
          <a:prstGeom prst="rect">
            <a:avLst/>
          </a:prstGeom>
        </p:spPr>
        <p:txBody>
          <a:bodyPr vert="horz" lIns="91285" tIns="45642" rIns="91285" bIns="45642"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6" name="Marcador de pie de página 5"/>
          <p:cNvSpPr>
            <a:spLocks noGrp="1"/>
          </p:cNvSpPr>
          <p:nvPr>
            <p:ph type="ftr" sz="quarter" idx="4"/>
          </p:nvPr>
        </p:nvSpPr>
        <p:spPr>
          <a:xfrm>
            <a:off x="2" y="9428585"/>
            <a:ext cx="2945659" cy="498055"/>
          </a:xfrm>
          <a:prstGeom prst="rect">
            <a:avLst/>
          </a:prstGeom>
        </p:spPr>
        <p:txBody>
          <a:bodyPr vert="horz" lIns="91285" tIns="45642" rIns="91285" bIns="45642" rtlCol="0" anchor="b"/>
          <a:lstStyle>
            <a:lvl1pPr algn="l">
              <a:defRPr sz="1200"/>
            </a:lvl1pPr>
          </a:lstStyle>
          <a:p>
            <a:endParaRPr lang="es-PE"/>
          </a:p>
        </p:txBody>
      </p:sp>
      <p:sp>
        <p:nvSpPr>
          <p:cNvPr id="7" name="Marcador de número de diapositiva 6"/>
          <p:cNvSpPr>
            <a:spLocks noGrp="1"/>
          </p:cNvSpPr>
          <p:nvPr>
            <p:ph type="sldNum" sz="quarter" idx="5"/>
          </p:nvPr>
        </p:nvSpPr>
        <p:spPr>
          <a:xfrm>
            <a:off x="3850444" y="9428585"/>
            <a:ext cx="2945659" cy="498055"/>
          </a:xfrm>
          <a:prstGeom prst="rect">
            <a:avLst/>
          </a:prstGeom>
        </p:spPr>
        <p:txBody>
          <a:bodyPr vert="horz" lIns="91285" tIns="45642" rIns="91285" bIns="45642" rtlCol="0" anchor="b"/>
          <a:lstStyle>
            <a:lvl1pPr algn="r">
              <a:defRPr sz="1200"/>
            </a:lvl1pPr>
          </a:lstStyle>
          <a:p>
            <a:fld id="{02E63829-E422-42E7-B813-23E2AE055B6C}" type="slidenum">
              <a:rPr lang="es-PE" smtClean="0"/>
              <a:t>‹#›</a:t>
            </a:fld>
            <a:endParaRPr lang="es-PE"/>
          </a:p>
        </p:txBody>
      </p:sp>
    </p:spTree>
    <p:extLst>
      <p:ext uri="{BB962C8B-B14F-4D97-AF65-F5344CB8AC3E}">
        <p14:creationId xmlns:p14="http://schemas.microsoft.com/office/powerpoint/2010/main" val="6869361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857250" y="1621191"/>
            <a:ext cx="5143500" cy="3448756"/>
          </a:xfrm>
        </p:spPr>
        <p:txBody>
          <a:bodyPr anchor="b"/>
          <a:lstStyle>
            <a:lvl1pPr algn="ctr">
              <a:defRPr sz="3375"/>
            </a:lvl1pPr>
          </a:lstStyle>
          <a:p>
            <a:r>
              <a:rPr lang="es-ES"/>
              <a:t>Haga clic para modificar el estilo de título del patrón</a:t>
            </a:r>
            <a:endParaRPr lang="es-PE"/>
          </a:p>
        </p:txBody>
      </p:sp>
      <p:sp>
        <p:nvSpPr>
          <p:cNvPr id="3" name="Subtítulo 2"/>
          <p:cNvSpPr>
            <a:spLocks noGrp="1"/>
          </p:cNvSpPr>
          <p:nvPr>
            <p:ph type="subTitle" idx="1"/>
          </p:nvPr>
        </p:nvSpPr>
        <p:spPr>
          <a:xfrm>
            <a:off x="857250" y="5202944"/>
            <a:ext cx="5143500" cy="2391656"/>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s-ES"/>
              <a:t>Haga clic para modificar el estilo de subtítulo del patrón</a:t>
            </a:r>
            <a:endParaRPr lang="es-PE"/>
          </a:p>
        </p:txBody>
      </p:sp>
      <p:sp>
        <p:nvSpPr>
          <p:cNvPr id="4" name="Marcador de fecha 3"/>
          <p:cNvSpPr>
            <a:spLocks noGrp="1"/>
          </p:cNvSpPr>
          <p:nvPr>
            <p:ph type="dt" sz="half" idx="10"/>
          </p:nvPr>
        </p:nvSpPr>
        <p:spPr/>
        <p:txBody>
          <a:bodyPr/>
          <a:lstStyle/>
          <a:p>
            <a:fld id="{334F9EC3-1233-4717-9A04-A33E2A5E60A2}" type="datetimeFigureOut">
              <a:rPr lang="es-PE" smtClean="0"/>
              <a:t>30/01/2024</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66C3BA5F-BC4D-4A05-B475-D8E5F573528A}" type="slidenum">
              <a:rPr lang="es-PE" smtClean="0"/>
              <a:t>‹#›</a:t>
            </a:fld>
            <a:endParaRPr lang="es-PE"/>
          </a:p>
        </p:txBody>
      </p:sp>
    </p:spTree>
    <p:extLst>
      <p:ext uri="{BB962C8B-B14F-4D97-AF65-F5344CB8AC3E}">
        <p14:creationId xmlns:p14="http://schemas.microsoft.com/office/powerpoint/2010/main" val="2330285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p>
            <a:fld id="{334F9EC3-1233-4717-9A04-A33E2A5E60A2}" type="datetimeFigureOut">
              <a:rPr lang="es-PE" smtClean="0"/>
              <a:t>30/01/2024</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66C3BA5F-BC4D-4A05-B475-D8E5F573528A}" type="slidenum">
              <a:rPr lang="es-PE" smtClean="0"/>
              <a:t>‹#›</a:t>
            </a:fld>
            <a:endParaRPr lang="es-PE"/>
          </a:p>
        </p:txBody>
      </p:sp>
    </p:spTree>
    <p:extLst>
      <p:ext uri="{BB962C8B-B14F-4D97-AF65-F5344CB8AC3E}">
        <p14:creationId xmlns:p14="http://schemas.microsoft.com/office/powerpoint/2010/main" val="18826220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4907756" y="527403"/>
            <a:ext cx="1478756" cy="8394877"/>
          </a:xfrm>
        </p:spPr>
        <p:txBody>
          <a:bodyPr vert="eaVert"/>
          <a:lstStyle/>
          <a:p>
            <a:r>
              <a:rPr lang="es-ES"/>
              <a:t>Haga clic para modificar el estilo de título del patrón</a:t>
            </a:r>
            <a:endParaRPr lang="es-PE"/>
          </a:p>
        </p:txBody>
      </p:sp>
      <p:sp>
        <p:nvSpPr>
          <p:cNvPr id="3" name="Marcador de texto vertical 2"/>
          <p:cNvSpPr>
            <a:spLocks noGrp="1"/>
          </p:cNvSpPr>
          <p:nvPr>
            <p:ph type="body" orient="vert" idx="1"/>
          </p:nvPr>
        </p:nvSpPr>
        <p:spPr>
          <a:xfrm>
            <a:off x="471487" y="527403"/>
            <a:ext cx="4350544" cy="839487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p>
            <a:fld id="{334F9EC3-1233-4717-9A04-A33E2A5E60A2}" type="datetimeFigureOut">
              <a:rPr lang="es-PE" smtClean="0"/>
              <a:t>30/01/2024</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66C3BA5F-BC4D-4A05-B475-D8E5F573528A}" type="slidenum">
              <a:rPr lang="es-PE" smtClean="0"/>
              <a:t>‹#›</a:t>
            </a:fld>
            <a:endParaRPr lang="es-PE"/>
          </a:p>
        </p:txBody>
      </p:sp>
    </p:spTree>
    <p:extLst>
      <p:ext uri="{BB962C8B-B14F-4D97-AF65-F5344CB8AC3E}">
        <p14:creationId xmlns:p14="http://schemas.microsoft.com/office/powerpoint/2010/main" val="3645027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p>
            <a:fld id="{334F9EC3-1233-4717-9A04-A33E2A5E60A2}" type="datetimeFigureOut">
              <a:rPr lang="es-PE" smtClean="0"/>
              <a:t>30/01/2024</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66C3BA5F-BC4D-4A05-B475-D8E5F573528A}" type="slidenum">
              <a:rPr lang="es-PE" smtClean="0"/>
              <a:t>‹#›</a:t>
            </a:fld>
            <a:endParaRPr lang="es-PE"/>
          </a:p>
        </p:txBody>
      </p:sp>
    </p:spTree>
    <p:extLst>
      <p:ext uri="{BB962C8B-B14F-4D97-AF65-F5344CB8AC3E}">
        <p14:creationId xmlns:p14="http://schemas.microsoft.com/office/powerpoint/2010/main" val="1474484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467916" y="2469622"/>
            <a:ext cx="5915025" cy="4120620"/>
          </a:xfrm>
        </p:spPr>
        <p:txBody>
          <a:bodyPr anchor="b"/>
          <a:lstStyle>
            <a:lvl1pPr>
              <a:defRPr sz="3375"/>
            </a:lvl1pPr>
          </a:lstStyle>
          <a:p>
            <a:r>
              <a:rPr lang="es-ES"/>
              <a:t>Haga clic para modificar el estilo de título del patrón</a:t>
            </a:r>
            <a:endParaRPr lang="es-PE"/>
          </a:p>
        </p:txBody>
      </p:sp>
      <p:sp>
        <p:nvSpPr>
          <p:cNvPr id="3" name="Marcador de texto 2"/>
          <p:cNvSpPr>
            <a:spLocks noGrp="1"/>
          </p:cNvSpPr>
          <p:nvPr>
            <p:ph type="body" idx="1"/>
          </p:nvPr>
        </p:nvSpPr>
        <p:spPr>
          <a:xfrm>
            <a:off x="467916" y="6629225"/>
            <a:ext cx="5915025" cy="21669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334F9EC3-1233-4717-9A04-A33E2A5E60A2}" type="datetimeFigureOut">
              <a:rPr lang="es-PE" smtClean="0"/>
              <a:t>30/01/2024</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66C3BA5F-BC4D-4A05-B475-D8E5F573528A}" type="slidenum">
              <a:rPr lang="es-PE" smtClean="0"/>
              <a:t>‹#›</a:t>
            </a:fld>
            <a:endParaRPr lang="es-PE"/>
          </a:p>
        </p:txBody>
      </p:sp>
    </p:spTree>
    <p:extLst>
      <p:ext uri="{BB962C8B-B14F-4D97-AF65-F5344CB8AC3E}">
        <p14:creationId xmlns:p14="http://schemas.microsoft.com/office/powerpoint/2010/main" val="2312308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contenido 2"/>
          <p:cNvSpPr>
            <a:spLocks noGrp="1"/>
          </p:cNvSpPr>
          <p:nvPr>
            <p:ph sz="half" idx="1"/>
          </p:nvPr>
        </p:nvSpPr>
        <p:spPr>
          <a:xfrm>
            <a:off x="471488" y="2637014"/>
            <a:ext cx="2914650" cy="6285266"/>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p:cNvSpPr>
            <a:spLocks noGrp="1"/>
          </p:cNvSpPr>
          <p:nvPr>
            <p:ph sz="half" idx="2"/>
          </p:nvPr>
        </p:nvSpPr>
        <p:spPr>
          <a:xfrm>
            <a:off x="3471863" y="2637014"/>
            <a:ext cx="2914650" cy="6285266"/>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fecha 4"/>
          <p:cNvSpPr>
            <a:spLocks noGrp="1"/>
          </p:cNvSpPr>
          <p:nvPr>
            <p:ph type="dt" sz="half" idx="10"/>
          </p:nvPr>
        </p:nvSpPr>
        <p:spPr/>
        <p:txBody>
          <a:bodyPr/>
          <a:lstStyle/>
          <a:p>
            <a:fld id="{334F9EC3-1233-4717-9A04-A33E2A5E60A2}" type="datetimeFigureOut">
              <a:rPr lang="es-PE" smtClean="0"/>
              <a:t>30/01/2024</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66C3BA5F-BC4D-4A05-B475-D8E5F573528A}" type="slidenum">
              <a:rPr lang="es-PE" smtClean="0"/>
              <a:t>‹#›</a:t>
            </a:fld>
            <a:endParaRPr lang="es-PE"/>
          </a:p>
        </p:txBody>
      </p:sp>
    </p:spTree>
    <p:extLst>
      <p:ext uri="{BB962C8B-B14F-4D97-AF65-F5344CB8AC3E}">
        <p14:creationId xmlns:p14="http://schemas.microsoft.com/office/powerpoint/2010/main" val="662059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472381" y="527404"/>
            <a:ext cx="5915025" cy="1914702"/>
          </a:xfrm>
        </p:spPr>
        <p:txBody>
          <a:bodyPr/>
          <a:lstStyle/>
          <a:p>
            <a:r>
              <a:rPr lang="es-ES"/>
              <a:t>Haga clic para modificar el estilo de título del patrón</a:t>
            </a:r>
            <a:endParaRPr lang="es-PE"/>
          </a:p>
        </p:txBody>
      </p:sp>
      <p:sp>
        <p:nvSpPr>
          <p:cNvPr id="3" name="Marcador de texto 2"/>
          <p:cNvSpPr>
            <a:spLocks noGrp="1"/>
          </p:cNvSpPr>
          <p:nvPr>
            <p:ph type="body" idx="1"/>
          </p:nvPr>
        </p:nvSpPr>
        <p:spPr>
          <a:xfrm>
            <a:off x="472381" y="2428347"/>
            <a:ext cx="2901255"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s-ES"/>
              <a:t>Haga clic para modificar el estilo de texto del patrón</a:t>
            </a:r>
          </a:p>
        </p:txBody>
      </p:sp>
      <p:sp>
        <p:nvSpPr>
          <p:cNvPr id="4" name="Marcador de contenido 3"/>
          <p:cNvSpPr>
            <a:spLocks noGrp="1"/>
          </p:cNvSpPr>
          <p:nvPr>
            <p:ph sz="half" idx="2"/>
          </p:nvPr>
        </p:nvSpPr>
        <p:spPr>
          <a:xfrm>
            <a:off x="472381" y="3618442"/>
            <a:ext cx="2901255" cy="532218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p:cNvSpPr>
            <a:spLocks noGrp="1"/>
          </p:cNvSpPr>
          <p:nvPr>
            <p:ph type="body" sz="quarter" idx="3"/>
          </p:nvPr>
        </p:nvSpPr>
        <p:spPr>
          <a:xfrm>
            <a:off x="3471863" y="2428347"/>
            <a:ext cx="2915543"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s-ES"/>
              <a:t>Haga clic para modificar el estilo de texto del patrón</a:t>
            </a:r>
          </a:p>
        </p:txBody>
      </p:sp>
      <p:sp>
        <p:nvSpPr>
          <p:cNvPr id="6" name="Marcador de contenido 5"/>
          <p:cNvSpPr>
            <a:spLocks noGrp="1"/>
          </p:cNvSpPr>
          <p:nvPr>
            <p:ph sz="quarter" idx="4"/>
          </p:nvPr>
        </p:nvSpPr>
        <p:spPr>
          <a:xfrm>
            <a:off x="3471863" y="3618442"/>
            <a:ext cx="2915543" cy="532218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Marcador de fecha 6"/>
          <p:cNvSpPr>
            <a:spLocks noGrp="1"/>
          </p:cNvSpPr>
          <p:nvPr>
            <p:ph type="dt" sz="half" idx="10"/>
          </p:nvPr>
        </p:nvSpPr>
        <p:spPr/>
        <p:txBody>
          <a:bodyPr/>
          <a:lstStyle/>
          <a:p>
            <a:fld id="{334F9EC3-1233-4717-9A04-A33E2A5E60A2}" type="datetimeFigureOut">
              <a:rPr lang="es-PE" smtClean="0"/>
              <a:t>30/01/2024</a:t>
            </a:fld>
            <a:endParaRPr lang="es-PE"/>
          </a:p>
        </p:txBody>
      </p:sp>
      <p:sp>
        <p:nvSpPr>
          <p:cNvPr id="8" name="Marcador de pie de página 7"/>
          <p:cNvSpPr>
            <a:spLocks noGrp="1"/>
          </p:cNvSpPr>
          <p:nvPr>
            <p:ph type="ftr" sz="quarter" idx="11"/>
          </p:nvPr>
        </p:nvSpPr>
        <p:spPr/>
        <p:txBody>
          <a:bodyPr/>
          <a:lstStyle/>
          <a:p>
            <a:endParaRPr lang="es-PE"/>
          </a:p>
        </p:txBody>
      </p:sp>
      <p:sp>
        <p:nvSpPr>
          <p:cNvPr id="9" name="Marcador de número de diapositiva 8"/>
          <p:cNvSpPr>
            <a:spLocks noGrp="1"/>
          </p:cNvSpPr>
          <p:nvPr>
            <p:ph type="sldNum" sz="quarter" idx="12"/>
          </p:nvPr>
        </p:nvSpPr>
        <p:spPr/>
        <p:txBody>
          <a:bodyPr/>
          <a:lstStyle/>
          <a:p>
            <a:fld id="{66C3BA5F-BC4D-4A05-B475-D8E5F573528A}" type="slidenum">
              <a:rPr lang="es-PE" smtClean="0"/>
              <a:t>‹#›</a:t>
            </a:fld>
            <a:endParaRPr lang="es-PE"/>
          </a:p>
        </p:txBody>
      </p:sp>
    </p:spTree>
    <p:extLst>
      <p:ext uri="{BB962C8B-B14F-4D97-AF65-F5344CB8AC3E}">
        <p14:creationId xmlns:p14="http://schemas.microsoft.com/office/powerpoint/2010/main" val="3719270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fecha 2"/>
          <p:cNvSpPr>
            <a:spLocks noGrp="1"/>
          </p:cNvSpPr>
          <p:nvPr>
            <p:ph type="dt" sz="half" idx="10"/>
          </p:nvPr>
        </p:nvSpPr>
        <p:spPr/>
        <p:txBody>
          <a:bodyPr/>
          <a:lstStyle/>
          <a:p>
            <a:fld id="{334F9EC3-1233-4717-9A04-A33E2A5E60A2}" type="datetimeFigureOut">
              <a:rPr lang="es-PE" smtClean="0"/>
              <a:t>30/01/2024</a:t>
            </a:fld>
            <a:endParaRPr lang="es-PE"/>
          </a:p>
        </p:txBody>
      </p:sp>
      <p:sp>
        <p:nvSpPr>
          <p:cNvPr id="4" name="Marcador de pie de página 3"/>
          <p:cNvSpPr>
            <a:spLocks noGrp="1"/>
          </p:cNvSpPr>
          <p:nvPr>
            <p:ph type="ftr" sz="quarter" idx="11"/>
          </p:nvPr>
        </p:nvSpPr>
        <p:spPr/>
        <p:txBody>
          <a:bodyPr/>
          <a:lstStyle/>
          <a:p>
            <a:endParaRPr lang="es-PE"/>
          </a:p>
        </p:txBody>
      </p:sp>
      <p:sp>
        <p:nvSpPr>
          <p:cNvPr id="5" name="Marcador de número de diapositiva 4"/>
          <p:cNvSpPr>
            <a:spLocks noGrp="1"/>
          </p:cNvSpPr>
          <p:nvPr>
            <p:ph type="sldNum" sz="quarter" idx="12"/>
          </p:nvPr>
        </p:nvSpPr>
        <p:spPr/>
        <p:txBody>
          <a:bodyPr/>
          <a:lstStyle/>
          <a:p>
            <a:fld id="{66C3BA5F-BC4D-4A05-B475-D8E5F573528A}" type="slidenum">
              <a:rPr lang="es-PE" smtClean="0"/>
              <a:t>‹#›</a:t>
            </a:fld>
            <a:endParaRPr lang="es-PE"/>
          </a:p>
        </p:txBody>
      </p:sp>
    </p:spTree>
    <p:extLst>
      <p:ext uri="{BB962C8B-B14F-4D97-AF65-F5344CB8AC3E}">
        <p14:creationId xmlns:p14="http://schemas.microsoft.com/office/powerpoint/2010/main" val="1282233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34F9EC3-1233-4717-9A04-A33E2A5E60A2}" type="datetimeFigureOut">
              <a:rPr lang="es-PE" smtClean="0"/>
              <a:t>30/01/2024</a:t>
            </a:fld>
            <a:endParaRPr lang="es-PE"/>
          </a:p>
        </p:txBody>
      </p:sp>
      <p:sp>
        <p:nvSpPr>
          <p:cNvPr id="3" name="Marcador de pie de página 2"/>
          <p:cNvSpPr>
            <a:spLocks noGrp="1"/>
          </p:cNvSpPr>
          <p:nvPr>
            <p:ph type="ftr" sz="quarter" idx="11"/>
          </p:nvPr>
        </p:nvSpPr>
        <p:spPr/>
        <p:txBody>
          <a:bodyPr/>
          <a:lstStyle/>
          <a:p>
            <a:endParaRPr lang="es-PE"/>
          </a:p>
        </p:txBody>
      </p:sp>
      <p:sp>
        <p:nvSpPr>
          <p:cNvPr id="4" name="Marcador de número de diapositiva 3"/>
          <p:cNvSpPr>
            <a:spLocks noGrp="1"/>
          </p:cNvSpPr>
          <p:nvPr>
            <p:ph type="sldNum" sz="quarter" idx="12"/>
          </p:nvPr>
        </p:nvSpPr>
        <p:spPr/>
        <p:txBody>
          <a:bodyPr/>
          <a:lstStyle/>
          <a:p>
            <a:fld id="{66C3BA5F-BC4D-4A05-B475-D8E5F573528A}" type="slidenum">
              <a:rPr lang="es-PE" smtClean="0"/>
              <a:t>‹#›</a:t>
            </a:fld>
            <a:endParaRPr lang="es-PE"/>
          </a:p>
        </p:txBody>
      </p:sp>
    </p:spTree>
    <p:extLst>
      <p:ext uri="{BB962C8B-B14F-4D97-AF65-F5344CB8AC3E}">
        <p14:creationId xmlns:p14="http://schemas.microsoft.com/office/powerpoint/2010/main" val="441475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72381" y="660400"/>
            <a:ext cx="2211883" cy="2311400"/>
          </a:xfrm>
        </p:spPr>
        <p:txBody>
          <a:bodyPr anchor="b"/>
          <a:lstStyle>
            <a:lvl1pPr>
              <a:defRPr sz="1800"/>
            </a:lvl1pPr>
          </a:lstStyle>
          <a:p>
            <a:r>
              <a:rPr lang="es-ES"/>
              <a:t>Haga clic para modificar el estilo de título del patrón</a:t>
            </a:r>
            <a:endParaRPr lang="es-PE"/>
          </a:p>
        </p:txBody>
      </p:sp>
      <p:sp>
        <p:nvSpPr>
          <p:cNvPr id="3" name="Marcador de contenido 2"/>
          <p:cNvSpPr>
            <a:spLocks noGrp="1"/>
          </p:cNvSpPr>
          <p:nvPr>
            <p:ph idx="1"/>
          </p:nvPr>
        </p:nvSpPr>
        <p:spPr>
          <a:xfrm>
            <a:off x="2915543" y="1426281"/>
            <a:ext cx="3471863" cy="703968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334F9EC3-1233-4717-9A04-A33E2A5E60A2}" type="datetimeFigureOut">
              <a:rPr lang="es-PE" smtClean="0"/>
              <a:t>30/01/2024</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66C3BA5F-BC4D-4A05-B475-D8E5F573528A}" type="slidenum">
              <a:rPr lang="es-PE" smtClean="0"/>
              <a:t>‹#›</a:t>
            </a:fld>
            <a:endParaRPr lang="es-PE"/>
          </a:p>
        </p:txBody>
      </p:sp>
    </p:spTree>
    <p:extLst>
      <p:ext uri="{BB962C8B-B14F-4D97-AF65-F5344CB8AC3E}">
        <p14:creationId xmlns:p14="http://schemas.microsoft.com/office/powerpoint/2010/main" val="1249007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72381" y="660400"/>
            <a:ext cx="2211883" cy="2311400"/>
          </a:xfrm>
        </p:spPr>
        <p:txBody>
          <a:bodyPr anchor="b"/>
          <a:lstStyle>
            <a:lvl1pPr>
              <a:defRPr sz="1800"/>
            </a:lvl1pPr>
          </a:lstStyle>
          <a:p>
            <a:r>
              <a:rPr lang="es-ES"/>
              <a:t>Haga clic para modificar el estilo de título del patrón</a:t>
            </a:r>
            <a:endParaRPr lang="es-PE"/>
          </a:p>
        </p:txBody>
      </p:sp>
      <p:sp>
        <p:nvSpPr>
          <p:cNvPr id="3" name="Marcador de posición de imagen 2"/>
          <p:cNvSpPr>
            <a:spLocks noGrp="1"/>
          </p:cNvSpPr>
          <p:nvPr>
            <p:ph type="pic" idx="1"/>
          </p:nvPr>
        </p:nvSpPr>
        <p:spPr>
          <a:xfrm>
            <a:off x="2915543" y="1426281"/>
            <a:ext cx="3471863" cy="7039681"/>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lang="es-PE"/>
          </a:p>
        </p:txBody>
      </p:sp>
      <p:sp>
        <p:nvSpPr>
          <p:cNvPr id="4" name="Marcador de texto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334F9EC3-1233-4717-9A04-A33E2A5E60A2}" type="datetimeFigureOut">
              <a:rPr lang="es-PE" smtClean="0"/>
              <a:t>30/01/2024</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66C3BA5F-BC4D-4A05-B475-D8E5F573528A}" type="slidenum">
              <a:rPr lang="es-PE" smtClean="0"/>
              <a:t>‹#›</a:t>
            </a:fld>
            <a:endParaRPr lang="es-PE"/>
          </a:p>
        </p:txBody>
      </p:sp>
    </p:spTree>
    <p:extLst>
      <p:ext uri="{BB962C8B-B14F-4D97-AF65-F5344CB8AC3E}">
        <p14:creationId xmlns:p14="http://schemas.microsoft.com/office/powerpoint/2010/main" val="179128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lang="es-ES"/>
              <a:t>Haga clic para modificar el estilo de título del patrón</a:t>
            </a:r>
            <a:endParaRPr lang="es-PE"/>
          </a:p>
        </p:txBody>
      </p:sp>
      <p:sp>
        <p:nvSpPr>
          <p:cNvPr id="3" name="Marcador de texto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675">
                <a:solidFill>
                  <a:schemeClr val="tx1">
                    <a:tint val="75000"/>
                  </a:schemeClr>
                </a:solidFill>
              </a:defRPr>
            </a:lvl1pPr>
          </a:lstStyle>
          <a:p>
            <a:fld id="{334F9EC3-1233-4717-9A04-A33E2A5E60A2}" type="datetimeFigureOut">
              <a:rPr lang="es-PE" smtClean="0"/>
              <a:t>30/01/2024</a:t>
            </a:fld>
            <a:endParaRPr lang="es-PE"/>
          </a:p>
        </p:txBody>
      </p:sp>
      <p:sp>
        <p:nvSpPr>
          <p:cNvPr id="5" name="Marcador de pie de página 4"/>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es-PE"/>
          </a:p>
        </p:txBody>
      </p:sp>
      <p:sp>
        <p:nvSpPr>
          <p:cNvPr id="6" name="Marcador de número de diapositiva 5"/>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66C3BA5F-BC4D-4A05-B475-D8E5F573528A}" type="slidenum">
              <a:rPr lang="es-PE" smtClean="0"/>
              <a:t>‹#›</a:t>
            </a:fld>
            <a:endParaRPr lang="es-PE"/>
          </a:p>
        </p:txBody>
      </p:sp>
    </p:spTree>
    <p:extLst>
      <p:ext uri="{BB962C8B-B14F-4D97-AF65-F5344CB8AC3E}">
        <p14:creationId xmlns:p14="http://schemas.microsoft.com/office/powerpoint/2010/main" val="96536653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514350" rtl="0" eaLnBrk="1" latinLnBrk="0" hangingPunct="1">
        <a:lnSpc>
          <a:spcPct val="90000"/>
        </a:lnSpc>
        <a:spcBef>
          <a:spcPct val="0"/>
        </a:spcBef>
        <a:buNone/>
        <a:defRPr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s-PE"/>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 /><Relationship Id="rId2" Type="http://schemas.openxmlformats.org/officeDocument/2006/relationships/image" Target="../media/image1.jpeg" /><Relationship Id="rId1" Type="http://schemas.openxmlformats.org/officeDocument/2006/relationships/slideLayout" Target="../slideLayouts/slideLayout1.xml" /><Relationship Id="rId4" Type="http://schemas.openxmlformats.org/officeDocument/2006/relationships/chart" Target="../charts/chart2.xml" /></Relationships>
</file>

<file path=ppt/slides/_rels/slide2.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emf" /><Relationship Id="rId1" Type="http://schemas.openxmlformats.org/officeDocument/2006/relationships/slideLayout" Target="../slideLayouts/slideLayout1.xml" /><Relationship Id="rId4" Type="http://schemas.openxmlformats.org/officeDocument/2006/relationships/image" Target="../media/image4.pn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Rectángulo: esquinas redondeadas 62">
            <a:extLst>
              <a:ext uri="{FF2B5EF4-FFF2-40B4-BE49-F238E27FC236}">
                <a16:creationId xmlns:a16="http://schemas.microsoft.com/office/drawing/2014/main" id="{A07FEB7C-74C9-4295-B8E7-76D608DA7DF7}"/>
              </a:ext>
            </a:extLst>
          </p:cNvPr>
          <p:cNvSpPr/>
          <p:nvPr/>
        </p:nvSpPr>
        <p:spPr>
          <a:xfrm>
            <a:off x="3492765" y="4959563"/>
            <a:ext cx="3102147" cy="262753"/>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3" name="Rectángulo: esquinas redondeadas 2">
            <a:extLst>
              <a:ext uri="{FF2B5EF4-FFF2-40B4-BE49-F238E27FC236}">
                <a16:creationId xmlns:a16="http://schemas.microsoft.com/office/drawing/2014/main" id="{324E37F1-A4EF-4327-A014-4B58EA696CE0}"/>
              </a:ext>
            </a:extLst>
          </p:cNvPr>
          <p:cNvSpPr/>
          <p:nvPr/>
        </p:nvSpPr>
        <p:spPr>
          <a:xfrm>
            <a:off x="132975" y="1911173"/>
            <a:ext cx="3093138" cy="256082"/>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pic>
        <p:nvPicPr>
          <p:cNvPr id="1027" name="Picture 3" descr="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2016" y="16832"/>
            <a:ext cx="1729484" cy="4639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4"/>
          <p:cNvSpPr>
            <a:spLocks noChangeArrowheads="1" noChangeShapeType="1"/>
          </p:cNvSpPr>
          <p:nvPr/>
        </p:nvSpPr>
        <p:spPr bwMode="auto">
          <a:xfrm>
            <a:off x="137503" y="97202"/>
            <a:ext cx="6564922" cy="650525"/>
          </a:xfrm>
          <a:prstGeom prst="rect">
            <a:avLst/>
          </a:prstGeom>
          <a:noFill/>
          <a:ln>
            <a:noFill/>
          </a:ln>
          <a:effectLst/>
        </p:spPr>
        <p:txBody>
          <a:bodyPr vert="horz" wrap="square" lIns="36576" tIns="36576" rIns="36576" bIns="36576" numCol="1" anchor="ctr" anchorCtr="0" compatLnSpc="1">
            <a:prstTxWarp prst="textNoShape">
              <a:avLst/>
            </a:prstTxWarp>
          </a:bodyPr>
          <a:lstStyle/>
          <a:p>
            <a:pPr eaLnBrk="0" fontAlgn="base" hangingPunct="0"/>
            <a:r>
              <a:rPr lang="es-MX" sz="2800" b="1" dirty="0">
                <a:solidFill>
                  <a:srgbClr val="18C3CC"/>
                </a:solidFill>
                <a:latin typeface="Bookman Old Style" panose="02050604050505020204" pitchFamily="18" charset="0"/>
              </a:rPr>
              <a:t>N</a:t>
            </a:r>
            <a:r>
              <a:rPr lang="es-PE" sz="2800" b="1" dirty="0">
                <a:solidFill>
                  <a:srgbClr val="18C3CC"/>
                </a:solidFill>
                <a:latin typeface="Bookman Old Style" panose="02050604050505020204" pitchFamily="18" charset="0"/>
              </a:rPr>
              <a:t>OTA TÉCNICA</a:t>
            </a:r>
            <a:endParaRPr lang="es-PE" b="1" dirty="0">
              <a:solidFill>
                <a:srgbClr val="18C3CC"/>
              </a:solidFill>
              <a:latin typeface="Bookman Old Style" panose="02050604050505020204" pitchFamily="18" charset="0"/>
            </a:endParaRPr>
          </a:p>
          <a:p>
            <a:pPr eaLnBrk="0" fontAlgn="base" hangingPunct="0"/>
            <a:r>
              <a:rPr lang="es-MX" sz="2000" b="1" dirty="0">
                <a:solidFill>
                  <a:prstClr val="black"/>
                </a:solidFill>
                <a:latin typeface="Bookman Old Style" panose="02050604050505020204" pitchFamily="18" charset="0"/>
              </a:rPr>
              <a:t>Evaluación de Resultados de Compras a </a:t>
            </a:r>
            <a:r>
              <a:rPr lang="es-MX" sz="2000" b="1" dirty="0" err="1">
                <a:solidFill>
                  <a:prstClr val="black"/>
                </a:solidFill>
                <a:latin typeface="Bookman Old Style" panose="02050604050505020204" pitchFamily="18" charset="0"/>
              </a:rPr>
              <a:t>MYPErú</a:t>
            </a:r>
            <a:endParaRPr lang="es-PE" sz="2000" b="1" dirty="0">
              <a:solidFill>
                <a:prstClr val="black"/>
              </a:solidFill>
              <a:latin typeface="Bookman Old Style" panose="02050604050505020204" pitchFamily="18" charset="0"/>
            </a:endParaRPr>
          </a:p>
        </p:txBody>
      </p:sp>
      <p:sp>
        <p:nvSpPr>
          <p:cNvPr id="31" name="CuadroTexto 30"/>
          <p:cNvSpPr txBox="1"/>
          <p:nvPr/>
        </p:nvSpPr>
        <p:spPr>
          <a:xfrm>
            <a:off x="177843" y="1219596"/>
            <a:ext cx="6516000" cy="276999"/>
          </a:xfrm>
          <a:prstGeom prst="rect">
            <a:avLst/>
          </a:prstGeom>
          <a:solidFill>
            <a:srgbClr val="18C3CC"/>
          </a:solidFill>
        </p:spPr>
        <p:txBody>
          <a:bodyPr wrap="square" rtlCol="0" anchor="ctr">
            <a:spAutoFit/>
          </a:bodyPr>
          <a:lstStyle/>
          <a:p>
            <a:r>
              <a:rPr lang="es-MX" sz="1200" b="1" dirty="0">
                <a:solidFill>
                  <a:prstClr val="white"/>
                </a:solidFill>
              </a:rPr>
              <a:t>Compras a </a:t>
            </a:r>
            <a:r>
              <a:rPr lang="es-MX" sz="1200" b="1" dirty="0" err="1">
                <a:solidFill>
                  <a:prstClr val="white"/>
                </a:solidFill>
              </a:rPr>
              <a:t>MYPErú</a:t>
            </a:r>
            <a:endParaRPr lang="es-PE" sz="1200" b="1" dirty="0">
              <a:solidFill>
                <a:prstClr val="white"/>
              </a:solidFill>
            </a:endParaRPr>
          </a:p>
        </p:txBody>
      </p:sp>
      <p:sp>
        <p:nvSpPr>
          <p:cNvPr id="66" name="Text Box 5"/>
          <p:cNvSpPr txBox="1">
            <a:spLocks noChangeArrowheads="1"/>
          </p:cNvSpPr>
          <p:nvPr/>
        </p:nvSpPr>
        <p:spPr bwMode="auto">
          <a:xfrm>
            <a:off x="5577886" y="825132"/>
            <a:ext cx="1198674" cy="290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eaLnBrk="0" fontAlgn="base" hangingPunct="0">
              <a:spcBef>
                <a:spcPct val="0"/>
              </a:spcBef>
              <a:spcAft>
                <a:spcPts val="800"/>
              </a:spcAft>
            </a:pPr>
            <a:r>
              <a:rPr lang="es-PE" altLang="es-PE" b="1" dirty="0">
                <a:solidFill>
                  <a:srgbClr val="0070C0"/>
                </a:solidFill>
              </a:rPr>
              <a:t>20/12/2023</a:t>
            </a:r>
            <a:endParaRPr lang="es-PE" altLang="es-PE" sz="1050" b="1" dirty="0">
              <a:solidFill>
                <a:srgbClr val="0070C0"/>
              </a:solidFill>
            </a:endParaRPr>
          </a:p>
        </p:txBody>
      </p:sp>
      <p:sp>
        <p:nvSpPr>
          <p:cNvPr id="67" name="CuadroTexto 66"/>
          <p:cNvSpPr txBox="1"/>
          <p:nvPr/>
        </p:nvSpPr>
        <p:spPr>
          <a:xfrm>
            <a:off x="177843" y="1447030"/>
            <a:ext cx="6524854" cy="430887"/>
          </a:xfrm>
          <a:prstGeom prst="rect">
            <a:avLst/>
          </a:prstGeom>
          <a:solidFill>
            <a:schemeClr val="accent1">
              <a:lumMod val="20000"/>
              <a:lumOff val="80000"/>
            </a:schemeClr>
          </a:solidFill>
        </p:spPr>
        <p:txBody>
          <a:bodyPr wrap="square" rtlCol="0" anchor="ctr">
            <a:spAutoFit/>
          </a:bodyPr>
          <a:lstStyle/>
          <a:p>
            <a:r>
              <a:rPr lang="es-MX" sz="1100" b="1" dirty="0"/>
              <a:t>En 2022, se registra 1,054 MYPE beneficiarias del programa que han celebrado contratos por el régimen de compras públicas</a:t>
            </a:r>
            <a:endParaRPr lang="es-PE" sz="1100" b="1" dirty="0">
              <a:solidFill>
                <a:prstClr val="black"/>
              </a:solidFill>
            </a:endParaRPr>
          </a:p>
        </p:txBody>
      </p:sp>
      <p:cxnSp>
        <p:nvCxnSpPr>
          <p:cNvPr id="23" name="Conector recto 22"/>
          <p:cNvCxnSpPr/>
          <p:nvPr/>
        </p:nvCxnSpPr>
        <p:spPr>
          <a:xfrm>
            <a:off x="-7517" y="9723971"/>
            <a:ext cx="6822867"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4" name="Line 2"/>
          <p:cNvSpPr>
            <a:spLocks noChangeAspect="1" noChangeShapeType="1"/>
          </p:cNvSpPr>
          <p:nvPr/>
        </p:nvSpPr>
        <p:spPr bwMode="auto">
          <a:xfrm>
            <a:off x="0" y="1170397"/>
            <a:ext cx="6876000" cy="0"/>
          </a:xfrm>
          <a:prstGeom prst="line">
            <a:avLst/>
          </a:prstGeom>
          <a:noFill/>
          <a:ln w="57150" cmpd="thinThick">
            <a:solidFill>
              <a:schemeClr val="accent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s-PE">
              <a:solidFill>
                <a:prstClr val="black"/>
              </a:solidFill>
            </a:endParaRPr>
          </a:p>
        </p:txBody>
      </p:sp>
      <p:sp>
        <p:nvSpPr>
          <p:cNvPr id="37" name="CuadroTexto 36"/>
          <p:cNvSpPr txBox="1"/>
          <p:nvPr/>
        </p:nvSpPr>
        <p:spPr>
          <a:xfrm>
            <a:off x="112333" y="841934"/>
            <a:ext cx="6348582" cy="253916"/>
          </a:xfrm>
          <a:prstGeom prst="rect">
            <a:avLst/>
          </a:prstGeom>
          <a:noFill/>
        </p:spPr>
        <p:txBody>
          <a:bodyPr wrap="square" rtlCol="0">
            <a:spAutoFit/>
          </a:bodyPr>
          <a:lstStyle/>
          <a:p>
            <a:r>
              <a:rPr lang="es-PE" sz="1050" b="1" dirty="0">
                <a:solidFill>
                  <a:prstClr val="black"/>
                </a:solidFill>
              </a:rPr>
              <a:t>Oficina de Evaluación de Impacto -  </a:t>
            </a:r>
            <a:r>
              <a:rPr lang="es-PE" sz="1000" b="1" dirty="0">
                <a:solidFill>
                  <a:prstClr val="black"/>
                </a:solidFill>
              </a:rPr>
              <a:t>Oficina General de Evaluación de Impacto y Estudios Económicos</a:t>
            </a:r>
            <a:endParaRPr lang="es-PE" sz="1000" dirty="0">
              <a:solidFill>
                <a:prstClr val="black"/>
              </a:solidFill>
            </a:endParaRPr>
          </a:p>
        </p:txBody>
      </p:sp>
      <p:sp>
        <p:nvSpPr>
          <p:cNvPr id="2" name="AutoShape 2" descr="Mapa con los giros en los ocÃ©ano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PE"/>
          </a:p>
        </p:txBody>
      </p:sp>
      <p:sp>
        <p:nvSpPr>
          <p:cNvPr id="40" name="CuadroTexto 49">
            <a:extLst>
              <a:ext uri="{FF2B5EF4-FFF2-40B4-BE49-F238E27FC236}">
                <a16:creationId xmlns:a16="http://schemas.microsoft.com/office/drawing/2014/main" id="{AB5B3BF3-D4BE-431E-9F46-9B28AFB78614}"/>
              </a:ext>
            </a:extLst>
          </p:cNvPr>
          <p:cNvSpPr txBox="1"/>
          <p:nvPr/>
        </p:nvSpPr>
        <p:spPr>
          <a:xfrm>
            <a:off x="142644" y="1890501"/>
            <a:ext cx="1455568" cy="276999"/>
          </a:xfrm>
          <a:prstGeom prst="rect">
            <a:avLst/>
          </a:prstGeom>
          <a:noFill/>
        </p:spPr>
        <p:txBody>
          <a:bodyPr wrap="square" rtlCol="0">
            <a:spAutoFit/>
          </a:bodyPr>
          <a:lstStyle>
            <a:defPPr>
              <a:defRPr lang="es-PE"/>
            </a:defPPr>
            <a:lvl1pPr>
              <a:defRPr sz="1200" b="1">
                <a:solidFill>
                  <a:schemeClr val="accent5"/>
                </a:solidFill>
              </a:defRPr>
            </a:lvl1pPr>
          </a:lstStyle>
          <a:p>
            <a:r>
              <a:rPr lang="es-US" dirty="0">
                <a:solidFill>
                  <a:srgbClr val="4472C4"/>
                </a:solidFill>
              </a:rPr>
              <a:t>Intervención</a:t>
            </a:r>
            <a:endParaRPr lang="es-PE" dirty="0">
              <a:solidFill>
                <a:srgbClr val="4472C4"/>
              </a:solidFill>
            </a:endParaRPr>
          </a:p>
        </p:txBody>
      </p:sp>
      <p:sp>
        <p:nvSpPr>
          <p:cNvPr id="48" name="CuadroTexto 42">
            <a:extLst>
              <a:ext uri="{FF2B5EF4-FFF2-40B4-BE49-F238E27FC236}">
                <a16:creationId xmlns:a16="http://schemas.microsoft.com/office/drawing/2014/main" id="{9487FFF0-6750-4F1C-8CD6-E6CF74B42E53}"/>
              </a:ext>
            </a:extLst>
          </p:cNvPr>
          <p:cNvSpPr txBox="1"/>
          <p:nvPr/>
        </p:nvSpPr>
        <p:spPr>
          <a:xfrm>
            <a:off x="220511" y="6458340"/>
            <a:ext cx="3022095" cy="369332"/>
          </a:xfrm>
          <a:prstGeom prst="rect">
            <a:avLst/>
          </a:prstGeom>
          <a:noFill/>
        </p:spPr>
        <p:txBody>
          <a:bodyPr wrap="square" rtlCol="0">
            <a:spAutoFit/>
          </a:bodyPr>
          <a:lstStyle/>
          <a:p>
            <a:pPr algn="ctr"/>
            <a:r>
              <a:rPr lang="es-MX" sz="1000" b="1" dirty="0">
                <a:solidFill>
                  <a:prstClr val="black"/>
                </a:solidFill>
              </a:rPr>
              <a:t>Empresas participantes según tipo de régimen, 2022</a:t>
            </a:r>
          </a:p>
          <a:p>
            <a:pPr algn="ctr"/>
            <a:r>
              <a:rPr lang="es-MX" sz="800" dirty="0">
                <a:solidFill>
                  <a:prstClr val="black"/>
                </a:solidFill>
              </a:rPr>
              <a:t>(en porcentaje)</a:t>
            </a:r>
            <a:endParaRPr lang="es-MX" sz="1000" dirty="0">
              <a:solidFill>
                <a:prstClr val="black"/>
              </a:solidFill>
            </a:endParaRPr>
          </a:p>
        </p:txBody>
      </p:sp>
      <p:sp>
        <p:nvSpPr>
          <p:cNvPr id="52" name="CuadroTexto 51">
            <a:extLst>
              <a:ext uri="{FF2B5EF4-FFF2-40B4-BE49-F238E27FC236}">
                <a16:creationId xmlns:a16="http://schemas.microsoft.com/office/drawing/2014/main" id="{AB5B3BF3-D4BE-431E-9F46-9B28AFB78614}"/>
              </a:ext>
            </a:extLst>
          </p:cNvPr>
          <p:cNvSpPr txBox="1"/>
          <p:nvPr/>
        </p:nvSpPr>
        <p:spPr>
          <a:xfrm>
            <a:off x="3457115" y="4946766"/>
            <a:ext cx="2989802" cy="276999"/>
          </a:xfrm>
          <a:prstGeom prst="rect">
            <a:avLst/>
          </a:prstGeom>
          <a:noFill/>
        </p:spPr>
        <p:txBody>
          <a:bodyPr wrap="square" rtlCol="0">
            <a:spAutoFit/>
          </a:bodyPr>
          <a:lstStyle/>
          <a:p>
            <a:r>
              <a:rPr lang="es-US" sz="1200" b="1" dirty="0">
                <a:solidFill>
                  <a:srgbClr val="4472C4"/>
                </a:solidFill>
              </a:rPr>
              <a:t>Objetivo de la evaluación</a:t>
            </a:r>
            <a:endParaRPr lang="es-PE" sz="1200" b="1" dirty="0">
              <a:solidFill>
                <a:srgbClr val="4472C4"/>
              </a:solidFill>
            </a:endParaRPr>
          </a:p>
        </p:txBody>
      </p:sp>
      <p:sp>
        <p:nvSpPr>
          <p:cNvPr id="53" name="Rectángulo 50">
            <a:extLst>
              <a:ext uri="{FF2B5EF4-FFF2-40B4-BE49-F238E27FC236}">
                <a16:creationId xmlns:a16="http://schemas.microsoft.com/office/drawing/2014/main" id="{6E7B16F0-4546-4C7F-8292-85A77716B220}"/>
              </a:ext>
            </a:extLst>
          </p:cNvPr>
          <p:cNvSpPr/>
          <p:nvPr/>
        </p:nvSpPr>
        <p:spPr>
          <a:xfrm>
            <a:off x="3509500" y="5302165"/>
            <a:ext cx="3183463" cy="553998"/>
          </a:xfrm>
          <a:prstGeom prst="rect">
            <a:avLst/>
          </a:prstGeom>
        </p:spPr>
        <p:txBody>
          <a:bodyPr wrap="square">
            <a:spAutoFit/>
          </a:bodyPr>
          <a:lstStyle/>
          <a:p>
            <a:pPr algn="just"/>
            <a:r>
              <a:rPr lang="es-MX" sz="1000" dirty="0"/>
              <a:t>Evaluar los resultados de desempeño de las empresas que suscribieron contratos por lotes de compra por parte de los NEC durante el periodo 2009-2017.</a:t>
            </a:r>
            <a:endParaRPr lang="es-PE" sz="1000" dirty="0"/>
          </a:p>
        </p:txBody>
      </p:sp>
      <p:sp>
        <p:nvSpPr>
          <p:cNvPr id="54" name="Rectángulo 53">
            <a:extLst>
              <a:ext uri="{FF2B5EF4-FFF2-40B4-BE49-F238E27FC236}">
                <a16:creationId xmlns:a16="http://schemas.microsoft.com/office/drawing/2014/main" id="{6E7B16F0-4546-4C7F-8292-85A77716B220}"/>
              </a:ext>
            </a:extLst>
          </p:cNvPr>
          <p:cNvSpPr/>
          <p:nvPr/>
        </p:nvSpPr>
        <p:spPr>
          <a:xfrm>
            <a:off x="142644" y="2183953"/>
            <a:ext cx="3177830" cy="1785104"/>
          </a:xfrm>
          <a:prstGeom prst="rect">
            <a:avLst/>
          </a:prstGeom>
        </p:spPr>
        <p:txBody>
          <a:bodyPr wrap="square">
            <a:spAutoFit/>
          </a:bodyPr>
          <a:lstStyle/>
          <a:p>
            <a:pPr algn="just"/>
            <a:r>
              <a:rPr lang="es-MX" sz="1000" dirty="0"/>
              <a:t>La intervención de Compras a </a:t>
            </a:r>
            <a:r>
              <a:rPr lang="es-MX" sz="1000" dirty="0" err="1"/>
              <a:t>MYPErú</a:t>
            </a:r>
            <a:r>
              <a:rPr lang="es-MX" sz="1000" dirty="0"/>
              <a:t> consiste en la compra de bienes (demandadas por Entidades del Estado) a las MYPE. La convocatoria, selección y contrato de las MYPE se realiza mediante los Núcleos Ejecutores de Compra (NEC) establecidos por FONCODES. </a:t>
            </a:r>
          </a:p>
          <a:p>
            <a:pPr algn="just"/>
            <a:endParaRPr lang="es-MX" sz="1000" dirty="0"/>
          </a:p>
          <a:p>
            <a:pPr algn="just"/>
            <a:r>
              <a:rPr lang="es-MX" sz="1000" dirty="0"/>
              <a:t>Los NEC, sirven, además, como intermediarios entre los demandantes y las empresas proveedoras. Los NEC establecen los precios que se pagaran por producto y el lote que se le asignará a cada MYPE seleccionada.</a:t>
            </a:r>
          </a:p>
          <a:p>
            <a:pPr algn="just"/>
            <a:endParaRPr lang="es-MX" sz="1000" dirty="0"/>
          </a:p>
        </p:txBody>
      </p:sp>
      <p:sp>
        <p:nvSpPr>
          <p:cNvPr id="39" name="Rectángulo 50">
            <a:extLst>
              <a:ext uri="{FF2B5EF4-FFF2-40B4-BE49-F238E27FC236}">
                <a16:creationId xmlns:a16="http://schemas.microsoft.com/office/drawing/2014/main" id="{5C9912AF-A959-4EDE-8745-10ADA7640D9D}"/>
              </a:ext>
            </a:extLst>
          </p:cNvPr>
          <p:cNvSpPr/>
          <p:nvPr/>
        </p:nvSpPr>
        <p:spPr>
          <a:xfrm>
            <a:off x="167746" y="4221654"/>
            <a:ext cx="3118878" cy="2246769"/>
          </a:xfrm>
          <a:prstGeom prst="rect">
            <a:avLst/>
          </a:prstGeom>
        </p:spPr>
        <p:txBody>
          <a:bodyPr wrap="square">
            <a:spAutoFit/>
          </a:bodyPr>
          <a:lstStyle/>
          <a:p>
            <a:pPr algn="just"/>
            <a:r>
              <a:rPr lang="es-MX" sz="1000" dirty="0"/>
              <a:t>En el 2022, “Compras a </a:t>
            </a:r>
            <a:r>
              <a:rPr lang="es-MX" sz="1000" dirty="0" err="1"/>
              <a:t>MYPErú</a:t>
            </a:r>
            <a:r>
              <a:rPr lang="es-MX" sz="1000" dirty="0"/>
              <a:t>” lanzó convocatorias a través de 9 NEC por un valor de 369 millones de soles. Al respecto, participaron un total de 4,095 empresas de las cuales fueron seleccionadas 1,054. </a:t>
            </a:r>
          </a:p>
          <a:p>
            <a:pPr algn="just"/>
            <a:endParaRPr lang="es-MX" sz="1000" dirty="0"/>
          </a:p>
          <a:p>
            <a:pPr algn="just"/>
            <a:r>
              <a:rPr lang="es-MX" sz="1000" dirty="0"/>
              <a:t>De estas, el 69.3% tenían un régimen de Persona Natural con Negocio, seguido de Sociedad Anónima Cerrada con un 16.5 un 10.1% de Empresa Individual de Responsabilidad Limitada, entre otras categorías (4.1%). </a:t>
            </a:r>
          </a:p>
          <a:p>
            <a:pPr algn="just"/>
            <a:endParaRPr lang="es-MX" sz="1000" dirty="0"/>
          </a:p>
          <a:p>
            <a:pPr algn="just"/>
            <a:r>
              <a:rPr lang="es-MX" sz="1000" dirty="0"/>
              <a:t>Estos datos indican que la mayor parte de postulantes aún no han constituido una personería jurídica para su participación en las convocatorias lanzadas por el Programa Nacional “Compras a </a:t>
            </a:r>
            <a:r>
              <a:rPr lang="es-MX" sz="1000" dirty="0" err="1"/>
              <a:t>MYPErú</a:t>
            </a:r>
            <a:r>
              <a:rPr lang="es-MX" sz="1000" dirty="0"/>
              <a:t>”.</a:t>
            </a:r>
          </a:p>
        </p:txBody>
      </p:sp>
      <p:sp>
        <p:nvSpPr>
          <p:cNvPr id="44" name="Rectángulo: esquinas redondeadas 43">
            <a:extLst>
              <a:ext uri="{FF2B5EF4-FFF2-40B4-BE49-F238E27FC236}">
                <a16:creationId xmlns:a16="http://schemas.microsoft.com/office/drawing/2014/main" id="{2D52C127-62EF-46C1-A210-CB9D1E3274C2}"/>
              </a:ext>
            </a:extLst>
          </p:cNvPr>
          <p:cNvSpPr/>
          <p:nvPr/>
        </p:nvSpPr>
        <p:spPr>
          <a:xfrm>
            <a:off x="3506934" y="6058912"/>
            <a:ext cx="3087978" cy="262753"/>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45" name="CuadroTexto 44">
            <a:extLst>
              <a:ext uri="{FF2B5EF4-FFF2-40B4-BE49-F238E27FC236}">
                <a16:creationId xmlns:a16="http://schemas.microsoft.com/office/drawing/2014/main" id="{0B2F3463-2137-4E62-AB06-E168006E884A}"/>
              </a:ext>
            </a:extLst>
          </p:cNvPr>
          <p:cNvSpPr txBox="1"/>
          <p:nvPr/>
        </p:nvSpPr>
        <p:spPr>
          <a:xfrm>
            <a:off x="3492765" y="6051788"/>
            <a:ext cx="2989802" cy="276999"/>
          </a:xfrm>
          <a:prstGeom prst="rect">
            <a:avLst/>
          </a:prstGeom>
          <a:noFill/>
        </p:spPr>
        <p:txBody>
          <a:bodyPr wrap="square" rtlCol="0">
            <a:spAutoFit/>
          </a:bodyPr>
          <a:lstStyle/>
          <a:p>
            <a:r>
              <a:rPr lang="es-US" sz="1200" b="1" dirty="0">
                <a:solidFill>
                  <a:srgbClr val="4472C4"/>
                </a:solidFill>
              </a:rPr>
              <a:t>Metodología y datos</a:t>
            </a:r>
            <a:endParaRPr lang="es-PE" sz="1200" b="1" dirty="0">
              <a:solidFill>
                <a:srgbClr val="4472C4"/>
              </a:solidFill>
            </a:endParaRPr>
          </a:p>
        </p:txBody>
      </p:sp>
      <p:sp>
        <p:nvSpPr>
          <p:cNvPr id="46" name="Rectángulo 50">
            <a:extLst>
              <a:ext uri="{FF2B5EF4-FFF2-40B4-BE49-F238E27FC236}">
                <a16:creationId xmlns:a16="http://schemas.microsoft.com/office/drawing/2014/main" id="{A9DBAF86-8C74-41CA-A369-A759EC930C44}"/>
              </a:ext>
            </a:extLst>
          </p:cNvPr>
          <p:cNvSpPr/>
          <p:nvPr/>
        </p:nvSpPr>
        <p:spPr>
          <a:xfrm>
            <a:off x="3524548" y="6338845"/>
            <a:ext cx="3183463" cy="3323987"/>
          </a:xfrm>
          <a:prstGeom prst="rect">
            <a:avLst/>
          </a:prstGeom>
        </p:spPr>
        <p:txBody>
          <a:bodyPr wrap="square">
            <a:spAutoFit/>
          </a:bodyPr>
          <a:lstStyle/>
          <a:p>
            <a:pPr algn="just"/>
            <a:r>
              <a:rPr lang="es-MX" sz="1000" dirty="0"/>
              <a:t>Se realizó un análisis cuantitativo a partir de los Registros Administrativos de FONCODES para el periodo de estudio. Otras fuentes de información complementaria fueron los datos del Sistema Electrónico de Contrataciones del Estado (SEACE) 2012-2017 y la SUNAT.</a:t>
            </a:r>
          </a:p>
          <a:p>
            <a:pPr algn="just"/>
            <a:endParaRPr lang="es-MX" sz="1000" dirty="0"/>
          </a:p>
          <a:p>
            <a:pPr algn="just"/>
            <a:r>
              <a:rPr lang="es-MX" sz="1000" dirty="0"/>
              <a:t>La SEACE permitió obtener información respecto a las contrataciones de las empresas beneficiarias, mientras que los Registros Administrativos de la SUNAT proporcionó información relevante sobre rango de ventas, rango de trabajadores, CIIU, tipo de empresa, estado de empresa, entre otras variables.</a:t>
            </a:r>
          </a:p>
          <a:p>
            <a:pPr algn="just"/>
            <a:endParaRPr lang="es-MX" sz="1000" dirty="0"/>
          </a:p>
          <a:p>
            <a:pPr algn="just"/>
            <a:r>
              <a:rPr lang="es-MX" sz="1000" dirty="0"/>
              <a:t>La evaluación de resultados se focalizó en una identificación intermedia de la probabilidad de participación en futuras convocatorias por parte de las empresas que se postularon al programa. Además, se realizó un análisis final que abarcó los resultados en ventas, empleados y probabilidad de supervivencia, estableciendo comparaciones a nivel de beneficiarios y no beneficiarios.</a:t>
            </a:r>
          </a:p>
        </p:txBody>
      </p:sp>
      <p:graphicFrame>
        <p:nvGraphicFramePr>
          <p:cNvPr id="30" name="Gráfico 29">
            <a:extLst>
              <a:ext uri="{FF2B5EF4-FFF2-40B4-BE49-F238E27FC236}">
                <a16:creationId xmlns:a16="http://schemas.microsoft.com/office/drawing/2014/main" id="{AADCF23E-73B1-46EB-AA2B-98534FDF3EA4}"/>
              </a:ext>
            </a:extLst>
          </p:cNvPr>
          <p:cNvGraphicFramePr>
            <a:graphicFrameLocks/>
          </p:cNvGraphicFramePr>
          <p:nvPr>
            <p:extLst>
              <p:ext uri="{D42A27DB-BD31-4B8C-83A1-F6EECF244321}">
                <p14:modId xmlns:p14="http://schemas.microsoft.com/office/powerpoint/2010/main" val="344982964"/>
              </p:ext>
            </p:extLst>
          </p:nvPr>
        </p:nvGraphicFramePr>
        <p:xfrm>
          <a:off x="380380" y="6789165"/>
          <a:ext cx="2769610" cy="1276499"/>
        </p:xfrm>
        <a:graphic>
          <a:graphicData uri="http://schemas.openxmlformats.org/drawingml/2006/chart">
            <c:chart xmlns:c="http://schemas.openxmlformats.org/drawingml/2006/chart" xmlns:r="http://schemas.openxmlformats.org/officeDocument/2006/relationships" r:id="rId3"/>
          </a:graphicData>
        </a:graphic>
      </p:graphicFrame>
      <p:sp>
        <p:nvSpPr>
          <p:cNvPr id="36" name="CuadroTexto 42">
            <a:extLst>
              <a:ext uri="{FF2B5EF4-FFF2-40B4-BE49-F238E27FC236}">
                <a16:creationId xmlns:a16="http://schemas.microsoft.com/office/drawing/2014/main" id="{7349798C-9B95-4462-9140-C2B58F3FAC0D}"/>
              </a:ext>
            </a:extLst>
          </p:cNvPr>
          <p:cNvSpPr txBox="1"/>
          <p:nvPr/>
        </p:nvSpPr>
        <p:spPr>
          <a:xfrm>
            <a:off x="3689068" y="1984788"/>
            <a:ext cx="2905845" cy="369332"/>
          </a:xfrm>
          <a:prstGeom prst="rect">
            <a:avLst/>
          </a:prstGeom>
          <a:noFill/>
        </p:spPr>
        <p:txBody>
          <a:bodyPr wrap="square" rtlCol="0">
            <a:spAutoFit/>
          </a:bodyPr>
          <a:lstStyle/>
          <a:p>
            <a:pPr algn="ctr"/>
            <a:r>
              <a:rPr lang="es-MX" sz="1000" b="1" dirty="0">
                <a:solidFill>
                  <a:prstClr val="black"/>
                </a:solidFill>
              </a:rPr>
              <a:t>Empresas participantes según subsector, 2022</a:t>
            </a:r>
          </a:p>
          <a:p>
            <a:pPr algn="ctr"/>
            <a:r>
              <a:rPr lang="es-MX" sz="800" dirty="0"/>
              <a:t>(en porcentaje)</a:t>
            </a:r>
            <a:endParaRPr lang="es-MX" sz="1000" dirty="0"/>
          </a:p>
        </p:txBody>
      </p:sp>
      <p:graphicFrame>
        <p:nvGraphicFramePr>
          <p:cNvPr id="47" name="Gráfico 46">
            <a:extLst>
              <a:ext uri="{FF2B5EF4-FFF2-40B4-BE49-F238E27FC236}">
                <a16:creationId xmlns:a16="http://schemas.microsoft.com/office/drawing/2014/main" id="{04DEFA3D-7A4B-44BE-9BB3-9B7E5B37039F}"/>
              </a:ext>
            </a:extLst>
          </p:cNvPr>
          <p:cNvGraphicFramePr>
            <a:graphicFrameLocks/>
          </p:cNvGraphicFramePr>
          <p:nvPr>
            <p:extLst>
              <p:ext uri="{D42A27DB-BD31-4B8C-83A1-F6EECF244321}">
                <p14:modId xmlns:p14="http://schemas.microsoft.com/office/powerpoint/2010/main" val="321556453"/>
              </p:ext>
            </p:extLst>
          </p:nvPr>
        </p:nvGraphicFramePr>
        <p:xfrm>
          <a:off x="3599059" y="2357023"/>
          <a:ext cx="3034751" cy="1342682"/>
        </p:xfrm>
        <a:graphic>
          <a:graphicData uri="http://schemas.openxmlformats.org/drawingml/2006/chart">
            <c:chart xmlns:c="http://schemas.openxmlformats.org/drawingml/2006/chart" xmlns:r="http://schemas.openxmlformats.org/officeDocument/2006/relationships" r:id="rId4"/>
          </a:graphicData>
        </a:graphic>
      </p:graphicFrame>
      <p:sp>
        <p:nvSpPr>
          <p:cNvPr id="50" name="CuadroTexto 49">
            <a:extLst>
              <a:ext uri="{FF2B5EF4-FFF2-40B4-BE49-F238E27FC236}">
                <a16:creationId xmlns:a16="http://schemas.microsoft.com/office/drawing/2014/main" id="{1279AEB7-27E1-4E8A-85FC-75CA6938F78F}"/>
              </a:ext>
            </a:extLst>
          </p:cNvPr>
          <p:cNvSpPr txBox="1"/>
          <p:nvPr/>
        </p:nvSpPr>
        <p:spPr>
          <a:xfrm>
            <a:off x="3559829" y="3659140"/>
            <a:ext cx="2989943" cy="276999"/>
          </a:xfrm>
          <a:prstGeom prst="rect">
            <a:avLst/>
          </a:prstGeom>
        </p:spPr>
        <p:txBody>
          <a:bodyPr wrap="square">
            <a:spAutoFit/>
          </a:bodyPr>
          <a:lstStyle>
            <a:defPPr>
              <a:defRPr lang="es-PE"/>
            </a:defPPr>
            <a:lvl1pPr>
              <a:defRPr sz="600">
                <a:latin typeface="Arial" panose="020B0604020202020204" pitchFamily="34" charset="0"/>
                <a:cs typeface="Arial" panose="020B0604020202020204" pitchFamily="34" charset="0"/>
              </a:defRPr>
            </a:lvl1pPr>
          </a:lstStyle>
          <a:p>
            <a:r>
              <a:rPr lang="es-PE" dirty="0"/>
              <a:t>Fuente: SUNAT - FONCODES</a:t>
            </a:r>
          </a:p>
          <a:p>
            <a:r>
              <a:rPr lang="es-PE" dirty="0"/>
              <a:t>Elaboración: </a:t>
            </a:r>
            <a:r>
              <a:rPr lang="es-MX" dirty="0"/>
              <a:t>PRODUCE – OGEIEE – Oficina de Evaluación de Impacto</a:t>
            </a:r>
            <a:endParaRPr lang="es-PE" dirty="0"/>
          </a:p>
        </p:txBody>
      </p:sp>
      <p:sp>
        <p:nvSpPr>
          <p:cNvPr id="49" name="Rectángulo 32">
            <a:extLst>
              <a:ext uri="{FF2B5EF4-FFF2-40B4-BE49-F238E27FC236}">
                <a16:creationId xmlns:a16="http://schemas.microsoft.com/office/drawing/2014/main" id="{2AF67D75-D27E-47B6-90A2-A97782B01AB7}"/>
              </a:ext>
            </a:extLst>
          </p:cNvPr>
          <p:cNvSpPr/>
          <p:nvPr/>
        </p:nvSpPr>
        <p:spPr>
          <a:xfrm>
            <a:off x="385865" y="7918838"/>
            <a:ext cx="2994703" cy="307777"/>
          </a:xfrm>
          <a:prstGeom prst="rect">
            <a:avLst/>
          </a:prstGeom>
        </p:spPr>
        <p:txBody>
          <a:bodyPr wrap="square">
            <a:spAutoFit/>
          </a:bodyPr>
          <a:lstStyle/>
          <a:p>
            <a:r>
              <a:rPr lang="es-PE" sz="600" dirty="0">
                <a:latin typeface="Arial" panose="020B0604020202020204" pitchFamily="34" charset="0"/>
                <a:cs typeface="Arial" panose="020B0604020202020204" pitchFamily="34" charset="0"/>
              </a:rPr>
              <a:t>Fuente: SUNAT - FONCODES</a:t>
            </a:r>
          </a:p>
          <a:p>
            <a:r>
              <a:rPr lang="es-PE" sz="600" dirty="0">
                <a:latin typeface="Arial" panose="020B0604020202020204" pitchFamily="34" charset="0"/>
                <a:cs typeface="Arial" panose="020B0604020202020204" pitchFamily="34" charset="0"/>
              </a:rPr>
              <a:t>Elaboración: </a:t>
            </a:r>
            <a:r>
              <a:rPr lang="es-MX" sz="600" dirty="0">
                <a:latin typeface="Arial" panose="020B0604020202020204" pitchFamily="34" charset="0"/>
                <a:cs typeface="Arial" panose="020B0604020202020204" pitchFamily="34" charset="0"/>
              </a:rPr>
              <a:t>PRODUCE – OGEIEE </a:t>
            </a:r>
            <a:r>
              <a:rPr lang="es-MX" sz="800" dirty="0"/>
              <a:t>–</a:t>
            </a:r>
            <a:r>
              <a:rPr lang="es-MX" sz="600" dirty="0">
                <a:latin typeface="Arial" panose="020B0604020202020204" pitchFamily="34" charset="0"/>
                <a:cs typeface="Arial" panose="020B0604020202020204" pitchFamily="34" charset="0"/>
              </a:rPr>
              <a:t> Oficina de Evaluación de Impacto</a:t>
            </a:r>
            <a:endParaRPr lang="es-PE" sz="600" dirty="0">
              <a:latin typeface="Arial" panose="020B0604020202020204" pitchFamily="34" charset="0"/>
              <a:cs typeface="Arial" panose="020B0604020202020204" pitchFamily="34" charset="0"/>
            </a:endParaRPr>
          </a:p>
        </p:txBody>
      </p:sp>
      <p:sp>
        <p:nvSpPr>
          <p:cNvPr id="42" name="Rectángulo 50">
            <a:extLst>
              <a:ext uri="{FF2B5EF4-FFF2-40B4-BE49-F238E27FC236}">
                <a16:creationId xmlns:a16="http://schemas.microsoft.com/office/drawing/2014/main" id="{623D19A7-CA40-4888-80D0-8F0E31DDD3D5}"/>
              </a:ext>
            </a:extLst>
          </p:cNvPr>
          <p:cNvSpPr/>
          <p:nvPr/>
        </p:nvSpPr>
        <p:spPr>
          <a:xfrm>
            <a:off x="3529319" y="4073915"/>
            <a:ext cx="3143823" cy="707886"/>
          </a:xfrm>
          <a:prstGeom prst="rect">
            <a:avLst/>
          </a:prstGeom>
        </p:spPr>
        <p:txBody>
          <a:bodyPr wrap="square">
            <a:spAutoFit/>
          </a:bodyPr>
          <a:lstStyle/>
          <a:p>
            <a:pPr algn="just"/>
            <a:r>
              <a:rPr lang="es-ES" sz="1000" dirty="0"/>
              <a:t>Por departamento, Lima concentra la mayor parte de empresas beneficiarias con el 57.8%, seguido de Junín con el 9.7%, Lambayeque con el 7.6%, La Libertad con el 7.3%, Arequipa con el 5.2% y Puno con el 3.5%.</a:t>
            </a:r>
            <a:endParaRPr lang="es-PE" sz="1000" dirty="0"/>
          </a:p>
        </p:txBody>
      </p:sp>
      <p:sp>
        <p:nvSpPr>
          <p:cNvPr id="43" name="Rectángulo: esquinas redondeadas 2">
            <a:extLst>
              <a:ext uri="{FF2B5EF4-FFF2-40B4-BE49-F238E27FC236}">
                <a16:creationId xmlns:a16="http://schemas.microsoft.com/office/drawing/2014/main" id="{324E37F1-A4EF-4327-A014-4B58EA696CE0}"/>
              </a:ext>
            </a:extLst>
          </p:cNvPr>
          <p:cNvSpPr/>
          <p:nvPr/>
        </p:nvSpPr>
        <p:spPr>
          <a:xfrm>
            <a:off x="177843" y="3886621"/>
            <a:ext cx="3093138" cy="256082"/>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38" name="CuadroTexto 37">
            <a:extLst>
              <a:ext uri="{FF2B5EF4-FFF2-40B4-BE49-F238E27FC236}">
                <a16:creationId xmlns:a16="http://schemas.microsoft.com/office/drawing/2014/main" id="{7FADAA18-8F0B-41B3-A5B3-C847DFEA08ED}"/>
              </a:ext>
            </a:extLst>
          </p:cNvPr>
          <p:cNvSpPr txBox="1"/>
          <p:nvPr/>
        </p:nvSpPr>
        <p:spPr>
          <a:xfrm>
            <a:off x="177843" y="3867663"/>
            <a:ext cx="3159457" cy="276999"/>
          </a:xfrm>
          <a:prstGeom prst="rect">
            <a:avLst/>
          </a:prstGeom>
          <a:noFill/>
        </p:spPr>
        <p:txBody>
          <a:bodyPr wrap="square" rtlCol="0">
            <a:spAutoFit/>
          </a:bodyPr>
          <a:lstStyle/>
          <a:p>
            <a:r>
              <a:rPr lang="es-US" sz="1200" b="1" dirty="0">
                <a:solidFill>
                  <a:srgbClr val="4472C4"/>
                </a:solidFill>
              </a:rPr>
              <a:t>Características de los beneficiarios</a:t>
            </a:r>
            <a:endParaRPr lang="es-PE" sz="1200" b="1" dirty="0">
              <a:solidFill>
                <a:srgbClr val="4472C4"/>
              </a:solidFill>
            </a:endParaRPr>
          </a:p>
        </p:txBody>
      </p:sp>
      <p:sp>
        <p:nvSpPr>
          <p:cNvPr id="51" name="Rectángulo 50">
            <a:extLst>
              <a:ext uri="{FF2B5EF4-FFF2-40B4-BE49-F238E27FC236}">
                <a16:creationId xmlns:a16="http://schemas.microsoft.com/office/drawing/2014/main" id="{6B5C910E-6392-41E8-91A0-EBEFAD4F16A9}"/>
              </a:ext>
            </a:extLst>
          </p:cNvPr>
          <p:cNvSpPr/>
          <p:nvPr/>
        </p:nvSpPr>
        <p:spPr>
          <a:xfrm>
            <a:off x="165839" y="8378090"/>
            <a:ext cx="3183463" cy="1015663"/>
          </a:xfrm>
          <a:prstGeom prst="rect">
            <a:avLst/>
          </a:prstGeom>
        </p:spPr>
        <p:txBody>
          <a:bodyPr wrap="square">
            <a:spAutoFit/>
          </a:bodyPr>
          <a:lstStyle/>
          <a:p>
            <a:pPr algn="just"/>
            <a:r>
              <a:rPr lang="es-MX" sz="1000" dirty="0"/>
              <a:t>Por subsector, es el de Textil-Confecciones el que concentra la mayor parte de las empresas participantes (75%), seguido del sector cuero y calzado (10%), muebles, bienes de madera y plástico (6%) y metalmecánica (5%), entre otros sectores no priorizados por la intervención (5%). </a:t>
            </a:r>
          </a:p>
        </p:txBody>
      </p:sp>
    </p:spTree>
    <p:extLst>
      <p:ext uri="{BB962C8B-B14F-4D97-AF65-F5344CB8AC3E}">
        <p14:creationId xmlns:p14="http://schemas.microsoft.com/office/powerpoint/2010/main" val="136289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CuadroTexto 30"/>
          <p:cNvSpPr txBox="1"/>
          <p:nvPr/>
        </p:nvSpPr>
        <p:spPr>
          <a:xfrm>
            <a:off x="186454" y="219807"/>
            <a:ext cx="6516000" cy="276999"/>
          </a:xfrm>
          <a:prstGeom prst="rect">
            <a:avLst/>
          </a:prstGeom>
          <a:solidFill>
            <a:srgbClr val="18C3CC"/>
          </a:solidFill>
        </p:spPr>
        <p:txBody>
          <a:bodyPr wrap="square" rtlCol="0" anchor="ctr">
            <a:spAutoFit/>
          </a:bodyPr>
          <a:lstStyle/>
          <a:p>
            <a:r>
              <a:rPr lang="es-MX" sz="1200" b="1" dirty="0">
                <a:solidFill>
                  <a:prstClr val="white"/>
                </a:solidFill>
              </a:rPr>
              <a:t>Compras a </a:t>
            </a:r>
            <a:r>
              <a:rPr lang="es-MX" sz="1200" b="1" dirty="0" err="1">
                <a:solidFill>
                  <a:prstClr val="white"/>
                </a:solidFill>
              </a:rPr>
              <a:t>MYPErú</a:t>
            </a:r>
            <a:endParaRPr lang="es-PE" sz="1200" b="1" dirty="0">
              <a:solidFill>
                <a:prstClr val="white"/>
              </a:solidFill>
            </a:endParaRPr>
          </a:p>
        </p:txBody>
      </p:sp>
      <p:sp>
        <p:nvSpPr>
          <p:cNvPr id="67" name="CuadroTexto 66"/>
          <p:cNvSpPr txBox="1"/>
          <p:nvPr/>
        </p:nvSpPr>
        <p:spPr>
          <a:xfrm>
            <a:off x="182324" y="500083"/>
            <a:ext cx="6516000" cy="261610"/>
          </a:xfrm>
          <a:prstGeom prst="rect">
            <a:avLst/>
          </a:prstGeom>
          <a:solidFill>
            <a:schemeClr val="accent1">
              <a:lumMod val="20000"/>
              <a:lumOff val="80000"/>
            </a:schemeClr>
          </a:solidFill>
        </p:spPr>
        <p:txBody>
          <a:bodyPr wrap="square" rtlCol="0" anchor="ctr">
            <a:spAutoFit/>
          </a:bodyPr>
          <a:lstStyle/>
          <a:p>
            <a:r>
              <a:rPr lang="es-MX" sz="1100" b="1" dirty="0"/>
              <a:t>El 60.8% de empresas contratadas mejoraron en su nivel de ventas con respecto al año anterior.</a:t>
            </a:r>
          </a:p>
        </p:txBody>
      </p:sp>
      <p:cxnSp>
        <p:nvCxnSpPr>
          <p:cNvPr id="23" name="Conector recto 22"/>
          <p:cNvCxnSpPr/>
          <p:nvPr/>
        </p:nvCxnSpPr>
        <p:spPr>
          <a:xfrm>
            <a:off x="0" y="9750613"/>
            <a:ext cx="6822867"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4" name="Line 2"/>
          <p:cNvSpPr>
            <a:spLocks noChangeAspect="1" noChangeShapeType="1"/>
          </p:cNvSpPr>
          <p:nvPr/>
        </p:nvSpPr>
        <p:spPr bwMode="auto">
          <a:xfrm>
            <a:off x="1048" y="109770"/>
            <a:ext cx="6840000" cy="0"/>
          </a:xfrm>
          <a:prstGeom prst="line">
            <a:avLst/>
          </a:prstGeom>
          <a:noFill/>
          <a:ln w="57150" cmpd="thinThick">
            <a:solidFill>
              <a:srgbClr val="0070C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s-PE">
              <a:solidFill>
                <a:prstClr val="black"/>
              </a:solidFill>
            </a:endParaRPr>
          </a:p>
        </p:txBody>
      </p:sp>
      <p:sp>
        <p:nvSpPr>
          <p:cNvPr id="37" name="4 Rectángulo"/>
          <p:cNvSpPr/>
          <p:nvPr/>
        </p:nvSpPr>
        <p:spPr>
          <a:xfrm>
            <a:off x="3573943" y="3956503"/>
            <a:ext cx="3168000" cy="1015663"/>
          </a:xfrm>
          <a:prstGeom prst="rect">
            <a:avLst/>
          </a:prstGeom>
        </p:spPr>
        <p:txBody>
          <a:bodyPr wrap="square">
            <a:spAutoFit/>
          </a:bodyPr>
          <a:lstStyle/>
          <a:p>
            <a:pPr marL="171450" lvl="0" indent="-171450" algn="just">
              <a:buFont typeface="Arial" panose="020B0604020202020204" pitchFamily="34" charset="0"/>
              <a:buChar char="•"/>
            </a:pPr>
            <a:r>
              <a:rPr lang="es-MX" sz="1000" dirty="0"/>
              <a:t>El 60.8% de empresas mejoraron en su nivel de ventas con respecto al año anterior.</a:t>
            </a:r>
          </a:p>
          <a:p>
            <a:pPr marL="171450" lvl="0" indent="-171450" algn="just">
              <a:buFont typeface="Arial" panose="020B0604020202020204" pitchFamily="34" charset="0"/>
              <a:buChar char="•"/>
            </a:pPr>
            <a:r>
              <a:rPr lang="es-MX" sz="1000" dirty="0"/>
              <a:t>Comparando con los postulantes que no lograron contratos la diferencia en ventas es notoria entre el año de la participación y al año siguiente, aunque en menor intensidad.</a:t>
            </a:r>
          </a:p>
        </p:txBody>
      </p:sp>
      <p:sp>
        <p:nvSpPr>
          <p:cNvPr id="50" name="Rectángulo: esquinas redondeadas 49">
            <a:extLst>
              <a:ext uri="{FF2B5EF4-FFF2-40B4-BE49-F238E27FC236}">
                <a16:creationId xmlns:a16="http://schemas.microsoft.com/office/drawing/2014/main" id="{61C00819-472C-4334-918A-894C8DA52D86}"/>
              </a:ext>
            </a:extLst>
          </p:cNvPr>
          <p:cNvSpPr/>
          <p:nvPr/>
        </p:nvSpPr>
        <p:spPr>
          <a:xfrm>
            <a:off x="240894" y="3741068"/>
            <a:ext cx="3052387" cy="246221"/>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53" name="CuadroTexto 52">
            <a:extLst>
              <a:ext uri="{FF2B5EF4-FFF2-40B4-BE49-F238E27FC236}">
                <a16:creationId xmlns:a16="http://schemas.microsoft.com/office/drawing/2014/main" id="{7510BEAB-F156-4917-B96A-A2AF26CDCF83}"/>
              </a:ext>
            </a:extLst>
          </p:cNvPr>
          <p:cNvSpPr txBox="1"/>
          <p:nvPr/>
        </p:nvSpPr>
        <p:spPr>
          <a:xfrm>
            <a:off x="217039" y="3729881"/>
            <a:ext cx="1769358" cy="276999"/>
          </a:xfrm>
          <a:prstGeom prst="rect">
            <a:avLst/>
          </a:prstGeom>
          <a:noFill/>
        </p:spPr>
        <p:txBody>
          <a:bodyPr wrap="square" rtlCol="0">
            <a:spAutoFit/>
          </a:bodyPr>
          <a:lstStyle/>
          <a:p>
            <a:r>
              <a:rPr lang="es-US" sz="1200" b="1" dirty="0">
                <a:solidFill>
                  <a:srgbClr val="4472C4"/>
                </a:solidFill>
              </a:rPr>
              <a:t>Principales resultados</a:t>
            </a:r>
            <a:endParaRPr lang="es-PE" sz="1200" b="1" dirty="0">
              <a:solidFill>
                <a:srgbClr val="4472C4"/>
              </a:solidFill>
            </a:endParaRPr>
          </a:p>
        </p:txBody>
      </p:sp>
      <p:sp>
        <p:nvSpPr>
          <p:cNvPr id="54" name="Rectángulo 50">
            <a:extLst>
              <a:ext uri="{FF2B5EF4-FFF2-40B4-BE49-F238E27FC236}">
                <a16:creationId xmlns:a16="http://schemas.microsoft.com/office/drawing/2014/main" id="{AB221952-19FE-4619-A962-41E7DEDC2A98}"/>
              </a:ext>
            </a:extLst>
          </p:cNvPr>
          <p:cNvSpPr/>
          <p:nvPr/>
        </p:nvSpPr>
        <p:spPr>
          <a:xfrm>
            <a:off x="182324" y="4241657"/>
            <a:ext cx="3183463" cy="1477328"/>
          </a:xfrm>
          <a:prstGeom prst="rect">
            <a:avLst/>
          </a:prstGeom>
        </p:spPr>
        <p:txBody>
          <a:bodyPr wrap="square">
            <a:spAutoFit/>
          </a:bodyPr>
          <a:lstStyle/>
          <a:p>
            <a:pPr algn="just"/>
            <a:r>
              <a:rPr lang="es-PE" sz="1000" dirty="0"/>
              <a:t>Las empresas que ganaron la primera vez que postularon, tienen mayor probabilidad de volver a postular:</a:t>
            </a:r>
          </a:p>
          <a:p>
            <a:pPr marL="171450" indent="-171450" algn="just">
              <a:buFont typeface="Arial" panose="020B0604020202020204" pitchFamily="34" charset="0"/>
              <a:buChar char="•"/>
            </a:pPr>
            <a:r>
              <a:rPr lang="es-MX" sz="1000" dirty="0"/>
              <a:t>De las empresas que ganaron en su primera convocatoria, el 60.6% vuelve a postular, mientras que en quienes que no ganaron se reduce a 38.3%. </a:t>
            </a:r>
          </a:p>
          <a:p>
            <a:pPr marL="171450" indent="-171450" algn="just">
              <a:buFont typeface="Arial" panose="020B0604020202020204" pitchFamily="34" charset="0"/>
              <a:buChar char="•"/>
            </a:pPr>
            <a:r>
              <a:rPr lang="es-MX" sz="1000" dirty="0"/>
              <a:t>El 68.7% de los ganadores postulan más de una vez y el 51% suscribió más de un contrato. </a:t>
            </a:r>
          </a:p>
          <a:p>
            <a:pPr marL="171450" indent="-171450" algn="just">
              <a:buFont typeface="Arial" panose="020B0604020202020204" pitchFamily="34" charset="0"/>
              <a:buChar char="•"/>
            </a:pPr>
            <a:r>
              <a:rPr lang="es-MX" sz="1000" dirty="0"/>
              <a:t>En promedio, los ganadores postularon 3 veces, mientras los perdedores sólo 1. </a:t>
            </a:r>
          </a:p>
        </p:txBody>
      </p:sp>
      <p:sp>
        <p:nvSpPr>
          <p:cNvPr id="59" name="Rectángulo redondeado 6">
            <a:extLst>
              <a:ext uri="{FF2B5EF4-FFF2-40B4-BE49-F238E27FC236}">
                <a16:creationId xmlns:a16="http://schemas.microsoft.com/office/drawing/2014/main" id="{34F5D3D5-FDBE-4C18-8985-DDCB7B746A3C}"/>
              </a:ext>
            </a:extLst>
          </p:cNvPr>
          <p:cNvSpPr/>
          <p:nvPr/>
        </p:nvSpPr>
        <p:spPr>
          <a:xfrm>
            <a:off x="222358" y="9285207"/>
            <a:ext cx="6317854" cy="42167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PE" sz="700" dirty="0">
                <a:solidFill>
                  <a:prstClr val="white"/>
                </a:solidFill>
              </a:rPr>
              <a:t>La presente Nota Técnica ha sido elaborado por la Oficina de Evaluación de Impacto de la OGEIEE con el objetivo de poner a disposición información oportuna en base a la </a:t>
            </a:r>
            <a:r>
              <a:rPr lang="es-MX" sz="700" dirty="0">
                <a:solidFill>
                  <a:prstClr val="white"/>
                </a:solidFill>
              </a:rPr>
              <a:t>Evaluación de Resultados del Programa Compras </a:t>
            </a:r>
            <a:r>
              <a:rPr lang="es-MX" sz="700" dirty="0" err="1">
                <a:solidFill>
                  <a:prstClr val="white"/>
                </a:solidFill>
              </a:rPr>
              <a:t>MYPerú</a:t>
            </a:r>
            <a:r>
              <a:rPr lang="es-PE" sz="700" dirty="0">
                <a:solidFill>
                  <a:prstClr val="white"/>
                </a:solidFill>
              </a:rPr>
              <a:t>, el cual ha sido publicado en: https://acortar.link/3qs9cD</a:t>
            </a:r>
          </a:p>
        </p:txBody>
      </p:sp>
      <p:sp>
        <p:nvSpPr>
          <p:cNvPr id="60" name="CuadroTexto 59">
            <a:extLst>
              <a:ext uri="{FF2B5EF4-FFF2-40B4-BE49-F238E27FC236}">
                <a16:creationId xmlns:a16="http://schemas.microsoft.com/office/drawing/2014/main" id="{7E638D76-6F01-4CDA-9263-5AAC446F4D15}"/>
              </a:ext>
            </a:extLst>
          </p:cNvPr>
          <p:cNvSpPr txBox="1"/>
          <p:nvPr/>
        </p:nvSpPr>
        <p:spPr>
          <a:xfrm>
            <a:off x="3646449" y="4855722"/>
            <a:ext cx="3046611" cy="369332"/>
          </a:xfrm>
          <a:prstGeom prst="rect">
            <a:avLst/>
          </a:prstGeom>
          <a:noFill/>
        </p:spPr>
        <p:txBody>
          <a:bodyPr wrap="square" rtlCol="0">
            <a:spAutoFit/>
          </a:bodyPr>
          <a:lstStyle/>
          <a:p>
            <a:pPr algn="ctr"/>
            <a:r>
              <a:rPr lang="es-MX" sz="1000" b="1" dirty="0">
                <a:solidFill>
                  <a:prstClr val="black"/>
                </a:solidFill>
              </a:rPr>
              <a:t>Nivel de ventas</a:t>
            </a:r>
          </a:p>
          <a:p>
            <a:pPr algn="ctr"/>
            <a:r>
              <a:rPr lang="es-MX" sz="800" dirty="0">
                <a:solidFill>
                  <a:prstClr val="black"/>
                </a:solidFill>
              </a:rPr>
              <a:t>(Rangos de UIT)</a:t>
            </a:r>
          </a:p>
        </p:txBody>
      </p:sp>
      <p:sp>
        <p:nvSpPr>
          <p:cNvPr id="61" name="Rectángulo 32">
            <a:extLst>
              <a:ext uri="{FF2B5EF4-FFF2-40B4-BE49-F238E27FC236}">
                <a16:creationId xmlns:a16="http://schemas.microsoft.com/office/drawing/2014/main" id="{25B68014-FC3C-44B2-BF48-740A224D65D6}"/>
              </a:ext>
            </a:extLst>
          </p:cNvPr>
          <p:cNvSpPr/>
          <p:nvPr/>
        </p:nvSpPr>
        <p:spPr>
          <a:xfrm>
            <a:off x="281508" y="8759134"/>
            <a:ext cx="2994703" cy="415498"/>
          </a:xfrm>
          <a:prstGeom prst="rect">
            <a:avLst/>
          </a:prstGeom>
        </p:spPr>
        <p:txBody>
          <a:bodyPr wrap="square">
            <a:spAutoFit/>
          </a:bodyPr>
          <a:lstStyle/>
          <a:p>
            <a:pPr algn="just"/>
            <a:r>
              <a:rPr lang="es-MX" sz="700" dirty="0"/>
              <a:t>Nota: t es el año de postulación/contratación de la MYPE</a:t>
            </a:r>
          </a:p>
          <a:p>
            <a:pPr algn="just"/>
            <a:r>
              <a:rPr lang="es-MX" sz="700" dirty="0"/>
              <a:t>Fuente: FONCODES 2009-2017 / SUNAT</a:t>
            </a:r>
          </a:p>
          <a:p>
            <a:pPr algn="just"/>
            <a:r>
              <a:rPr lang="es-MX" sz="700" dirty="0"/>
              <a:t>Elaboración: PRODUCE – OGEIEE - Oficina de Evaluación de Impacto</a:t>
            </a:r>
          </a:p>
        </p:txBody>
      </p:sp>
      <p:sp>
        <p:nvSpPr>
          <p:cNvPr id="64" name="Rectángulo 63">
            <a:extLst>
              <a:ext uri="{FF2B5EF4-FFF2-40B4-BE49-F238E27FC236}">
                <a16:creationId xmlns:a16="http://schemas.microsoft.com/office/drawing/2014/main" id="{947F3FEF-00B0-42C3-9171-2D699AFD4224}"/>
              </a:ext>
            </a:extLst>
          </p:cNvPr>
          <p:cNvSpPr/>
          <p:nvPr/>
        </p:nvSpPr>
        <p:spPr>
          <a:xfrm>
            <a:off x="3524469" y="8114396"/>
            <a:ext cx="3113444" cy="1169551"/>
          </a:xfrm>
          <a:prstGeom prst="rect">
            <a:avLst/>
          </a:prstGeom>
        </p:spPr>
        <p:txBody>
          <a:bodyPr wrap="square">
            <a:spAutoFit/>
          </a:bodyPr>
          <a:lstStyle/>
          <a:p>
            <a:pPr marL="171450" indent="-171450" algn="just">
              <a:buFont typeface="Arial" panose="020B0604020202020204" pitchFamily="34" charset="0"/>
              <a:buChar char="•"/>
            </a:pPr>
            <a:r>
              <a:rPr lang="es-MX" sz="1000" dirty="0"/>
              <a:t>El 0.9% de las empresas beneficiarias incrementa el rango de trabajadores en planilla (No se muestra diferencias significativas en años posteriores).</a:t>
            </a:r>
          </a:p>
          <a:p>
            <a:pPr marL="171450" indent="-171450" algn="just">
              <a:buFont typeface="Arial" panose="020B0604020202020204" pitchFamily="34" charset="0"/>
              <a:buChar char="•"/>
            </a:pPr>
            <a:r>
              <a:rPr lang="es-MX" sz="1000" dirty="0"/>
              <a:t>Las empresas contratadas, en promedio, se mantuvieron activas 6.3 años posterior a la contratación, en el caso de los no contratados esta cifra fue de 5.7 años.</a:t>
            </a:r>
          </a:p>
        </p:txBody>
      </p:sp>
      <p:sp>
        <p:nvSpPr>
          <p:cNvPr id="40" name="Rectángulo: esquinas redondeadas 39">
            <a:extLst>
              <a:ext uri="{FF2B5EF4-FFF2-40B4-BE49-F238E27FC236}">
                <a16:creationId xmlns:a16="http://schemas.microsoft.com/office/drawing/2014/main" id="{A68890C6-6B82-4751-BB1F-F6C87EC357BF}"/>
              </a:ext>
            </a:extLst>
          </p:cNvPr>
          <p:cNvSpPr/>
          <p:nvPr/>
        </p:nvSpPr>
        <p:spPr>
          <a:xfrm>
            <a:off x="261906" y="960880"/>
            <a:ext cx="3014305" cy="262753"/>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41" name="CuadroTexto 40">
            <a:extLst>
              <a:ext uri="{FF2B5EF4-FFF2-40B4-BE49-F238E27FC236}">
                <a16:creationId xmlns:a16="http://schemas.microsoft.com/office/drawing/2014/main" id="{33639C8C-2F36-48AE-ABB1-051DD534F86C}"/>
              </a:ext>
            </a:extLst>
          </p:cNvPr>
          <p:cNvSpPr txBox="1"/>
          <p:nvPr/>
        </p:nvSpPr>
        <p:spPr>
          <a:xfrm>
            <a:off x="234314" y="964053"/>
            <a:ext cx="2989802" cy="276999"/>
          </a:xfrm>
          <a:prstGeom prst="rect">
            <a:avLst/>
          </a:prstGeom>
          <a:noFill/>
        </p:spPr>
        <p:txBody>
          <a:bodyPr wrap="square" rtlCol="0">
            <a:spAutoFit/>
          </a:bodyPr>
          <a:lstStyle/>
          <a:p>
            <a:r>
              <a:rPr lang="es-US" sz="1200" b="1" dirty="0">
                <a:solidFill>
                  <a:srgbClr val="4472C4"/>
                </a:solidFill>
              </a:rPr>
              <a:t>Lógica Causal de la intervención</a:t>
            </a:r>
            <a:endParaRPr lang="es-PE" sz="1200" b="1" dirty="0">
              <a:solidFill>
                <a:srgbClr val="4472C4"/>
              </a:solidFill>
            </a:endParaRPr>
          </a:p>
        </p:txBody>
      </p:sp>
      <p:pic>
        <p:nvPicPr>
          <p:cNvPr id="21" name="Imagen 20">
            <a:extLst>
              <a:ext uri="{FF2B5EF4-FFF2-40B4-BE49-F238E27FC236}">
                <a16:creationId xmlns:a16="http://schemas.microsoft.com/office/drawing/2014/main" id="{A827083A-2CB3-46F6-A15F-E4A08904B2CC}"/>
              </a:ext>
            </a:extLst>
          </p:cNvPr>
          <p:cNvPicPr>
            <a:picLocks noChangeAspect="1"/>
          </p:cNvPicPr>
          <p:nvPr/>
        </p:nvPicPr>
        <p:blipFill rotWithShape="1">
          <a:blip r:embed="rId2"/>
          <a:srcRect b="7776"/>
          <a:stretch/>
        </p:blipFill>
        <p:spPr>
          <a:xfrm>
            <a:off x="1866011" y="1251536"/>
            <a:ext cx="4692085" cy="2376302"/>
          </a:xfrm>
          <a:prstGeom prst="rect">
            <a:avLst/>
          </a:prstGeom>
        </p:spPr>
      </p:pic>
      <p:sp>
        <p:nvSpPr>
          <p:cNvPr id="22" name="Rectángulo 50">
            <a:extLst>
              <a:ext uri="{FF2B5EF4-FFF2-40B4-BE49-F238E27FC236}">
                <a16:creationId xmlns:a16="http://schemas.microsoft.com/office/drawing/2014/main" id="{8C250E9E-E13B-442B-B423-751620CC02A8}"/>
              </a:ext>
            </a:extLst>
          </p:cNvPr>
          <p:cNvSpPr/>
          <p:nvPr/>
        </p:nvSpPr>
        <p:spPr>
          <a:xfrm>
            <a:off x="234314" y="1351627"/>
            <a:ext cx="1552265" cy="1631216"/>
          </a:xfrm>
          <a:prstGeom prst="rect">
            <a:avLst/>
          </a:prstGeom>
        </p:spPr>
        <p:txBody>
          <a:bodyPr wrap="square">
            <a:spAutoFit/>
          </a:bodyPr>
          <a:lstStyle/>
          <a:p>
            <a:pPr algn="just"/>
            <a:r>
              <a:rPr lang="es-MX" sz="1000" dirty="0"/>
              <a:t>Con la aplicación del Programa, se espera que las MYPE beneficiarias obtengan resultados en términos de incremento de la productividad, acceso al crédito y participación en esquemas de asociatividad.</a:t>
            </a:r>
            <a:endParaRPr lang="es-PE" sz="1000" dirty="0"/>
          </a:p>
        </p:txBody>
      </p:sp>
      <p:sp>
        <p:nvSpPr>
          <p:cNvPr id="24" name="CuadroTexto 42">
            <a:extLst>
              <a:ext uri="{FF2B5EF4-FFF2-40B4-BE49-F238E27FC236}">
                <a16:creationId xmlns:a16="http://schemas.microsoft.com/office/drawing/2014/main" id="{8389F99B-F109-4D3C-84B3-71ADED9BFE62}"/>
              </a:ext>
            </a:extLst>
          </p:cNvPr>
          <p:cNvSpPr txBox="1"/>
          <p:nvPr/>
        </p:nvSpPr>
        <p:spPr>
          <a:xfrm>
            <a:off x="200255" y="3999503"/>
            <a:ext cx="2905845" cy="246221"/>
          </a:xfrm>
          <a:prstGeom prst="rect">
            <a:avLst/>
          </a:prstGeom>
          <a:noFill/>
        </p:spPr>
        <p:txBody>
          <a:bodyPr wrap="square" rtlCol="0">
            <a:spAutoFit/>
          </a:bodyPr>
          <a:lstStyle/>
          <a:p>
            <a:r>
              <a:rPr lang="es-MX" sz="1000" b="1" u="sng" dirty="0">
                <a:solidFill>
                  <a:prstClr val="black"/>
                </a:solidFill>
              </a:rPr>
              <a:t>Probabilidad de ser elegible</a:t>
            </a:r>
          </a:p>
        </p:txBody>
      </p:sp>
      <p:sp>
        <p:nvSpPr>
          <p:cNvPr id="25" name="CuadroTexto 42">
            <a:extLst>
              <a:ext uri="{FF2B5EF4-FFF2-40B4-BE49-F238E27FC236}">
                <a16:creationId xmlns:a16="http://schemas.microsoft.com/office/drawing/2014/main" id="{1BAE0CE8-51AD-40ED-A8C1-C8081BD2829B}"/>
              </a:ext>
            </a:extLst>
          </p:cNvPr>
          <p:cNvSpPr txBox="1"/>
          <p:nvPr/>
        </p:nvSpPr>
        <p:spPr>
          <a:xfrm>
            <a:off x="200255" y="5842964"/>
            <a:ext cx="2905845" cy="246221"/>
          </a:xfrm>
          <a:prstGeom prst="rect">
            <a:avLst/>
          </a:prstGeom>
          <a:noFill/>
        </p:spPr>
        <p:txBody>
          <a:bodyPr wrap="square" rtlCol="0">
            <a:spAutoFit/>
          </a:bodyPr>
          <a:lstStyle/>
          <a:p>
            <a:r>
              <a:rPr lang="es-MX" sz="1000" b="1" u="sng" dirty="0">
                <a:solidFill>
                  <a:prstClr val="black"/>
                </a:solidFill>
              </a:rPr>
              <a:t>Sobrevivencia de empresas</a:t>
            </a:r>
          </a:p>
        </p:txBody>
      </p:sp>
      <p:sp>
        <p:nvSpPr>
          <p:cNvPr id="27" name="4 Rectángulo">
            <a:extLst>
              <a:ext uri="{FF2B5EF4-FFF2-40B4-BE49-F238E27FC236}">
                <a16:creationId xmlns:a16="http://schemas.microsoft.com/office/drawing/2014/main" id="{AE90AA61-B98D-45F7-BB5C-F92254C3E4DA}"/>
              </a:ext>
            </a:extLst>
          </p:cNvPr>
          <p:cNvSpPr/>
          <p:nvPr/>
        </p:nvSpPr>
        <p:spPr>
          <a:xfrm>
            <a:off x="182324" y="6010990"/>
            <a:ext cx="3168000" cy="707886"/>
          </a:xfrm>
          <a:prstGeom prst="rect">
            <a:avLst/>
          </a:prstGeom>
        </p:spPr>
        <p:txBody>
          <a:bodyPr wrap="square">
            <a:spAutoFit/>
          </a:bodyPr>
          <a:lstStyle/>
          <a:p>
            <a:pPr marL="171450" lvl="0" indent="-171450" algn="just">
              <a:buFont typeface="Arial" panose="020B0604020202020204" pitchFamily="34" charset="0"/>
              <a:buChar char="•"/>
            </a:pPr>
            <a:r>
              <a:rPr lang="es-MX" sz="1000" dirty="0"/>
              <a:t>Dos años después de la intervención la brecha en la tasa de actividad entre contratados y no contratados era de 22.7 pp. (un año antes de la participación era 11.7 pp.)</a:t>
            </a:r>
          </a:p>
        </p:txBody>
      </p:sp>
      <p:pic>
        <p:nvPicPr>
          <p:cNvPr id="28" name="Imagen 27">
            <a:extLst>
              <a:ext uri="{FF2B5EF4-FFF2-40B4-BE49-F238E27FC236}">
                <a16:creationId xmlns:a16="http://schemas.microsoft.com/office/drawing/2014/main" id="{B53AC1E8-C028-4408-980B-8044655635D7}"/>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1436" y="7092240"/>
            <a:ext cx="2590285" cy="1566209"/>
          </a:xfrm>
          <a:prstGeom prst="rect">
            <a:avLst/>
          </a:prstGeom>
          <a:noFill/>
          <a:ln>
            <a:solidFill>
              <a:schemeClr val="tx1"/>
            </a:solidFill>
          </a:ln>
        </p:spPr>
      </p:pic>
      <p:sp>
        <p:nvSpPr>
          <p:cNvPr id="29" name="CuadroTexto 42">
            <a:extLst>
              <a:ext uri="{FF2B5EF4-FFF2-40B4-BE49-F238E27FC236}">
                <a16:creationId xmlns:a16="http://schemas.microsoft.com/office/drawing/2014/main" id="{BD0762D2-8B23-4020-A22B-D18571C43F69}"/>
              </a:ext>
            </a:extLst>
          </p:cNvPr>
          <p:cNvSpPr txBox="1"/>
          <p:nvPr/>
        </p:nvSpPr>
        <p:spPr>
          <a:xfrm>
            <a:off x="3564690" y="3714987"/>
            <a:ext cx="2905845" cy="246221"/>
          </a:xfrm>
          <a:prstGeom prst="rect">
            <a:avLst/>
          </a:prstGeom>
          <a:noFill/>
        </p:spPr>
        <p:txBody>
          <a:bodyPr wrap="square" rtlCol="0">
            <a:spAutoFit/>
          </a:bodyPr>
          <a:lstStyle/>
          <a:p>
            <a:r>
              <a:rPr lang="es-MX" sz="1000" b="1" u="sng" dirty="0">
                <a:solidFill>
                  <a:prstClr val="black"/>
                </a:solidFill>
              </a:rPr>
              <a:t>Nivel de ventas</a:t>
            </a:r>
          </a:p>
        </p:txBody>
      </p:sp>
      <p:sp>
        <p:nvSpPr>
          <p:cNvPr id="30" name="CuadroTexto 29">
            <a:extLst>
              <a:ext uri="{FF2B5EF4-FFF2-40B4-BE49-F238E27FC236}">
                <a16:creationId xmlns:a16="http://schemas.microsoft.com/office/drawing/2014/main" id="{1D6136AF-EE5E-4E58-924D-05FC8DAB5751}"/>
              </a:ext>
            </a:extLst>
          </p:cNvPr>
          <p:cNvSpPr txBox="1"/>
          <p:nvPr/>
        </p:nvSpPr>
        <p:spPr>
          <a:xfrm>
            <a:off x="334674" y="6669285"/>
            <a:ext cx="3046611" cy="369332"/>
          </a:xfrm>
          <a:prstGeom prst="rect">
            <a:avLst/>
          </a:prstGeom>
          <a:noFill/>
        </p:spPr>
        <p:txBody>
          <a:bodyPr wrap="square" rtlCol="0">
            <a:spAutoFit/>
          </a:bodyPr>
          <a:lstStyle/>
          <a:p>
            <a:pPr algn="ctr"/>
            <a:r>
              <a:rPr lang="es-MX" sz="1000" b="1" dirty="0">
                <a:solidFill>
                  <a:prstClr val="black"/>
                </a:solidFill>
              </a:rPr>
              <a:t>Sobrevivencia de las empresas</a:t>
            </a:r>
          </a:p>
          <a:p>
            <a:pPr algn="ctr"/>
            <a:r>
              <a:rPr lang="es-MX" sz="800" dirty="0">
                <a:solidFill>
                  <a:prstClr val="black"/>
                </a:solidFill>
              </a:rPr>
              <a:t>(Años después de la postulación)</a:t>
            </a:r>
          </a:p>
        </p:txBody>
      </p:sp>
      <p:sp>
        <p:nvSpPr>
          <p:cNvPr id="32" name="Rectángulo 32">
            <a:extLst>
              <a:ext uri="{FF2B5EF4-FFF2-40B4-BE49-F238E27FC236}">
                <a16:creationId xmlns:a16="http://schemas.microsoft.com/office/drawing/2014/main" id="{FC60536E-8EC5-49AC-AD19-C3076BE659C5}"/>
              </a:ext>
            </a:extLst>
          </p:cNvPr>
          <p:cNvSpPr/>
          <p:nvPr/>
        </p:nvSpPr>
        <p:spPr>
          <a:xfrm>
            <a:off x="3590643" y="7540541"/>
            <a:ext cx="2994703" cy="415498"/>
          </a:xfrm>
          <a:prstGeom prst="rect">
            <a:avLst/>
          </a:prstGeom>
        </p:spPr>
        <p:txBody>
          <a:bodyPr wrap="square">
            <a:spAutoFit/>
          </a:bodyPr>
          <a:lstStyle/>
          <a:p>
            <a:pPr algn="just"/>
            <a:r>
              <a:rPr lang="es-MX" sz="700" dirty="0"/>
              <a:t>Nota: t es el año de postulación/contratación de la MYPE</a:t>
            </a:r>
          </a:p>
          <a:p>
            <a:pPr algn="just"/>
            <a:r>
              <a:rPr lang="es-MX" sz="700" dirty="0"/>
              <a:t>Fuente: FONCODES 2009-2017 / SUNAT</a:t>
            </a:r>
          </a:p>
          <a:p>
            <a:pPr algn="just"/>
            <a:r>
              <a:rPr lang="es-MX" sz="700" dirty="0"/>
              <a:t>Elaboración: PRODUCE – OGEIEE - Oficina de Evaluación de Impacto</a:t>
            </a:r>
          </a:p>
        </p:txBody>
      </p:sp>
      <p:sp>
        <p:nvSpPr>
          <p:cNvPr id="33" name="CuadroTexto 42">
            <a:extLst>
              <a:ext uri="{FF2B5EF4-FFF2-40B4-BE49-F238E27FC236}">
                <a16:creationId xmlns:a16="http://schemas.microsoft.com/office/drawing/2014/main" id="{95889D07-838B-48FB-882B-FE031B0787FD}"/>
              </a:ext>
            </a:extLst>
          </p:cNvPr>
          <p:cNvSpPr txBox="1"/>
          <p:nvPr/>
        </p:nvSpPr>
        <p:spPr>
          <a:xfrm>
            <a:off x="3564689" y="7917383"/>
            <a:ext cx="2905845" cy="246221"/>
          </a:xfrm>
          <a:prstGeom prst="rect">
            <a:avLst/>
          </a:prstGeom>
          <a:noFill/>
        </p:spPr>
        <p:txBody>
          <a:bodyPr wrap="square" rtlCol="0">
            <a:spAutoFit/>
          </a:bodyPr>
          <a:lstStyle/>
          <a:p>
            <a:r>
              <a:rPr lang="es-MX" sz="1000" b="1" u="sng" dirty="0">
                <a:solidFill>
                  <a:prstClr val="black"/>
                </a:solidFill>
              </a:rPr>
              <a:t>Otros resultados</a:t>
            </a:r>
          </a:p>
        </p:txBody>
      </p:sp>
      <p:pic>
        <p:nvPicPr>
          <p:cNvPr id="3" name="Imagen 2">
            <a:extLst>
              <a:ext uri="{FF2B5EF4-FFF2-40B4-BE49-F238E27FC236}">
                <a16:creationId xmlns:a16="http://schemas.microsoft.com/office/drawing/2014/main" id="{EDB0BC6B-65D7-4332-8334-5026C24CC9F3}"/>
              </a:ext>
            </a:extLst>
          </p:cNvPr>
          <p:cNvPicPr>
            <a:picLocks noChangeAspect="1"/>
          </p:cNvPicPr>
          <p:nvPr/>
        </p:nvPicPr>
        <p:blipFill rotWithShape="1">
          <a:blip r:embed="rId4"/>
          <a:srcRect r="14048"/>
          <a:stretch/>
        </p:blipFill>
        <p:spPr>
          <a:xfrm>
            <a:off x="3679501" y="5178839"/>
            <a:ext cx="2958412" cy="2403800"/>
          </a:xfrm>
          <a:prstGeom prst="rect">
            <a:avLst/>
          </a:prstGeom>
        </p:spPr>
      </p:pic>
    </p:spTree>
    <p:extLst>
      <p:ext uri="{BB962C8B-B14F-4D97-AF65-F5344CB8AC3E}">
        <p14:creationId xmlns:p14="http://schemas.microsoft.com/office/powerpoint/2010/main" val="48039138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 /></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 /></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 /></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a6e40888-4705-4068-9116-183499aada4b"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o" ma:contentTypeID="0x0101003F71C5ECEF5F5141A3126677E799D234" ma:contentTypeVersion="17" ma:contentTypeDescription="Crear nuevo documento." ma:contentTypeScope="" ma:versionID="a230c376dd8284235efb392a4e244b05">
  <xsd:schema xmlns:xsd="http://www.w3.org/2001/XMLSchema" xmlns:xs="http://www.w3.org/2001/XMLSchema" xmlns:p="http://schemas.microsoft.com/office/2006/metadata/properties" xmlns:ns3="a6e40888-4705-4068-9116-183499aada4b" xmlns:ns4="a924e8b1-a508-44e0-9562-cce710e9f5be" targetNamespace="http://schemas.microsoft.com/office/2006/metadata/properties" ma:root="true" ma:fieldsID="70ca76a8967bc38b0fa4de5f92656cb3" ns3:_="" ns4:_="">
    <xsd:import namespace="a6e40888-4705-4068-9116-183499aada4b"/>
    <xsd:import namespace="a924e8b1-a508-44e0-9562-cce710e9f5be"/>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3:MediaServiceAutoKeyPoints" minOccurs="0"/>
                <xsd:element ref="ns3:MediaServiceKeyPoints" minOccurs="0"/>
                <xsd:element ref="ns3:MediaServiceLocation" minOccurs="0"/>
                <xsd:element ref="ns3:_activity" minOccurs="0"/>
                <xsd:element ref="ns3:MediaServiceObjectDetectorVersions" minOccurs="0"/>
                <xsd:element ref="ns3: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6e40888-4705-4068-9116-183499aada4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ServiceLocation" ma:index="21" nillable="true" ma:displayName="Location" ma:description="" ma:indexed="true" ma:internalName="MediaServiceLocation" ma:readOnly="true">
      <xsd:simpleType>
        <xsd:restriction base="dms:Text"/>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924e8b1-a508-44e0-9562-cce710e9f5be" elementFormDefault="qualified">
    <xsd:import namespace="http://schemas.microsoft.com/office/2006/documentManagement/types"/>
    <xsd:import namespace="http://schemas.microsoft.com/office/infopath/2007/PartnerControls"/>
    <xsd:element name="SharedWithUsers" ma:index="10"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talles de uso compartido" ma:internalName="SharedWithDetails" ma:readOnly="true">
      <xsd:simpleType>
        <xsd:restriction base="dms:Note">
          <xsd:maxLength value="255"/>
        </xsd:restriction>
      </xsd:simpleType>
    </xsd:element>
    <xsd:element name="SharingHintHash" ma:index="12" nillable="true" ma:displayName="Hash de la sugerencia para compartir"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A6EEADA-1997-41BE-9196-C8AB3DD3CA95}">
  <ds:schemaRefs>
    <ds:schemaRef ds:uri="http://schemas.microsoft.com/sharepoint/v3/contenttype/forms"/>
  </ds:schemaRefs>
</ds:datastoreItem>
</file>

<file path=customXml/itemProps2.xml><?xml version="1.0" encoding="utf-8"?>
<ds:datastoreItem xmlns:ds="http://schemas.openxmlformats.org/officeDocument/2006/customXml" ds:itemID="{BE801842-B205-4E30-94C9-957C0360D728}">
  <ds:schemaRefs>
    <ds:schemaRef ds:uri="http://schemas.microsoft.com/office/2006/metadata/properties"/>
    <ds:schemaRef ds:uri="http://www.w3.org/2000/xmlns/"/>
    <ds:schemaRef ds:uri="a6e40888-4705-4068-9116-183499aada4b"/>
    <ds:schemaRef ds:uri="http://www.w3.org/2001/XMLSchema-instance"/>
  </ds:schemaRefs>
</ds:datastoreItem>
</file>

<file path=customXml/itemProps3.xml><?xml version="1.0" encoding="utf-8"?>
<ds:datastoreItem xmlns:ds="http://schemas.openxmlformats.org/officeDocument/2006/customXml" ds:itemID="{703795B6-A4A8-41D0-AD9B-6C9FD86CA434}">
  <ds:schemaRefs>
    <ds:schemaRef ds:uri="http://schemas.microsoft.com/office/2006/metadata/contentType"/>
    <ds:schemaRef ds:uri="http://schemas.microsoft.com/office/2006/metadata/properties/metaAttributes"/>
    <ds:schemaRef ds:uri="http://www.w3.org/2000/xmlns/"/>
    <ds:schemaRef ds:uri="http://www.w3.org/2001/XMLSchema"/>
    <ds:schemaRef ds:uri="a6e40888-4705-4068-9116-183499aada4b"/>
    <ds:schemaRef ds:uri="a924e8b1-a508-44e0-9562-cce710e9f5be"/>
  </ds:schemaRefs>
</ds:datastoreItem>
</file>

<file path=docProps/app.xml><?xml version="1.0" encoding="utf-8"?>
<Properties xmlns="http://schemas.openxmlformats.org/officeDocument/2006/extended-properties" xmlns:vt="http://schemas.openxmlformats.org/officeDocument/2006/docPropsVTypes">
  <Template/>
  <TotalTime>18327</TotalTime>
  <Words>1009</Words>
  <Application>Microsoft Office PowerPoint</Application>
  <PresentationFormat>A4 Paper (210x297 mm)</PresentationFormat>
  <Paragraphs>64</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Tema de Office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Maria Cecilia Castro Nureña</dc:creator>
  <cp:lastModifiedBy>Kelly Patricia QP</cp:lastModifiedBy>
  <cp:revision>2356</cp:revision>
  <cp:lastPrinted>2018-09-14T14:28:30Z</cp:lastPrinted>
  <dcterms:created xsi:type="dcterms:W3CDTF">2016-10-24T22:36:41Z</dcterms:created>
  <dcterms:modified xsi:type="dcterms:W3CDTF">2024-01-30T19:27:53Z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0x0101003F71C5ECEF5F5141A3126677E799D234</vt:lpwstr>
  </property>
</Properties>
</file>