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7"/>
  </p:notesMasterIdLst>
  <p:sldIdLst>
    <p:sldId id="262" r:id="rId5"/>
    <p:sldId id="263" r:id="rId6"/>
  </p:sldIdLst>
  <p:sldSz cx="6858000" cy="9906000" type="A4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sconocido" initials="" lastIdx="1" clrIdx="0"/>
  <p:cmAuthor id="2" name="Renzo José Figueroa Palomino" initials="RJFP" lastIdx="1" clrIdx="1">
    <p:extLst>
      <p:ext uri="{19B8F6BF-5375-455C-9EA6-DF929625EA0E}">
        <p15:presenceInfo xmlns:p15="http://schemas.microsoft.com/office/powerpoint/2012/main" userId="S-1-5-21-2643366824-3486481793-2924324341-17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C3CC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23" autoAdjust="0"/>
    <p:restoredTop sz="94660"/>
  </p:normalViewPr>
  <p:slideViewPr>
    <p:cSldViewPr snapToGrid="0">
      <p:cViewPr varScale="1">
        <p:scale>
          <a:sx n="69" d="100"/>
          <a:sy n="69" d="100"/>
        </p:scale>
        <p:origin x="3876" y="114"/>
      </p:cViewPr>
      <p:guideLst>
        <p:guide orient="horz" pos="3143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 /><Relationship Id="rId3" Type="http://schemas.openxmlformats.org/officeDocument/2006/relationships/customXml" Target="../customXml/item3.xml" /><Relationship Id="rId7" Type="http://schemas.openxmlformats.org/officeDocument/2006/relationships/notesMaster" Target="notesMasters/notesMaster1.xml" /><Relationship Id="rId12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theme" Target="theme/theme1.xml" /><Relationship Id="rId5" Type="http://schemas.openxmlformats.org/officeDocument/2006/relationships/slide" Target="slides/slide1.xml" /><Relationship Id="rId10" Type="http://schemas.openxmlformats.org/officeDocument/2006/relationships/viewProps" Target="viewProps.xml" /><Relationship Id="rId4" Type="http://schemas.openxmlformats.org/officeDocument/2006/relationships/slideMaster" Target="slideMasters/slideMaster1.xml" /><Relationship Id="rId9" Type="http://schemas.openxmlformats.org/officeDocument/2006/relationships/presProps" Target="presProps.xml" 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Users\juanpalomino\Desktop\Produce\OEI\CAES%202022\Evaluacion%20PNTE\CAES%202023\Procesadas\tablas_componentes_pnte3.xlsx" TargetMode="Externa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56378739907518E-2"/>
          <c:y val="1.8223439456568426E-2"/>
          <c:w val="0.91568724252018496"/>
          <c:h val="0.864285598125807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Sheet2!$A$169</c:f>
              <c:strCache>
                <c:ptCount val="1"/>
                <c:pt idx="0">
                  <c:v>FORMALIZACION</c:v>
                </c:pt>
              </c:strCache>
            </c:strRef>
          </c:tx>
          <c:spPr>
            <a:solidFill>
              <a:srgbClr val="637E9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Sheet2!$B$168:$F$168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Sheet2!$B$169:$F$169</c:f>
              <c:numCache>
                <c:formatCode>_(* #,##0_);_(* \(#,##0\);_(* "-"??_);_(@_)</c:formatCode>
                <c:ptCount val="5"/>
                <c:pt idx="0">
                  <c:v>8170</c:v>
                </c:pt>
                <c:pt idx="1">
                  <c:v>33336</c:v>
                </c:pt>
                <c:pt idx="2">
                  <c:v>80132</c:v>
                </c:pt>
                <c:pt idx="3">
                  <c:v>66103</c:v>
                </c:pt>
                <c:pt idx="4">
                  <c:v>105118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AE-4E7C-9602-A036BDC05579}"/>
            </c:ext>
          </c:extLst>
        </c:ser>
        <c:ser>
          <c:idx val="1"/>
          <c:order val="1"/>
          <c:tx>
            <c:strRef>
              <c:f>Sheet2!$A$170</c:f>
              <c:strCache>
                <c:ptCount val="1"/>
                <c:pt idx="0">
                  <c:v>GESTION EMPRESARIAL</c:v>
                </c:pt>
              </c:strCache>
            </c:strRef>
          </c:tx>
          <c:spPr>
            <a:solidFill>
              <a:srgbClr val="E96479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AE-4E7C-9602-A036BDC0557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AE-4E7C-9602-A036BDC0557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855E-4C15-A7A7-FFF9BEFD02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Sheet2!$B$168:$F$168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Sheet2!$B$170:$F$170</c:f>
              <c:numCache>
                <c:formatCode>_(* #,##0_);_(* \(#,##0\);_(* "-"??_);_(@_)</c:formatCode>
                <c:ptCount val="5"/>
                <c:pt idx="0">
                  <c:v>1739</c:v>
                </c:pt>
                <c:pt idx="1">
                  <c:v>5155</c:v>
                </c:pt>
                <c:pt idx="2">
                  <c:v>12689</c:v>
                </c:pt>
                <c:pt idx="3">
                  <c:v>6798</c:v>
                </c:pt>
                <c:pt idx="4">
                  <c:v>11662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AE-4E7C-9602-A036BDC05579}"/>
            </c:ext>
          </c:extLst>
        </c:ser>
        <c:ser>
          <c:idx val="2"/>
          <c:order val="2"/>
          <c:tx>
            <c:strRef>
              <c:f>Sheet2!$A$171</c:f>
              <c:strCache>
                <c:ptCount val="1"/>
                <c:pt idx="0">
                  <c:v>DIGITALIZACION</c:v>
                </c:pt>
              </c:strCache>
            </c:strRef>
          </c:tx>
          <c:spPr>
            <a:solidFill>
              <a:srgbClr val="F5E9C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2666359270118279E-3"/>
                  <c:y val="-5.32168424395601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25762888626289"/>
                      <c:h val="0.131810262314026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24AE-4E7C-9602-A036BDC05579}"/>
                </c:ext>
              </c:extLst>
            </c:dLbl>
            <c:dLbl>
              <c:idx val="1"/>
              <c:layout>
                <c:manualLayout>
                  <c:x val="0"/>
                  <c:y val="-0.112035922068871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5E-4C15-A7A7-FFF9BEFD021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855E-4C15-A7A7-FFF9BEFD02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Sheet2!$B$168:$F$168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Sheet2!$B$171:$F$171</c:f>
              <c:numCache>
                <c:formatCode>_(* #,##0_);_(* \(#,##0\);_(* "-"??_);_(@_)</c:formatCode>
                <c:ptCount val="5"/>
                <c:pt idx="0">
                  <c:v>2540</c:v>
                </c:pt>
                <c:pt idx="1">
                  <c:v>4400</c:v>
                </c:pt>
                <c:pt idx="2">
                  <c:v>9541</c:v>
                </c:pt>
                <c:pt idx="3">
                  <c:v>11100</c:v>
                </c:pt>
                <c:pt idx="4">
                  <c:v>9424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AE-4E7C-9602-A036BDC05579}"/>
            </c:ext>
          </c:extLst>
        </c:ser>
        <c:ser>
          <c:idx val="3"/>
          <c:order val="3"/>
          <c:tx>
            <c:strRef>
              <c:f>Sheet2!$A$172</c:f>
              <c:strCache>
                <c:ptCount val="1"/>
                <c:pt idx="0">
                  <c:v>FINANCIAMIENTO</c:v>
                </c:pt>
              </c:strCache>
            </c:strRef>
          </c:tx>
          <c:spPr>
            <a:solidFill>
              <a:srgbClr val="7DB9B6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AE-4E7C-9602-A036BDC0557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4AE-4E7C-9602-A036BDC05579}"/>
                </c:ext>
              </c:extLst>
            </c:dLbl>
            <c:dLbl>
              <c:idx val="2"/>
              <c:layout>
                <c:manualLayout>
                  <c:x val="-7.6646452527149673E-3"/>
                  <c:y val="4.4108630733208608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82382435908421"/>
                      <c:h val="5.898691296926069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55E-4C15-A7A7-FFF9BEFD02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Sheet2!$B$168:$F$168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Sheet2!$B$172:$F$172</c:f>
              <c:numCache>
                <c:formatCode>_(* #,##0_);_(* \(#,##0\);_(* "-"??_);_(@_)</c:formatCode>
                <c:ptCount val="5"/>
                <c:pt idx="0">
                  <c:v>290</c:v>
                </c:pt>
                <c:pt idx="1">
                  <c:v>1527</c:v>
                </c:pt>
                <c:pt idx="2">
                  <c:v>4566</c:v>
                </c:pt>
                <c:pt idx="3">
                  <c:v>3276</c:v>
                </c:pt>
                <c:pt idx="4">
                  <c:v>6568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4AE-4E7C-9602-A036BDC05579}"/>
            </c:ext>
          </c:extLst>
        </c:ser>
        <c:ser>
          <c:idx val="4"/>
          <c:order val="4"/>
          <c:tx>
            <c:strRef>
              <c:f>Sheet2!$A$173</c:f>
              <c:strCache>
                <c:ptCount val="1"/>
                <c:pt idx="0">
                  <c:v>DESARROLLO PRODUCTIVO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Sheet2!$B$168:$F$168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Sheet2!$B$173:$F$173</c:f>
              <c:numCache>
                <c:formatCode>_(* #,##0_);_(* \(#,##0\);_(* "-"??_);_(@_)</c:formatCode>
                <c:ptCount val="5"/>
                <c:pt idx="0">
                  <c:v>171</c:v>
                </c:pt>
                <c:pt idx="1">
                  <c:v>1927</c:v>
                </c:pt>
                <c:pt idx="2">
                  <c:v>1635</c:v>
                </c:pt>
                <c:pt idx="3">
                  <c:v>1184</c:v>
                </c:pt>
                <c:pt idx="4">
                  <c:v>2589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AE-4E7C-9602-A036BDC0557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8"/>
        <c:overlap val="100"/>
        <c:axId val="874473407"/>
        <c:axId val="899468575"/>
      </c:barChart>
      <c:catAx>
        <c:axId val="874473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468575"/>
        <c:crosses val="autoZero"/>
        <c:auto val="1"/>
        <c:lblAlgn val="ctr"/>
        <c:lblOffset val="100"/>
        <c:noMultiLvlLbl val="0"/>
      </c:catAx>
      <c:valAx>
        <c:axId val="899468575"/>
        <c:scaling>
          <c:orientation val="minMax"/>
          <c:max val="140000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874473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5159095819608122E-2"/>
          <c:y val="0"/>
          <c:w val="0.36399241728357212"/>
          <c:h val="0.379091626858627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39639639639637E-2"/>
          <c:y val="6.7744402358106512E-2"/>
          <c:w val="0.92072072072072075"/>
          <c:h val="0.79610632137226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[Libro1]Hoja2!$B$2</c:f>
              <c:strCache>
                <c:ptCount val="1"/>
                <c:pt idx="0">
                  <c:v>Persona Jurídica</c:v>
                </c:pt>
              </c:strCache>
            </c:strRef>
          </c:tx>
          <c:spPr>
            <a:solidFill>
              <a:srgbClr val="637E9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[Libro1]Hoja2!$A$3:$A$7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[Libro1]Hoja2!$B$3:$B$7</c:f>
              <c:numCache>
                <c:formatCode>#,##0</c:formatCode>
                <c:ptCount val="5"/>
                <c:pt idx="0">
                  <c:v>1659</c:v>
                </c:pt>
                <c:pt idx="1">
                  <c:v>3981</c:v>
                </c:pt>
                <c:pt idx="2">
                  <c:v>9391</c:v>
                </c:pt>
                <c:pt idx="3">
                  <c:v>13162</c:v>
                </c:pt>
                <c:pt idx="4">
                  <c:v>11387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55-4134-AF36-6657C5EA559F}"/>
            </c:ext>
          </c:extLst>
        </c:ser>
        <c:ser>
          <c:idx val="1"/>
          <c:order val="1"/>
          <c:tx>
            <c:strRef>
              <c:f>[Libro1]Hoja2!$C$2</c:f>
              <c:strCache>
                <c:ptCount val="1"/>
                <c:pt idx="0">
                  <c:v>Persona Natual</c:v>
                </c:pt>
              </c:strCache>
            </c:strRef>
          </c:tx>
          <c:spPr>
            <a:solidFill>
              <a:srgbClr val="E96479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6.478956428876306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7F-49FE-A84F-D4D589DEBF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[Libro1]Hoja2!$A$3:$A$7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[Libro1]Hoja2!$C$3:$C$7</c:f>
              <c:numCache>
                <c:formatCode>#,##0</c:formatCode>
                <c:ptCount val="5"/>
                <c:pt idx="1">
                  <c:v>90</c:v>
                </c:pt>
                <c:pt idx="2">
                  <c:v>13152</c:v>
                </c:pt>
                <c:pt idx="3">
                  <c:v>13297</c:v>
                </c:pt>
                <c:pt idx="4">
                  <c:v>21055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55-4134-AF36-6657C5EA559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892925472"/>
        <c:axId val="823295504"/>
      </c:barChart>
      <c:catAx>
        <c:axId val="89292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23295504"/>
        <c:crosses val="autoZero"/>
        <c:auto val="1"/>
        <c:lblAlgn val="ctr"/>
        <c:lblOffset val="100"/>
        <c:noMultiLvlLbl val="0"/>
      </c:catAx>
      <c:valAx>
        <c:axId val="823295504"/>
        <c:scaling>
          <c:orientation val="minMax"/>
          <c:max val="33000"/>
          <c:min val="0"/>
        </c:scaling>
        <c:delete val="1"/>
        <c:axPos val="l"/>
        <c:numFmt formatCode="#,##0" sourceLinked="1"/>
        <c:majorTickMark val="out"/>
        <c:minorTickMark val="none"/>
        <c:tickLblPos val="nextTo"/>
        <c:crossAx val="892925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003263105625317E-2"/>
          <c:y val="9.5639384471547559E-2"/>
          <c:w val="0.56766886571610986"/>
          <c:h val="9.14277872311742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7F5ADD81-C7BB-44EE-A4E6-021F81EB89A1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02E63829-E422-42E7-B813-23E2AE055B6C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693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028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262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502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448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230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2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927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223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147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900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912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9EC3-1233-4717-9A04-A33E2A5E60A2}" type="datetimeFigureOut">
              <a:rPr lang="es-PE" smtClean="0"/>
              <a:t>30/01/2024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3BA5F-BC4D-4A05-B475-D8E5F573528A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536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4" Type="http://schemas.openxmlformats.org/officeDocument/2006/relationships/chart" Target="../charts/char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ángulo: esquinas redondeadas 62">
            <a:extLst>
              <a:ext uri="{FF2B5EF4-FFF2-40B4-BE49-F238E27FC236}">
                <a16:creationId xmlns:a16="http://schemas.microsoft.com/office/drawing/2014/main" id="{A07FEB7C-74C9-4295-B8E7-76D608DA7DF7}"/>
              </a:ext>
            </a:extLst>
          </p:cNvPr>
          <p:cNvSpPr/>
          <p:nvPr/>
        </p:nvSpPr>
        <p:spPr>
          <a:xfrm>
            <a:off x="172540" y="3314559"/>
            <a:ext cx="2994703" cy="26275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324E37F1-A4EF-4327-A014-4B58EA696CE0}"/>
              </a:ext>
            </a:extLst>
          </p:cNvPr>
          <p:cNvSpPr/>
          <p:nvPr/>
        </p:nvSpPr>
        <p:spPr>
          <a:xfrm>
            <a:off x="132975" y="2031888"/>
            <a:ext cx="1718888" cy="2560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016" y="16832"/>
            <a:ext cx="1729484" cy="46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 noChangeShapeType="1"/>
          </p:cNvSpPr>
          <p:nvPr/>
        </p:nvSpPr>
        <p:spPr bwMode="auto">
          <a:xfrm>
            <a:off x="131383" y="111996"/>
            <a:ext cx="5606072" cy="650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/>
            <a:r>
              <a:rPr lang="es-MX" sz="2800" b="1" dirty="0">
                <a:solidFill>
                  <a:srgbClr val="18C3CC"/>
                </a:solidFill>
                <a:latin typeface="Bookman Old Style" panose="02050604050505020204" pitchFamily="18" charset="0"/>
              </a:rPr>
              <a:t>N</a:t>
            </a:r>
            <a:r>
              <a:rPr lang="es-PE" sz="2800" b="1" dirty="0">
                <a:solidFill>
                  <a:srgbClr val="18C3CC"/>
                </a:solidFill>
                <a:latin typeface="Bookman Old Style" panose="02050604050505020204" pitchFamily="18" charset="0"/>
              </a:rPr>
              <a:t>OTA TÉCNICA</a:t>
            </a:r>
            <a:endParaRPr lang="es-PE" b="1" dirty="0">
              <a:solidFill>
                <a:srgbClr val="18C3CC"/>
              </a:solidFill>
              <a:latin typeface="Bookman Old Style" panose="02050604050505020204" pitchFamily="18" charset="0"/>
            </a:endParaRPr>
          </a:p>
          <a:p>
            <a:pPr eaLnBrk="0" fontAlgn="base" hangingPunct="0"/>
            <a:r>
              <a:rPr lang="es-MX" sz="12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Evaluación de resultados de los Servicios brindados por los Centros de Desarrollo Empresarial del Programa Nacional Tu Empresa</a:t>
            </a:r>
            <a:endParaRPr lang="es-PE" sz="1200" b="1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77843" y="1219596"/>
            <a:ext cx="6516000" cy="276999"/>
          </a:xfrm>
          <a:prstGeom prst="rect">
            <a:avLst/>
          </a:prstGeom>
          <a:solidFill>
            <a:srgbClr val="18C3CC"/>
          </a:solidFill>
        </p:spPr>
        <p:txBody>
          <a:bodyPr wrap="square" rtlCol="0" anchor="ctr">
            <a:spAutoFit/>
          </a:bodyPr>
          <a:lstStyle/>
          <a:p>
            <a:r>
              <a:rPr lang="es-MX" sz="1200" b="1" dirty="0">
                <a:solidFill>
                  <a:prstClr val="white"/>
                </a:solidFill>
              </a:rPr>
              <a:t>Programa Nacional Tu Empresa</a:t>
            </a:r>
            <a:endParaRPr lang="es-PE" sz="1200" b="1" dirty="0">
              <a:solidFill>
                <a:prstClr val="white"/>
              </a:solidFill>
            </a:endParaRP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5577886" y="825132"/>
            <a:ext cx="1198674" cy="290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s-PE" altLang="es-PE" b="1" dirty="0">
                <a:solidFill>
                  <a:srgbClr val="0070C0"/>
                </a:solidFill>
              </a:rPr>
              <a:t>20/12/2023</a:t>
            </a:r>
            <a:endParaRPr lang="es-PE" altLang="es-PE" sz="1050" b="1" dirty="0">
              <a:solidFill>
                <a:srgbClr val="0070C0"/>
              </a:solidFill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177843" y="1485904"/>
            <a:ext cx="652485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s-MX" sz="1200" b="1" dirty="0"/>
              <a:t>Las empresas que formalizadas con el PNTE tiene un ingreso promedio anual mayor en 5 mil soles que aquellas no formalizadas por el programa, en el 2021</a:t>
            </a:r>
            <a:endParaRPr lang="es-PE" sz="1200" b="1" dirty="0">
              <a:solidFill>
                <a:prstClr val="black"/>
              </a:solidFill>
            </a:endParaRPr>
          </a:p>
        </p:txBody>
      </p:sp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ine 2"/>
          <p:cNvSpPr>
            <a:spLocks noChangeAspect="1" noChangeShapeType="1"/>
          </p:cNvSpPr>
          <p:nvPr/>
        </p:nvSpPr>
        <p:spPr bwMode="auto">
          <a:xfrm>
            <a:off x="0" y="1170397"/>
            <a:ext cx="6876000" cy="0"/>
          </a:xfrm>
          <a:prstGeom prst="line">
            <a:avLst/>
          </a:prstGeom>
          <a:noFill/>
          <a:ln w="57150" cmpd="thinThick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>
              <a:solidFill>
                <a:prstClr val="black"/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112333" y="841934"/>
            <a:ext cx="63485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b="1" dirty="0">
                <a:solidFill>
                  <a:prstClr val="black"/>
                </a:solidFill>
              </a:rPr>
              <a:t>Oficina de Evaluación de Impacto -  </a:t>
            </a:r>
            <a:r>
              <a:rPr lang="es-PE" sz="1000" b="1" dirty="0">
                <a:solidFill>
                  <a:prstClr val="black"/>
                </a:solidFill>
              </a:rPr>
              <a:t>Oficina General de Evaluación de Impacto y Estudios Económicos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40" name="CuadroTexto 49">
            <a:extLst>
              <a:ext uri="{FF2B5EF4-FFF2-40B4-BE49-F238E27FC236}">
                <a16:creationId xmlns:a16="http://schemas.microsoft.com/office/drawing/2014/main" id="{AB5B3BF3-D4BE-431E-9F46-9B28AFB78614}"/>
              </a:ext>
            </a:extLst>
          </p:cNvPr>
          <p:cNvSpPr txBox="1"/>
          <p:nvPr/>
        </p:nvSpPr>
        <p:spPr>
          <a:xfrm>
            <a:off x="155575" y="2053987"/>
            <a:ext cx="3003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1200" b="1">
                <a:solidFill>
                  <a:schemeClr val="accent5"/>
                </a:solidFill>
              </a:defRPr>
            </a:lvl1pPr>
          </a:lstStyle>
          <a:p>
            <a:r>
              <a:rPr lang="es-US" dirty="0">
                <a:solidFill>
                  <a:srgbClr val="4472C4"/>
                </a:solidFill>
              </a:rPr>
              <a:t>Intervención</a:t>
            </a:r>
            <a:endParaRPr lang="es-PE" dirty="0">
              <a:solidFill>
                <a:srgbClr val="4472C4"/>
              </a:solidFill>
            </a:endParaRPr>
          </a:p>
        </p:txBody>
      </p:sp>
      <p:sp>
        <p:nvSpPr>
          <p:cNvPr id="41" name="Rectángulo 50">
            <a:extLst>
              <a:ext uri="{FF2B5EF4-FFF2-40B4-BE49-F238E27FC236}">
                <a16:creationId xmlns:a16="http://schemas.microsoft.com/office/drawing/2014/main" id="{6E7B16F0-4546-4C7F-8292-85A77716B220}"/>
              </a:ext>
            </a:extLst>
          </p:cNvPr>
          <p:cNvSpPr/>
          <p:nvPr/>
        </p:nvSpPr>
        <p:spPr>
          <a:xfrm>
            <a:off x="3513954" y="2208420"/>
            <a:ext cx="3209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>
                <a:solidFill>
                  <a:prstClr val="black"/>
                </a:solidFill>
              </a:rPr>
              <a:t>En los últimos cinco años (2018-2022), se ha registrado, mayormente, una formalización de personas naturales </a:t>
            </a:r>
            <a:r>
              <a:rPr lang="es-MX" sz="1000">
                <a:solidFill>
                  <a:prstClr val="black"/>
                </a:solidFill>
              </a:rPr>
              <a:t>(PPNN</a:t>
            </a:r>
            <a:r>
              <a:rPr lang="es-MX" sz="1000" dirty="0">
                <a:solidFill>
                  <a:prstClr val="black"/>
                </a:solidFill>
              </a:rPr>
              <a:t>). Solo en el 2022, se formalizaron un total de 21 mil PPNN y 11 mil personas jurídicas (PPJJ).</a:t>
            </a:r>
          </a:p>
        </p:txBody>
      </p:sp>
      <p:sp>
        <p:nvSpPr>
          <p:cNvPr id="42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493293" y="5054139"/>
            <a:ext cx="30466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Registros Administrativos del PNTE - PRODUCE</a:t>
            </a:r>
          </a:p>
          <a:p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Elaboración: </a:t>
            </a:r>
            <a:r>
              <a:rPr lang="es-MX" sz="700" dirty="0">
                <a:latin typeface="Arial" panose="020B0604020202020204" pitchFamily="34" charset="0"/>
                <a:cs typeface="Arial" panose="020B0604020202020204" pitchFamily="34" charset="0"/>
              </a:rPr>
              <a:t>PRODUCE – OGEIEE - Oficina de Evaluación de Impacto</a:t>
            </a:r>
            <a:endParaRPr lang="es-P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547197" y="2957927"/>
            <a:ext cx="3046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dirty="0">
                <a:solidFill>
                  <a:prstClr val="black"/>
                </a:solidFill>
              </a:rPr>
              <a:t>Empresas constituidas según tipo de personería, 2018-2022</a:t>
            </a:r>
            <a:endParaRPr lang="es-MX" sz="900" dirty="0">
              <a:solidFill>
                <a:prstClr val="black"/>
              </a:solidFill>
            </a:endParaRPr>
          </a:p>
        </p:txBody>
      </p:sp>
      <p:sp>
        <p:nvSpPr>
          <p:cNvPr id="48" name="CuadroTexto 42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289662" y="6710526"/>
            <a:ext cx="29058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prstClr val="black"/>
                </a:solidFill>
              </a:rPr>
              <a:t>Servicios ofrecidos por el PNTE 2018-2022</a:t>
            </a:r>
            <a:endParaRPr lang="es-PE" sz="900" dirty="0">
              <a:solidFill>
                <a:prstClr val="black"/>
              </a:solidFill>
            </a:endParaRPr>
          </a:p>
        </p:txBody>
      </p:sp>
      <p:sp>
        <p:nvSpPr>
          <p:cNvPr id="49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211733" y="9277694"/>
            <a:ext cx="29947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Registros Administrativos del PNTE - PRODUCE</a:t>
            </a:r>
          </a:p>
          <a:p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Elaboración: </a:t>
            </a:r>
            <a:r>
              <a:rPr lang="es-MX" sz="700" dirty="0">
                <a:latin typeface="Arial" panose="020B0604020202020204" pitchFamily="34" charset="0"/>
                <a:cs typeface="Arial" panose="020B0604020202020204" pitchFamily="34" charset="0"/>
              </a:rPr>
              <a:t>PRODUCE – OGEIEE - Oficina de Evaluación de Impacto</a:t>
            </a:r>
            <a:endParaRPr lang="es-P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AB5B3BF3-D4BE-431E-9F46-9B28AFB78614}"/>
              </a:ext>
            </a:extLst>
          </p:cNvPr>
          <p:cNvSpPr txBox="1"/>
          <p:nvPr/>
        </p:nvSpPr>
        <p:spPr>
          <a:xfrm>
            <a:off x="162263" y="3299822"/>
            <a:ext cx="29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200" b="1" dirty="0">
                <a:solidFill>
                  <a:srgbClr val="4472C4"/>
                </a:solidFill>
              </a:rPr>
              <a:t>Objetivo de la evaluación</a:t>
            </a:r>
            <a:endParaRPr lang="es-PE" sz="1200" b="1" dirty="0">
              <a:solidFill>
                <a:srgbClr val="4472C4"/>
              </a:solidFill>
            </a:endParaRPr>
          </a:p>
        </p:txBody>
      </p:sp>
      <p:sp>
        <p:nvSpPr>
          <p:cNvPr id="53" name="Rectángulo 50">
            <a:extLst>
              <a:ext uri="{FF2B5EF4-FFF2-40B4-BE49-F238E27FC236}">
                <a16:creationId xmlns:a16="http://schemas.microsoft.com/office/drawing/2014/main" id="{6E7B16F0-4546-4C7F-8292-85A77716B220}"/>
              </a:ext>
            </a:extLst>
          </p:cNvPr>
          <p:cNvSpPr/>
          <p:nvPr/>
        </p:nvSpPr>
        <p:spPr>
          <a:xfrm>
            <a:off x="107101" y="3608307"/>
            <a:ext cx="31834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/>
              <a:t>Analizar y evaluar el logro y cumplimiento de los objetivos y metas trazadas de los servicios brindados por los componentes del PNTE, a fin de evidenciar la mejora en la productividad y ventas de las MYPE. </a:t>
            </a:r>
          </a:p>
          <a:p>
            <a:pPr algn="just"/>
            <a:endParaRPr lang="es-MX" sz="1000" dirty="0"/>
          </a:p>
          <a:p>
            <a:pPr algn="just"/>
            <a:r>
              <a:rPr lang="es-MX" sz="1000" dirty="0"/>
              <a:t>Esto permitirá establecer recomendaciones para mejorar los componentes empresariales y proponer nuevos componentes y/o estrategias que contribuyan a incrementar la productividad y ventas de las MYPE.</a:t>
            </a:r>
            <a:endParaRPr lang="es-PE" sz="1000" dirty="0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6E7B16F0-4546-4C7F-8292-85A77716B220}"/>
              </a:ext>
            </a:extLst>
          </p:cNvPr>
          <p:cNvSpPr/>
          <p:nvPr/>
        </p:nvSpPr>
        <p:spPr>
          <a:xfrm>
            <a:off x="132975" y="2365552"/>
            <a:ext cx="317783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/>
              <a:t>La intervención consta de 5 componentes: Formalización, Gestión Empresarial, Digitalización, Desarrollo productivo y Acceso al financiamiento, cada uno compuesto por una serie de servicios según se señala en el plan de implementación.</a:t>
            </a:r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84E11DF7-514C-498B-B736-DCB1210A283B}"/>
              </a:ext>
            </a:extLst>
          </p:cNvPr>
          <p:cNvSpPr/>
          <p:nvPr/>
        </p:nvSpPr>
        <p:spPr>
          <a:xfrm>
            <a:off x="172540" y="5111408"/>
            <a:ext cx="3033895" cy="27699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FADAA18-8F0B-41B3-A5B3-C847DFEA08ED}"/>
              </a:ext>
            </a:extLst>
          </p:cNvPr>
          <p:cNvSpPr txBox="1"/>
          <p:nvPr/>
        </p:nvSpPr>
        <p:spPr>
          <a:xfrm>
            <a:off x="131383" y="5105786"/>
            <a:ext cx="29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200" b="1" dirty="0">
                <a:solidFill>
                  <a:srgbClr val="4472C4"/>
                </a:solidFill>
              </a:rPr>
              <a:t>Características de los beneficiarios</a:t>
            </a:r>
            <a:endParaRPr lang="es-PE" sz="1200" b="1" dirty="0">
              <a:solidFill>
                <a:srgbClr val="4472C4"/>
              </a:solidFill>
            </a:endParaRPr>
          </a:p>
        </p:txBody>
      </p:sp>
      <p:sp>
        <p:nvSpPr>
          <p:cNvPr id="39" name="Rectángulo 50">
            <a:extLst>
              <a:ext uri="{FF2B5EF4-FFF2-40B4-BE49-F238E27FC236}">
                <a16:creationId xmlns:a16="http://schemas.microsoft.com/office/drawing/2014/main" id="{5C9912AF-A959-4EDE-8745-10ADA7640D9D}"/>
              </a:ext>
            </a:extLst>
          </p:cNvPr>
          <p:cNvSpPr/>
          <p:nvPr/>
        </p:nvSpPr>
        <p:spPr>
          <a:xfrm>
            <a:off x="107101" y="5428681"/>
            <a:ext cx="31834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/>
              <a:t>En 2022, el componente que ofreció más servicios es el de Formalización (77.7%), seguido por Gestión Empresarial (8.6%), Digitalización (7%), Financiamiento (4.9%), y Desarrollo Productivo (1.9%).</a:t>
            </a:r>
          </a:p>
          <a:p>
            <a:pPr algn="just"/>
            <a:endParaRPr lang="es-MX" sz="1000" dirty="0"/>
          </a:p>
          <a:p>
            <a:pPr algn="just"/>
            <a:r>
              <a:rPr lang="es-MX" sz="1000" dirty="0"/>
              <a:t>En total, en el periodo 2018-2022 se han identificado más de 138 mil usuarios y 4 de cada 10 de ellos recibió solo un componente y 3 de cada 10 se beneficiaron con dos.</a:t>
            </a:r>
          </a:p>
        </p:txBody>
      </p:sp>
      <p:sp>
        <p:nvSpPr>
          <p:cNvPr id="44" name="Rectángulo: esquinas redondeadas 43">
            <a:extLst>
              <a:ext uri="{FF2B5EF4-FFF2-40B4-BE49-F238E27FC236}">
                <a16:creationId xmlns:a16="http://schemas.microsoft.com/office/drawing/2014/main" id="{2D52C127-62EF-46C1-A210-CB9D1E3274C2}"/>
              </a:ext>
            </a:extLst>
          </p:cNvPr>
          <p:cNvSpPr/>
          <p:nvPr/>
        </p:nvSpPr>
        <p:spPr>
          <a:xfrm>
            <a:off x="3593211" y="5760349"/>
            <a:ext cx="2975864" cy="27215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0B2F3463-2137-4E62-AB06-E168006E884A}"/>
              </a:ext>
            </a:extLst>
          </p:cNvPr>
          <p:cNvSpPr txBox="1"/>
          <p:nvPr/>
        </p:nvSpPr>
        <p:spPr>
          <a:xfrm>
            <a:off x="3575601" y="5760349"/>
            <a:ext cx="29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200" b="1" dirty="0">
                <a:solidFill>
                  <a:srgbClr val="4472C4"/>
                </a:solidFill>
              </a:rPr>
              <a:t>Metodología y datos</a:t>
            </a:r>
            <a:endParaRPr lang="es-PE" sz="1200" b="1" dirty="0">
              <a:solidFill>
                <a:srgbClr val="4472C4"/>
              </a:solidFill>
            </a:endParaRPr>
          </a:p>
        </p:txBody>
      </p:sp>
      <p:sp>
        <p:nvSpPr>
          <p:cNvPr id="46" name="Rectángulo 50">
            <a:extLst>
              <a:ext uri="{FF2B5EF4-FFF2-40B4-BE49-F238E27FC236}">
                <a16:creationId xmlns:a16="http://schemas.microsoft.com/office/drawing/2014/main" id="{A9DBAF86-8C74-41CA-A369-A759EC930C44}"/>
              </a:ext>
            </a:extLst>
          </p:cNvPr>
          <p:cNvSpPr/>
          <p:nvPr/>
        </p:nvSpPr>
        <p:spPr>
          <a:xfrm>
            <a:off x="3539623" y="6079075"/>
            <a:ext cx="318346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/>
              <a:t>La evaluación ha considerado una metodología cualitativa y cuantitativa. En el desarrollo de la primera, se realizaron entrevistas presenciales y virtuales tanto a los asesores de los Centros de Desarrollo empresarial que laboran en el interior del país y a los responsables de las unidades orgánicas del programa.</a:t>
            </a:r>
          </a:p>
          <a:p>
            <a:pPr algn="just"/>
            <a:endParaRPr lang="es-MX" sz="1000" dirty="0"/>
          </a:p>
          <a:p>
            <a:pPr algn="just"/>
            <a:r>
              <a:rPr lang="es-MX" sz="1000" dirty="0"/>
              <a:t>En los métodos cuantitativos, se propuso una estrategia </a:t>
            </a:r>
            <a:r>
              <a:rPr lang="es-MX" sz="1000" dirty="0" err="1"/>
              <a:t>cuasi-experiemental</a:t>
            </a:r>
            <a:r>
              <a:rPr lang="es-MX" sz="1000" dirty="0"/>
              <a:t> (</a:t>
            </a:r>
            <a:r>
              <a:rPr lang="es-MX" sz="1000" dirty="0" err="1"/>
              <a:t>Propensity</a:t>
            </a:r>
            <a:r>
              <a:rPr lang="es-MX" sz="1000" dirty="0"/>
              <a:t> Score </a:t>
            </a:r>
            <a:r>
              <a:rPr lang="es-MX" sz="1000" dirty="0" err="1"/>
              <a:t>Matching</a:t>
            </a:r>
            <a:r>
              <a:rPr lang="es-MX" sz="1000" dirty="0"/>
              <a:t>-PSM). Este método permite emparejar individuos que son similares en las características observables de ambos grupos: tratamiento y control, mediante la creación de un puntaje definido como la probabilidad de recibir tratamiento y su solvencia, que a su vez está vinculado a condiciones sobre un grupo de variables.</a:t>
            </a:r>
          </a:p>
          <a:p>
            <a:pPr algn="just"/>
            <a:endParaRPr lang="es-MX" sz="1000" dirty="0"/>
          </a:p>
          <a:p>
            <a:pPr algn="just"/>
            <a:r>
              <a:rPr lang="es-MX" sz="1000" dirty="0"/>
              <a:t>Para implementar este estudio, se usarán datos de los registros administrativos del PNTE y de SUNAT. Se sugiere que esta evaluación se realice para los años 2021 y 2022, debido a la potencial pérdida del efecto del tratamiento en el tiempo. </a:t>
            </a:r>
            <a:endParaRPr lang="es-PE" sz="1000" dirty="0"/>
          </a:p>
        </p:txBody>
      </p:sp>
      <p:graphicFrame>
        <p:nvGraphicFramePr>
          <p:cNvPr id="47" name="Chart 1">
            <a:extLst>
              <a:ext uri="{FF2B5EF4-FFF2-40B4-BE49-F238E27FC236}">
                <a16:creationId xmlns:a16="http://schemas.microsoft.com/office/drawing/2014/main" id="{5DDEF5A0-96B9-45EB-8E65-9F48342402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479418"/>
              </p:ext>
            </p:extLst>
          </p:nvPr>
        </p:nvGraphicFramePr>
        <p:xfrm>
          <a:off x="112333" y="6956747"/>
          <a:ext cx="3313852" cy="2267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0" name="Gráfico 49">
            <a:extLst>
              <a:ext uri="{FF2B5EF4-FFF2-40B4-BE49-F238E27FC236}">
                <a16:creationId xmlns:a16="http://schemas.microsoft.com/office/drawing/2014/main" id="{79F45AFC-54CD-4C81-B484-079BA34194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016967"/>
              </p:ext>
            </p:extLst>
          </p:nvPr>
        </p:nvGraphicFramePr>
        <p:xfrm>
          <a:off x="3426184" y="3339534"/>
          <a:ext cx="3113719" cy="176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28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uadroTexto 30"/>
          <p:cNvSpPr txBox="1"/>
          <p:nvPr/>
        </p:nvSpPr>
        <p:spPr>
          <a:xfrm>
            <a:off x="186454" y="219807"/>
            <a:ext cx="6516000" cy="276999"/>
          </a:xfrm>
          <a:prstGeom prst="rect">
            <a:avLst/>
          </a:prstGeom>
          <a:solidFill>
            <a:srgbClr val="18C3CC"/>
          </a:solidFill>
        </p:spPr>
        <p:txBody>
          <a:bodyPr wrap="square" rtlCol="0" anchor="ctr">
            <a:spAutoFit/>
          </a:bodyPr>
          <a:lstStyle/>
          <a:p>
            <a:r>
              <a:rPr lang="es-MX" sz="1200" b="1" dirty="0">
                <a:solidFill>
                  <a:prstClr val="white"/>
                </a:solidFill>
              </a:rPr>
              <a:t>Programa Nacional Tu Empresa</a:t>
            </a:r>
            <a:endParaRPr lang="es-PE" sz="1200" b="1" dirty="0">
              <a:solidFill>
                <a:prstClr val="white"/>
              </a:solidFill>
            </a:endParaRPr>
          </a:p>
        </p:txBody>
      </p:sp>
      <p:cxnSp>
        <p:nvCxnSpPr>
          <p:cNvPr id="23" name="Conector recto 22"/>
          <p:cNvCxnSpPr/>
          <p:nvPr/>
        </p:nvCxnSpPr>
        <p:spPr>
          <a:xfrm>
            <a:off x="0" y="9750613"/>
            <a:ext cx="6822867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ine 2"/>
          <p:cNvSpPr>
            <a:spLocks noChangeAspect="1" noChangeShapeType="1"/>
          </p:cNvSpPr>
          <p:nvPr/>
        </p:nvSpPr>
        <p:spPr bwMode="auto">
          <a:xfrm>
            <a:off x="1048" y="109770"/>
            <a:ext cx="6840000" cy="0"/>
          </a:xfrm>
          <a:prstGeom prst="line">
            <a:avLst/>
          </a:prstGeom>
          <a:noFill/>
          <a:ln w="57150" cmpd="thinThick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>
              <a:solidFill>
                <a:prstClr val="black"/>
              </a:solidFill>
            </a:endParaRPr>
          </a:p>
        </p:txBody>
      </p:sp>
      <p:sp>
        <p:nvSpPr>
          <p:cNvPr id="50" name="Rectángulo: esquinas redondeadas 49">
            <a:extLst>
              <a:ext uri="{FF2B5EF4-FFF2-40B4-BE49-F238E27FC236}">
                <a16:creationId xmlns:a16="http://schemas.microsoft.com/office/drawing/2014/main" id="{61C00819-472C-4334-918A-894C8DA52D86}"/>
              </a:ext>
            </a:extLst>
          </p:cNvPr>
          <p:cNvSpPr/>
          <p:nvPr/>
        </p:nvSpPr>
        <p:spPr>
          <a:xfrm>
            <a:off x="100989" y="5702228"/>
            <a:ext cx="6439223" cy="25873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7510BEAB-F156-4917-B96A-A2AF26CDCF83}"/>
              </a:ext>
            </a:extLst>
          </p:cNvPr>
          <p:cNvSpPr txBox="1"/>
          <p:nvPr/>
        </p:nvSpPr>
        <p:spPr>
          <a:xfrm>
            <a:off x="100990" y="5697258"/>
            <a:ext cx="2204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200" b="1" dirty="0">
                <a:solidFill>
                  <a:srgbClr val="4472C4"/>
                </a:solidFill>
              </a:rPr>
              <a:t>Resultados preliminares</a:t>
            </a:r>
            <a:endParaRPr lang="es-PE" sz="1200" b="1" dirty="0">
              <a:solidFill>
                <a:srgbClr val="4472C4"/>
              </a:solidFill>
            </a:endParaRPr>
          </a:p>
        </p:txBody>
      </p:sp>
      <p:sp>
        <p:nvSpPr>
          <p:cNvPr id="54" name="Rectángulo 50">
            <a:extLst>
              <a:ext uri="{FF2B5EF4-FFF2-40B4-BE49-F238E27FC236}">
                <a16:creationId xmlns:a16="http://schemas.microsoft.com/office/drawing/2014/main" id="{AB221952-19FE-4619-A962-41E7DEDC2A98}"/>
              </a:ext>
            </a:extLst>
          </p:cNvPr>
          <p:cNvSpPr/>
          <p:nvPr/>
        </p:nvSpPr>
        <p:spPr>
          <a:xfrm>
            <a:off x="100989" y="6024739"/>
            <a:ext cx="315021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/>
              <a:t>En las entrevistas, los asesores empresariales manifestaron que brindan asesoría en los 5 componentes, sin embargo, el servicio de formalización es el más demandado por los usuarios. </a:t>
            </a:r>
          </a:p>
          <a:p>
            <a:pPr algn="just"/>
            <a:endParaRPr lang="es-MX" sz="1000" dirty="0"/>
          </a:p>
          <a:p>
            <a:pPr algn="just"/>
            <a:r>
              <a:rPr lang="es-MX" sz="1000" dirty="0"/>
              <a:t>Respecto de la atención de las poblaciones vulnerables, los asesores forman alianzas estratégicas con distintas entidades y programas a fin de brindar capacitaciones exclusivas a mujeres y grupos vulnerables.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000" dirty="0"/>
          </a:p>
          <a:p>
            <a:pPr algn="just"/>
            <a:r>
              <a:rPr lang="es-MX" sz="1000" dirty="0"/>
              <a:t>Sobre la modalidad del servicio, durante el primer año de la pandemia, se consideró únicamente la modalidad virtual, lo que permitió un incremento en el número de beneficiarios al atender a aquellos localizados en zonas alejadas.</a:t>
            </a:r>
          </a:p>
        </p:txBody>
      </p:sp>
      <p:sp>
        <p:nvSpPr>
          <p:cNvPr id="59" name="Rectángulo redondeado 6">
            <a:extLst>
              <a:ext uri="{FF2B5EF4-FFF2-40B4-BE49-F238E27FC236}">
                <a16:creationId xmlns:a16="http://schemas.microsoft.com/office/drawing/2014/main" id="{34F5D3D5-FDBE-4C18-8985-DDCB7B746A3C}"/>
              </a:ext>
            </a:extLst>
          </p:cNvPr>
          <p:cNvSpPr/>
          <p:nvPr/>
        </p:nvSpPr>
        <p:spPr>
          <a:xfrm>
            <a:off x="222358" y="9218365"/>
            <a:ext cx="6317854" cy="4885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PE" sz="900" dirty="0">
                <a:solidFill>
                  <a:prstClr val="white"/>
                </a:solidFill>
              </a:rPr>
              <a:t>La presente Nota Técnica ha sido elaborado por la Oficina de Evaluación de Impacto de la OGEIEE con el objetivo de poner a disposición información oportuna en base a la </a:t>
            </a:r>
            <a:r>
              <a:rPr lang="es-MX" sz="900" dirty="0">
                <a:solidFill>
                  <a:prstClr val="white"/>
                </a:solidFill>
              </a:rPr>
              <a:t>Evaluación de resultados de los Servicios brindados por los Centros de Desarrollo Empresarial del Programa Nacional Tu Empresa.</a:t>
            </a:r>
            <a:endParaRPr lang="es-PE" sz="900" dirty="0">
              <a:solidFill>
                <a:prstClr val="white"/>
              </a:solidFill>
            </a:endParaRP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A68890C6-6B82-4751-BB1F-F6C87EC357BF}"/>
              </a:ext>
            </a:extLst>
          </p:cNvPr>
          <p:cNvSpPr/>
          <p:nvPr/>
        </p:nvSpPr>
        <p:spPr>
          <a:xfrm>
            <a:off x="186453" y="606843"/>
            <a:ext cx="6515999" cy="2280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33639C8C-2F36-48AE-ABB1-051DD534F86C}"/>
              </a:ext>
            </a:extLst>
          </p:cNvPr>
          <p:cNvSpPr txBox="1"/>
          <p:nvPr/>
        </p:nvSpPr>
        <p:spPr>
          <a:xfrm>
            <a:off x="155548" y="569118"/>
            <a:ext cx="2502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200" b="1" dirty="0">
                <a:solidFill>
                  <a:srgbClr val="4472C4"/>
                </a:solidFill>
              </a:rPr>
              <a:t>Lógica Causal de la intervención</a:t>
            </a:r>
            <a:endParaRPr lang="es-PE" sz="1200" b="1" dirty="0">
              <a:solidFill>
                <a:srgbClr val="4472C4"/>
              </a:solidFill>
            </a:endParaRPr>
          </a:p>
        </p:txBody>
      </p:sp>
      <p:pic>
        <p:nvPicPr>
          <p:cNvPr id="21" name="Picture 23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3B803AAC-5040-42A9-BD3E-4CD7E4706A7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53" y="980071"/>
            <a:ext cx="6445277" cy="4519203"/>
          </a:xfrm>
          <a:prstGeom prst="rect">
            <a:avLst/>
          </a:prstGeom>
        </p:spPr>
      </p:pic>
      <p:sp>
        <p:nvSpPr>
          <p:cNvPr id="22" name="Rectángulo 50">
            <a:extLst>
              <a:ext uri="{FF2B5EF4-FFF2-40B4-BE49-F238E27FC236}">
                <a16:creationId xmlns:a16="http://schemas.microsoft.com/office/drawing/2014/main" id="{DBA5662D-E406-416E-B161-A45E27C53B68}"/>
              </a:ext>
            </a:extLst>
          </p:cNvPr>
          <p:cNvSpPr/>
          <p:nvPr/>
        </p:nvSpPr>
        <p:spPr>
          <a:xfrm>
            <a:off x="3479800" y="6017990"/>
            <a:ext cx="30604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/>
              <a:t>Uno de los problemas identificados ha sido que los usuarios abandonan el proceso de formalización. Entre los principales motivos están los costos tributarios que deben asumir los empresarios.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000" dirty="0"/>
          </a:p>
          <a:p>
            <a:pPr algn="just"/>
            <a:r>
              <a:rPr lang="es-MX" sz="1000" dirty="0"/>
              <a:t>Otro problema es la falta de material para realizar la difusión, tanto los asesores como los responsables de las unidades del PNTE han señalado que se imprimen pocos volantes y se encuentran impedidos de gastar en publicidad a través de redes sociales.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000" dirty="0"/>
          </a:p>
          <a:p>
            <a:pPr algn="just"/>
            <a:r>
              <a:rPr lang="es-MX" sz="1000" dirty="0"/>
              <a:t>Como resultado de las entrevistas, se identificó que no se realiza seguimiento a los usuarios beneficiados debido a una falta de presupuesto y también la carencia de tiempo de los asesores, quienes deben cumplir metas mensuales que les impide destinar tiempo para contactar a anteriores asesorados y ver cómo va su desarrollo.</a:t>
            </a:r>
          </a:p>
        </p:txBody>
      </p:sp>
    </p:spTree>
    <p:extLst>
      <p:ext uri="{BB962C8B-B14F-4D97-AF65-F5344CB8AC3E}">
        <p14:creationId xmlns:p14="http://schemas.microsoft.com/office/powerpoint/2010/main" val="480391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6e40888-4705-4068-9116-183499aada4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F71C5ECEF5F5141A3126677E799D234" ma:contentTypeVersion="17" ma:contentTypeDescription="Crear nuevo documento." ma:contentTypeScope="" ma:versionID="a230c376dd8284235efb392a4e244b05">
  <xsd:schema xmlns:xsd="http://www.w3.org/2001/XMLSchema" xmlns:xs="http://www.w3.org/2001/XMLSchema" xmlns:p="http://schemas.microsoft.com/office/2006/metadata/properties" xmlns:ns3="a6e40888-4705-4068-9116-183499aada4b" xmlns:ns4="a924e8b1-a508-44e0-9562-cce710e9f5be" targetNamespace="http://schemas.microsoft.com/office/2006/metadata/properties" ma:root="true" ma:fieldsID="70ca76a8967bc38b0fa4de5f92656cb3" ns3:_="" ns4:_="">
    <xsd:import namespace="a6e40888-4705-4068-9116-183499aada4b"/>
    <xsd:import namespace="a924e8b1-a508-44e0-9562-cce710e9f5b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40888-4705-4068-9116-183499aada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4e8b1-a508-44e0-9562-cce710e9f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C04797-A906-43BD-98BD-D662B4B7CF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EE510C-8379-4B4C-A308-E8FB700633F2}">
  <ds:schemaRefs>
    <ds:schemaRef ds:uri="http://schemas.microsoft.com/office/2006/metadata/properties"/>
    <ds:schemaRef ds:uri="http://www.w3.org/2000/xmlns/"/>
    <ds:schemaRef ds:uri="a6e40888-4705-4068-9116-183499aada4b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6E94E2FD-03C3-4FE8-8F2F-74C67B191A5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a6e40888-4705-4068-9116-183499aada4b"/>
    <ds:schemaRef ds:uri="a924e8b1-a508-44e0-9562-cce710e9f5b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17298</TotalTime>
  <Words>817</Words>
  <Application>Microsoft Office PowerPoint</Application>
  <PresentationFormat>A4 Paper (210x297 mm)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Cecilia Castro Nureña</dc:creator>
  <cp:lastModifiedBy>Kelly Patricia QP</cp:lastModifiedBy>
  <cp:revision>2368</cp:revision>
  <cp:lastPrinted>2018-09-14T14:28:30Z</cp:lastPrinted>
  <dcterms:created xsi:type="dcterms:W3CDTF">2016-10-24T22:36:41Z</dcterms:created>
  <dcterms:modified xsi:type="dcterms:W3CDTF">2024-01-30T19:27:13Z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0x0101003F71C5ECEF5F5141A3126677E799D234</vt:lpwstr>
  </property>
</Properties>
</file>