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2"/>
  </p:notesMasterIdLst>
  <p:sldIdLst>
    <p:sldId id="483" r:id="rId5"/>
    <p:sldId id="2354" r:id="rId6"/>
    <p:sldId id="498" r:id="rId7"/>
    <p:sldId id="496" r:id="rId8"/>
    <p:sldId id="2358" r:id="rId9"/>
    <p:sldId id="508" r:id="rId10"/>
    <p:sldId id="509" r:id="rId11"/>
    <p:sldId id="2359" r:id="rId12"/>
    <p:sldId id="2361" r:id="rId13"/>
    <p:sldId id="2356" r:id="rId14"/>
    <p:sldId id="2362" r:id="rId15"/>
    <p:sldId id="2355" r:id="rId16"/>
    <p:sldId id="2363" r:id="rId17"/>
    <p:sldId id="2364" r:id="rId18"/>
    <p:sldId id="2365" r:id="rId19"/>
    <p:sldId id="298" r:id="rId20"/>
    <p:sldId id="500" r:id="rId21"/>
    <p:sldId id="517" r:id="rId22"/>
    <p:sldId id="518" r:id="rId23"/>
    <p:sldId id="262" r:id="rId24"/>
    <p:sldId id="264" r:id="rId25"/>
    <p:sldId id="273" r:id="rId26"/>
    <p:sldId id="265" r:id="rId27"/>
    <p:sldId id="266" r:id="rId28"/>
    <p:sldId id="506" r:id="rId29"/>
    <p:sldId id="268" r:id="rId30"/>
    <p:sldId id="267" r:id="rId3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 userDrawn="1">
          <p15:clr>
            <a:srgbClr val="A4A3A4"/>
          </p15:clr>
        </p15:guide>
        <p15:guide id="2" pos="3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et Jasmine Gómez Moncada" initials="HJGM" lastIdx="1" clrIdx="0">
    <p:extLst>
      <p:ext uri="{19B8F6BF-5375-455C-9EA6-DF929625EA0E}">
        <p15:presenceInfo xmlns:p15="http://schemas.microsoft.com/office/powerpoint/2012/main" userId="S::hgomezm@produce.gob.pe::05420b00-45e0-4026-9164-0b4e8151126b" providerId="AD"/>
      </p:ext>
    </p:extLst>
  </p:cmAuthor>
  <p:cmAuthor id="2" name="Lourdes del Pilar Alvarez Chavez" initials="LdPAC" lastIdx="1" clrIdx="1">
    <p:extLst>
      <p:ext uri="{19B8F6BF-5375-455C-9EA6-DF929625EA0E}">
        <p15:presenceInfo xmlns:p15="http://schemas.microsoft.com/office/powerpoint/2012/main" userId="S-1-5-21-2643366824-3486481793-2924324341-15854" providerId="AD"/>
      </p:ext>
    </p:extLst>
  </p:cmAuthor>
  <p:cmAuthor id="3" name="Harriet Jasmine Gómez Moncada" initials="HJGM [2]" lastIdx="1" clrIdx="2">
    <p:extLst>
      <p:ext uri="{19B8F6BF-5375-455C-9EA6-DF929625EA0E}">
        <p15:presenceInfo xmlns:p15="http://schemas.microsoft.com/office/powerpoint/2012/main" userId="S-1-5-21-2643366824-3486481793-2924324341-25402" providerId="AD"/>
      </p:ext>
    </p:extLst>
  </p:cmAuthor>
  <p:cmAuthor id="4" name="Carmen Cecilia Pezo Paucarima" initials="CCPP" lastIdx="1" clrIdx="3">
    <p:extLst>
      <p:ext uri="{19B8F6BF-5375-455C-9EA6-DF929625EA0E}">
        <p15:presenceInfo xmlns:p15="http://schemas.microsoft.com/office/powerpoint/2012/main" userId="Carmen Cecilia Pezo Paucarima" providerId="None"/>
      </p:ext>
    </p:extLst>
  </p:cmAuthor>
  <p:cmAuthor id="5" name="Renzo José Figueroa Palomino" initials="RJFP" lastIdx="5" clrIdx="4">
    <p:extLst>
      <p:ext uri="{19B8F6BF-5375-455C-9EA6-DF929625EA0E}">
        <p15:presenceInfo xmlns:p15="http://schemas.microsoft.com/office/powerpoint/2012/main" userId="S-1-5-21-2643366824-3486481793-2924324341-1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9"/>
    <a:srgbClr val="8EA9DB"/>
    <a:srgbClr val="9F5FCF"/>
    <a:srgbClr val="DAE3F3"/>
    <a:srgbClr val="3C1A56"/>
    <a:srgbClr val="BDD7EE"/>
    <a:srgbClr val="FFE5E5"/>
    <a:srgbClr val="FFCC66"/>
    <a:srgbClr val="DFC9EF"/>
    <a:srgbClr val="C9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8421" autoAdjust="0"/>
  </p:normalViewPr>
  <p:slideViewPr>
    <p:cSldViewPr snapToGrid="0">
      <p:cViewPr varScale="1">
        <p:scale>
          <a:sx n="97" d="100"/>
          <a:sy n="97" d="100"/>
        </p:scale>
        <p:origin x="1014" y="96"/>
      </p:cViewPr>
      <p:guideLst>
        <p:guide orient="horz" pos="2176"/>
        <p:guide pos="3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Edson\PEDIDOS\P1%20MIPYME\Mipyme%202020\4.4%20Informalidad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produce365-my.sharepoint.com/personal/jdvargasm_produce_gob_pe/Documents/JEMY-OEE/2023/9.Setiembre/Pedidos/PPT%20Formalizaci&#243;n%20e%20Informalidad%20DM/Informalidad%20Nacional%202018-2022-v.01_25.09.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produce365-my.sharepoint.com/personal/jdvargasm_produce_gob_pe/Documents/JEMY-OEE/2023/9.Setiembre/Pedidos/PPT%20Formalizaci&#243;n%20e%20Informalidad%20DM/Informalidad%20Nacional%202018-2022-v.01_25.09.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Parte_2_Actividades%20Produce\Pedidos\Actualizaci&#243;n_Formalizaci&#243;n%20Empresarial_set%202023\Base_Tasa%20de%20Informalidad_%202005-2023_ILOSTAT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produce365-my.sharepoint.com/personal/jdvargasm_produce_gob_pe/Documents/JEMY-OEE/2023/9.Setiembre/Pedidos/PPT%20Formalizaci&#243;n%20e%20Informalidad%20DM/RE_%20PPT%20formalizaci&#243;n%20e%20Informalidad_Sergio/EMP_NIFL_SEX_ECO_RT_A-completo-2023-09-29_Jemmy.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produce365-my.sharepoint.com/personal/jdvargasm_produce_gob_pe/Documents/JEMY-OEE/2023/9.Setiembre/Pedidos/PPT%20Formalizaci&#243;n%20e%20Informalidad%20DM/RE_%20PPT%20formalizaci&#243;n%20e%20Informalidad_Sergio/EMP_NIFL_SEX_ECO_RT_A-completo-2023-09-29_Jemmy.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produce365-my.sharepoint.com/personal/jdvargasm_produce_gob_pe/Documents/JEMY-OEE/2023/9.Setiembre/Pedidos/PPT%20Formalizaci&#243;n%20e%20Informalidad%20DM/RE_%20PPT%20formalizaci&#243;n%20e%20Informalidad_Sergio/EMP_NIFL_SEX_ECO_RT_A-completo-2023-09-29_Jemmy.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produce365-my.sharepoint.com/personal/jdvargasm_produce_gob_pe/Documents/JEMY-OEE/2023/9.Setiembre/Pedidos/PPT%20Formalizaci&#243;n%20e%20Informalidad%20DM/RE_%20PPT%20formalizaci&#243;n%20e%20Informalidad_Sergio/EMP_NIFL_SEX_ECO_RT_A-completo-2023-09-29_Jemmy.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produce365-my.sharepoint.com/personal/jdvargasm_produce_gob_pe/Documents/JEMY-OEE/2023/9.Setiembre/Pedidos/PPT%20Formalizaci&#243;n%20e%20Informalidad%20DM/RE_%20PPT%20formalizaci&#243;n%20e%20Informalidad_Sergio/EMP_NIFL_SEX_ECO_RT_A-completo-2023-09-29_Jemmy.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produce365-my.sharepoint.com/personal/jdvargasm_produce_gob_pe/Documents/JEMY-OEE/2023/9.Setiembre/Pedidos/PPT%20Formalizaci&#243;n%20e%20Informalidad%20DM/RE_%20PPT%20formalizaci&#243;n%20e%20Informalidad_Sergio/EMP_NIFL_SEX_ECO_RT_A-completo-2023-09-29_Jemmy.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dson\ILOSTAT_2010_2020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Parte_2_Actividades%20Produce\Pedidos\Actualizaci&#243;n%20e%20Informalidad_set%202023\Gr&#225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dson\ILOSTAT_2010_2020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dson\ILOSTAT_2010_2020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04%20ABRIL%202023\PROTECCION%20SOCIAL\td_empleo_04_21_09052022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04%20ABRIL%202023\PROTECCION%20SOCIAL\td_empleo_04_21_09052022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04%20ABRIL%202023\PROTECCION%20SOCIAL\td_empleo_04_21_09052022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04%20ABRIL%202023\PROTECCION%20SOCIAL\td_empleo_04_21_09052022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Parte_2_Actividades%20Produce\Pedidos\Actualizaci&#243;n%20e%20Informalidad_set%202023\Gr&#225;f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Parte_2_Actividades%20Produce\Pedidos\Actualizaci&#243;n%20e%20Informalidad_set%202023\Gr&#225;fic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idal\Downloads\Focalizacion_it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produce365-my.sharepoint.com/personal/jdvargasm_produce_gob_pe/Documents/JEMY-OEE/2023/9.Setiembre/Pedidos/PPT%20Formalizaci&#243;n%20e%20Informalidad%20DM/Informalidad%20Nacional%202018-2022-v.01_25.09.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produce365-my.sharepoint.com/personal/jdvargasm_produce_gob_pe/Documents/JEMY-OEE/2023/9.Setiembre/Pedidos/PPT%20Formalizaci&#243;n%20e%20Informalidad%20DM/Informalidad%20Nacional%202018-2022-v.01_25.09.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produce365-my.sharepoint.com/personal/jdvargasm_produce_gob_pe/Documents/JEMY-OEE/2023/9.Setiembre/Pedidos/PPT%20Formalizaci&#243;n%20e%20Informalidad%20DM/Informalidad%20Nacional%202018-2022-v.01_25.09.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809745982374289E-2"/>
          <c:y val="6.201549011103747E-2"/>
          <c:w val="0.95438050803525143"/>
          <c:h val="0.83538682883325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DoingBusiness!$E$1</c:f>
              <c:strCache>
                <c:ptCount val="1"/>
                <c:pt idx="0">
                  <c:v>Trámites (número)</c:v>
                </c:pt>
              </c:strCache>
            </c:strRef>
          </c:tx>
          <c:spPr>
            <a:solidFill>
              <a:srgbClr val="009DD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DoingBusiness!$D$2:$D$18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DoingBusiness!$E$2:$E$18</c:f>
              <c:numCache>
                <c:formatCode>General</c:formatCode>
                <c:ptCount val="17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10</c:v>
                </c:pt>
                <c:pt idx="7">
                  <c:v>9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1-4AEF-9DB7-C4832A7BD0FC}"/>
            </c:ext>
          </c:extLst>
        </c:ser>
        <c:ser>
          <c:idx val="1"/>
          <c:order val="1"/>
          <c:tx>
            <c:strRef>
              <c:f>DoingBusiness!$F$1</c:f>
              <c:strCache>
                <c:ptCount val="1"/>
                <c:pt idx="0">
                  <c:v>Costo (% de ingreso per cápita)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DoingBusiness!$D$2:$D$18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DoingBusiness!$F$2:$F$18</c:f>
              <c:numCache>
                <c:formatCode>General</c:formatCode>
                <c:ptCount val="17"/>
                <c:pt idx="0">
                  <c:v>39.4</c:v>
                </c:pt>
                <c:pt idx="1">
                  <c:v>36.4</c:v>
                </c:pt>
                <c:pt idx="2">
                  <c:v>38.5</c:v>
                </c:pt>
                <c:pt idx="3">
                  <c:v>31</c:v>
                </c:pt>
                <c:pt idx="4">
                  <c:v>28.2</c:v>
                </c:pt>
                <c:pt idx="5">
                  <c:v>25.1</c:v>
                </c:pt>
                <c:pt idx="6">
                  <c:v>16.3</c:v>
                </c:pt>
                <c:pt idx="7">
                  <c:v>16.7</c:v>
                </c:pt>
                <c:pt idx="8">
                  <c:v>17.100000000000001</c:v>
                </c:pt>
                <c:pt idx="9">
                  <c:v>15.1</c:v>
                </c:pt>
                <c:pt idx="10">
                  <c:v>14.4</c:v>
                </c:pt>
                <c:pt idx="11">
                  <c:v>13.5</c:v>
                </c:pt>
                <c:pt idx="12">
                  <c:v>9.6999999999999993</c:v>
                </c:pt>
                <c:pt idx="13">
                  <c:v>7.4</c:v>
                </c:pt>
                <c:pt idx="14">
                  <c:v>7.5</c:v>
                </c:pt>
                <c:pt idx="15">
                  <c:v>7.5</c:v>
                </c:pt>
                <c:pt idx="16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F1-4AEF-9DB7-C4832A7BD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264471880"/>
        <c:axId val="264472272"/>
      </c:barChart>
      <c:lineChart>
        <c:grouping val="standard"/>
        <c:varyColors val="0"/>
        <c:ser>
          <c:idx val="2"/>
          <c:order val="2"/>
          <c:tx>
            <c:strRef>
              <c:f>DoingBusiness!$G$1</c:f>
              <c:strCache>
                <c:ptCount val="1"/>
                <c:pt idx="0">
                  <c:v>Tiempo (días)</c:v>
                </c:pt>
              </c:strCache>
            </c:strRef>
          </c:tx>
          <c:spPr>
            <a:ln w="1270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solidFill>
                <a:schemeClr val="lt1"/>
              </a:solidFill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DoingBusiness!$D$2:$D$18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DoingBusiness!$G$2:$G$18</c:f>
              <c:numCache>
                <c:formatCode>General</c:formatCode>
                <c:ptCount val="17"/>
                <c:pt idx="0">
                  <c:v>100.5</c:v>
                </c:pt>
                <c:pt idx="1">
                  <c:v>100.5</c:v>
                </c:pt>
                <c:pt idx="2">
                  <c:v>104.5</c:v>
                </c:pt>
                <c:pt idx="3">
                  <c:v>74.5</c:v>
                </c:pt>
                <c:pt idx="4">
                  <c:v>74.5</c:v>
                </c:pt>
                <c:pt idx="5">
                  <c:v>67</c:v>
                </c:pt>
                <c:pt idx="6">
                  <c:v>41</c:v>
                </c:pt>
                <c:pt idx="7">
                  <c:v>42.5</c:v>
                </c:pt>
                <c:pt idx="8">
                  <c:v>41.5</c:v>
                </c:pt>
                <c:pt idx="9">
                  <c:v>41.5</c:v>
                </c:pt>
                <c:pt idx="10">
                  <c:v>41.5</c:v>
                </c:pt>
                <c:pt idx="11">
                  <c:v>41.5</c:v>
                </c:pt>
                <c:pt idx="12">
                  <c:v>41.5</c:v>
                </c:pt>
                <c:pt idx="13">
                  <c:v>41</c:v>
                </c:pt>
                <c:pt idx="14">
                  <c:v>41</c:v>
                </c:pt>
                <c:pt idx="15">
                  <c:v>26</c:v>
                </c:pt>
                <c:pt idx="16">
                  <c:v>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AF1-4AEF-9DB7-C4832A7BD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471880"/>
        <c:axId val="264472272"/>
      </c:lineChart>
      <c:catAx>
        <c:axId val="26447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264472272"/>
        <c:crosses val="autoZero"/>
        <c:auto val="1"/>
        <c:lblAlgn val="ctr"/>
        <c:lblOffset val="100"/>
        <c:noMultiLvlLbl val="0"/>
      </c:catAx>
      <c:valAx>
        <c:axId val="264472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4471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578688493110348"/>
          <c:y val="5.9196160277857804E-2"/>
          <c:w val="0.32036518022635396"/>
          <c:h val="0.286063129886819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'Informalidad Laboral_Nacional'!$Y$77</c:f>
              <c:strCache>
                <c:ptCount val="1"/>
                <c:pt idx="0">
                  <c:v>Empleo informal en el sector informal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97-4EA0-8D8F-2052FF8DA1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'Informalidad Laboral_Nacional'!$X$78:$X$85</c:f>
              <c:strCache>
                <c:ptCount val="8"/>
                <c:pt idx="0">
                  <c:v>Agropecuario</c:v>
                </c:pt>
                <c:pt idx="1">
                  <c:v>Pesca</c:v>
                </c:pt>
                <c:pt idx="2">
                  <c:v>Construcción</c:v>
                </c:pt>
                <c:pt idx="3">
                  <c:v>Comercio</c:v>
                </c:pt>
                <c:pt idx="4">
                  <c:v>Nacional</c:v>
                </c:pt>
                <c:pt idx="5">
                  <c:v>Manufactura</c:v>
                </c:pt>
                <c:pt idx="6">
                  <c:v>Servicios</c:v>
                </c:pt>
                <c:pt idx="7">
                  <c:v>Mineria</c:v>
                </c:pt>
              </c:strCache>
            </c:strRef>
          </c:cat>
          <c:val>
            <c:numRef>
              <c:f>'Informalidad Laboral_Nacional'!$Y$78:$Y$85</c:f>
              <c:numCache>
                <c:formatCode>#,##0.0</c:formatCode>
                <c:ptCount val="8"/>
                <c:pt idx="0">
                  <c:v>93.71639624873535</c:v>
                </c:pt>
                <c:pt idx="1">
                  <c:v>88.215819770159627</c:v>
                </c:pt>
                <c:pt idx="2">
                  <c:v>74.237467558200876</c:v>
                </c:pt>
                <c:pt idx="3">
                  <c:v>62.893733414350251</c:v>
                </c:pt>
                <c:pt idx="4">
                  <c:v>60.599901684875157</c:v>
                </c:pt>
                <c:pt idx="5">
                  <c:v>45.880614735897566</c:v>
                </c:pt>
                <c:pt idx="6">
                  <c:v>39.815825749902515</c:v>
                </c:pt>
                <c:pt idx="7">
                  <c:v>35.733712975790908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97-4EA0-8D8F-2052FF8DA133}"/>
            </c:ext>
          </c:extLst>
        </c:ser>
        <c:ser>
          <c:idx val="1"/>
          <c:order val="1"/>
          <c:tx>
            <c:strRef>
              <c:f>'Informalidad Laboral_Nacional'!$Z$77</c:f>
              <c:strCache>
                <c:ptCount val="1"/>
                <c:pt idx="0">
                  <c:v>Empleo informal en el sector formal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797-4EA0-8D8F-2052FF8DA133}"/>
              </c:ext>
            </c:extLst>
          </c:dPt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97-4EA0-8D8F-2052FF8DA133}"/>
                </c:ext>
              </c:extLst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97-4EA0-8D8F-2052FF8DA1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'Informalidad Laboral_Nacional'!$X$78:$X$85</c:f>
              <c:strCache>
                <c:ptCount val="8"/>
                <c:pt idx="0">
                  <c:v>Agropecuario</c:v>
                </c:pt>
                <c:pt idx="1">
                  <c:v>Pesca</c:v>
                </c:pt>
                <c:pt idx="2">
                  <c:v>Construcción</c:v>
                </c:pt>
                <c:pt idx="3">
                  <c:v>Comercio</c:v>
                </c:pt>
                <c:pt idx="4">
                  <c:v>Nacional</c:v>
                </c:pt>
                <c:pt idx="5">
                  <c:v>Manufactura</c:v>
                </c:pt>
                <c:pt idx="6">
                  <c:v>Servicios</c:v>
                </c:pt>
                <c:pt idx="7">
                  <c:v>Mineria</c:v>
                </c:pt>
              </c:strCache>
            </c:strRef>
          </c:cat>
          <c:val>
            <c:numRef>
              <c:f>'Informalidad Laboral_Nacional'!$Z$78:$Z$85</c:f>
              <c:numCache>
                <c:formatCode>#,##0.0</c:formatCode>
                <c:ptCount val="8"/>
                <c:pt idx="0">
                  <c:v>1.8082126655141948</c:v>
                </c:pt>
                <c:pt idx="1">
                  <c:v>1.4150971073332568</c:v>
                </c:pt>
                <c:pt idx="2">
                  <c:v>12.163720795193546</c:v>
                </c:pt>
                <c:pt idx="3">
                  <c:v>14.734111952856484</c:v>
                </c:pt>
                <c:pt idx="4">
                  <c:v>15.099006206014209</c:v>
                </c:pt>
                <c:pt idx="5">
                  <c:v>19.988330275174974</c:v>
                </c:pt>
                <c:pt idx="6">
                  <c:v>23.42892442049104</c:v>
                </c:pt>
                <c:pt idx="7">
                  <c:v>10.204347872520684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97-4EA0-8D8F-2052FF8DA133}"/>
            </c:ext>
          </c:extLst>
        </c:ser>
        <c:ser>
          <c:idx val="2"/>
          <c:order val="2"/>
          <c:tx>
            <c:strRef>
              <c:f>'Informalidad Laboral_Nacional'!$AB$77</c:f>
              <c:strCache>
                <c:ptCount val="1"/>
                <c:pt idx="0">
                  <c:v>Espacio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chemeClr val="tx2">
                  <a:alpha val="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2513779527559055E-2"/>
                  <c:y val="0"/>
                </c:manualLayout>
              </c:layout>
              <c:tx>
                <c:rich>
                  <a:bodyPr/>
                  <a:lstStyle/>
                  <a:p>
                    <a:fld id="{D5777E59-E54F-466E-9F3C-C6AE66E350F9}" type="CELLRANGE">
                      <a:rPr lang="en-US"/>
                      <a:pPr/>
                      <a:t>[CELLRANGE]</a:t>
                    </a:fld>
                    <a:endParaRPr lang="es-P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B797-4EA0-8D8F-2052FF8DA133}"/>
                </c:ext>
              </c:extLst>
            </c:dLbl>
            <c:dLbl>
              <c:idx val="1"/>
              <c:layout>
                <c:manualLayout>
                  <c:x val="4.9736001749781177E-2"/>
                  <c:y val="-8.4875562720133283E-17"/>
                </c:manualLayout>
              </c:layout>
              <c:tx>
                <c:rich>
                  <a:bodyPr/>
                  <a:lstStyle/>
                  <a:p>
                    <a:fld id="{9DF1FEC7-67CA-44BA-9675-5F3BF198095C}" type="CELLRANGE">
                      <a:rPr lang="en-US"/>
                      <a:pPr/>
                      <a:t>[CELLRANGE]</a:t>
                    </a:fld>
                    <a:endParaRPr lang="es-P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797-4EA0-8D8F-2052FF8DA13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79BA0A7-A9FF-4EAD-933D-BA9ADBCE1CCE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797-4EA0-8D8F-2052FF8DA13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E635FDA-1B31-4BFE-9CD7-279E7F20A8CF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797-4EA0-8D8F-2052FF8DA133}"/>
                </c:ext>
              </c:extLst>
            </c:dLbl>
            <c:dLbl>
              <c:idx val="4"/>
              <c:layout>
                <c:manualLayout>
                  <c:x val="5.3931102362204726E-2"/>
                  <c:y val="-4.6296296296296294E-3"/>
                </c:manualLayout>
              </c:layout>
              <c:tx>
                <c:rich>
                  <a:bodyPr/>
                  <a:lstStyle/>
                  <a:p>
                    <a:fld id="{40FFA5CE-76DB-46E0-B4C5-6CE3AF497FFC}" type="CELLRANGE">
                      <a:rPr lang="en-US"/>
                      <a:pPr/>
                      <a:t>[CELLRANGE]</a:t>
                    </a:fld>
                    <a:endParaRPr lang="es-P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B797-4EA0-8D8F-2052FF8DA13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E588AA6-2A3B-472B-9E17-F9A99F56532F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797-4EA0-8D8F-2052FF8DA133}"/>
                </c:ext>
              </c:extLst>
            </c:dLbl>
            <c:dLbl>
              <c:idx val="6"/>
              <c:layout>
                <c:manualLayout>
                  <c:x val="4.2819991251093509E-2"/>
                  <c:y val="-2.1218890680033321E-17"/>
                </c:manualLayout>
              </c:layout>
              <c:tx>
                <c:rich>
                  <a:bodyPr/>
                  <a:lstStyle/>
                  <a:p>
                    <a:fld id="{0993480B-2602-4B8B-BFC1-8045E3269F90}" type="CELLRANGE">
                      <a:rPr lang="en-US"/>
                      <a:pPr/>
                      <a:t>[CELLRANGE]</a:t>
                    </a:fld>
                    <a:endParaRPr lang="es-P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B797-4EA0-8D8F-2052FF8DA13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B11F321-0473-420E-8C3F-373B7A26615F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797-4EA0-8D8F-2052FF8DA1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strRef>
              <c:f>'Informalidad Laboral_Nacional'!$X$78:$X$85</c:f>
              <c:strCache>
                <c:ptCount val="8"/>
                <c:pt idx="0">
                  <c:v>Agropecuario</c:v>
                </c:pt>
                <c:pt idx="1">
                  <c:v>Pesca</c:v>
                </c:pt>
                <c:pt idx="2">
                  <c:v>Construcción</c:v>
                </c:pt>
                <c:pt idx="3">
                  <c:v>Comercio</c:v>
                </c:pt>
                <c:pt idx="4">
                  <c:v>Nacional</c:v>
                </c:pt>
                <c:pt idx="5">
                  <c:v>Manufactura</c:v>
                </c:pt>
                <c:pt idx="6">
                  <c:v>Servicios</c:v>
                </c:pt>
                <c:pt idx="7">
                  <c:v>Mineria</c:v>
                </c:pt>
              </c:strCache>
            </c:strRef>
          </c:cat>
          <c:val>
            <c:numRef>
              <c:f>'Informalidad Laboral_Nacional'!$AB$78:$AB$85</c:f>
              <c:numCache>
                <c:formatCode>#,##0.0</c:formatCode>
                <c:ptCount val="8"/>
                <c:pt idx="0">
                  <c:v>12</c:v>
                </c:pt>
                <c:pt idx="1">
                  <c:v>12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'Informalidad Laboral_Nacional'!$AA$78:$AA$85</c15:f>
                <c15:dlblRangeCache>
                  <c:ptCount val="8"/>
                  <c:pt idx="0">
                    <c:v>95.5</c:v>
                  </c:pt>
                  <c:pt idx="1">
                    <c:v>89.6</c:v>
                  </c:pt>
                  <c:pt idx="2">
                    <c:v>86.4</c:v>
                  </c:pt>
                  <c:pt idx="3">
                    <c:v>77.6</c:v>
                  </c:pt>
                  <c:pt idx="4">
                    <c:v>75.7</c:v>
                  </c:pt>
                  <c:pt idx="5">
                    <c:v>65.9</c:v>
                  </c:pt>
                  <c:pt idx="6">
                    <c:v>63.2</c:v>
                  </c:pt>
                  <c:pt idx="7">
                    <c:v>45.9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B797-4EA0-8D8F-2052FF8DA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72486400"/>
        <c:axId val="955833360"/>
      </c:barChart>
      <c:catAx>
        <c:axId val="1072486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955833360"/>
        <c:crosses val="autoZero"/>
        <c:auto val="1"/>
        <c:lblAlgn val="ctr"/>
        <c:lblOffset val="100"/>
        <c:noMultiLvlLbl val="0"/>
      </c:catAx>
      <c:valAx>
        <c:axId val="955833360"/>
        <c:scaling>
          <c:orientation val="minMax"/>
          <c:max val="120"/>
          <c:min val="0"/>
        </c:scaling>
        <c:delete val="1"/>
        <c:axPos val="t"/>
        <c:numFmt formatCode="#,##0.0" sourceLinked="1"/>
        <c:majorTickMark val="none"/>
        <c:minorTickMark val="none"/>
        <c:tickLblPos val="nextTo"/>
        <c:crossAx val="107248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36429872495445E-2"/>
          <c:y val="3.2569969334219816E-2"/>
          <c:w val="0.95992714025500914"/>
          <c:h val="0.77636837148229909"/>
        </c:manualLayout>
      </c:layout>
      <c:lineChart>
        <c:grouping val="standard"/>
        <c:varyColors val="0"/>
        <c:ser>
          <c:idx val="0"/>
          <c:order val="0"/>
          <c:tx>
            <c:strRef>
              <c:f>'Informalidad Laboral_Nacional'!$C$113</c:f>
              <c:strCache>
                <c:ptCount val="1"/>
                <c:pt idx="0">
                  <c:v>Empleo informal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'Informalidad Laboral_Nacional'!$D$112:$K$112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'Informalidad Laboral_Nacional'!$D$113:$K$113</c:f>
              <c:numCache>
                <c:formatCode>#,##0.0</c:formatCode>
                <c:ptCount val="8"/>
                <c:pt idx="0">
                  <c:v>73.150023530376146</c:v>
                </c:pt>
                <c:pt idx="1">
                  <c:v>71.971619133649952</c:v>
                </c:pt>
                <c:pt idx="2">
                  <c:v>72.546504229611443</c:v>
                </c:pt>
                <c:pt idx="3">
                  <c:v>72.43837077183187</c:v>
                </c:pt>
                <c:pt idx="4">
                  <c:v>72.740922055924457</c:v>
                </c:pt>
                <c:pt idx="5">
                  <c:v>75.338686061942141</c:v>
                </c:pt>
                <c:pt idx="6">
                  <c:v>76.846961587963122</c:v>
                </c:pt>
                <c:pt idx="7">
                  <c:v>75.698907890889359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F1F-4E4C-86DA-F4037A060142}"/>
            </c:ext>
          </c:extLst>
        </c:ser>
        <c:ser>
          <c:idx val="1"/>
          <c:order val="1"/>
          <c:tx>
            <c:strRef>
              <c:f>'Informalidad Laboral_Nacional'!$C$114</c:f>
              <c:strCache>
                <c:ptCount val="1"/>
                <c:pt idx="0">
                  <c:v>Independientes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'Informalidad Laboral_Nacional'!$D$112:$K$112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'Informalidad Laboral_Nacional'!$D$114:$K$114</c:f>
              <c:numCache>
                <c:formatCode>#,##0.0</c:formatCode>
                <c:ptCount val="8"/>
                <c:pt idx="0">
                  <c:v>89.591717936108068</c:v>
                </c:pt>
                <c:pt idx="1">
                  <c:v>86.774126566020556</c:v>
                </c:pt>
                <c:pt idx="2">
                  <c:v>87.319417887816172</c:v>
                </c:pt>
                <c:pt idx="3">
                  <c:v>89.302727978192095</c:v>
                </c:pt>
                <c:pt idx="4">
                  <c:v>89.209796221093583</c:v>
                </c:pt>
                <c:pt idx="5">
                  <c:v>90.799773994123782</c:v>
                </c:pt>
                <c:pt idx="6">
                  <c:v>90.924564465788521</c:v>
                </c:pt>
                <c:pt idx="7">
                  <c:v>90.772522224934477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F1F-4E4C-86DA-F4037A060142}"/>
            </c:ext>
          </c:extLst>
        </c:ser>
        <c:ser>
          <c:idx val="2"/>
          <c:order val="2"/>
          <c:tx>
            <c:strRef>
              <c:f>'Informalidad Laboral_Nacional'!$C$115</c:f>
              <c:strCache>
                <c:ptCount val="1"/>
                <c:pt idx="0">
                  <c:v>PEA Asalariada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'Informalidad Laboral_Nacional'!$D$112:$K$112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'Informalidad Laboral_Nacional'!$D$115:$K$115</c:f>
              <c:numCache>
                <c:formatCode>#,##0.0</c:formatCode>
                <c:ptCount val="8"/>
                <c:pt idx="0">
                  <c:v>62.376123726295631</c:v>
                </c:pt>
                <c:pt idx="1">
                  <c:v>61.967742140035881</c:v>
                </c:pt>
                <c:pt idx="2">
                  <c:v>62.708670278366412</c:v>
                </c:pt>
                <c:pt idx="3">
                  <c:v>61.239156080880292</c:v>
                </c:pt>
                <c:pt idx="4">
                  <c:v>61.78243192534503</c:v>
                </c:pt>
                <c:pt idx="5">
                  <c:v>63.868104500858614</c:v>
                </c:pt>
                <c:pt idx="6">
                  <c:v>67.409939496433964</c:v>
                </c:pt>
                <c:pt idx="7">
                  <c:v>65.858324285817062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F1F-4E4C-86DA-F4037A060142}"/>
            </c:ext>
          </c:extLst>
        </c:ser>
        <c:ser>
          <c:idx val="3"/>
          <c:order val="3"/>
          <c:tx>
            <c:strRef>
              <c:f>'Informalidad Laboral_Nacional'!$C$116</c:f>
              <c:strCache>
                <c:ptCount val="1"/>
                <c:pt idx="0">
                  <c:v>Sector Público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'Informalidad Laboral_Nacional'!$D$112:$K$112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'Informalidad Laboral_Nacional'!$D$116:$K$116</c:f>
              <c:numCache>
                <c:formatCode>#,##0.0</c:formatCode>
                <c:ptCount val="8"/>
                <c:pt idx="0">
                  <c:v>21.969198139689624</c:v>
                </c:pt>
                <c:pt idx="1">
                  <c:v>22.3902889309676</c:v>
                </c:pt>
                <c:pt idx="2">
                  <c:v>20.219643269035462</c:v>
                </c:pt>
                <c:pt idx="3">
                  <c:v>17.43881193852479</c:v>
                </c:pt>
                <c:pt idx="4">
                  <c:v>18.925465546534507</c:v>
                </c:pt>
                <c:pt idx="5">
                  <c:v>18.139873412448658</c:v>
                </c:pt>
                <c:pt idx="6">
                  <c:v>21.63358311623254</c:v>
                </c:pt>
                <c:pt idx="7">
                  <c:v>23.161682064924584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F1F-4E4C-86DA-F4037A060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971360"/>
        <c:axId val="1356806336"/>
      </c:lineChart>
      <c:catAx>
        <c:axId val="15979713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356806336"/>
        <c:crosses val="autoZero"/>
        <c:auto val="1"/>
        <c:lblAlgn val="ctr"/>
        <c:lblOffset val="100"/>
        <c:noMultiLvlLbl val="0"/>
      </c:catAx>
      <c:valAx>
        <c:axId val="135680633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59797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90663985393874E-2"/>
          <c:y val="5.0925925925925923E-2"/>
          <c:w val="0.80601783292209128"/>
          <c:h val="0.86482283464566934"/>
        </c:manualLayout>
      </c:layout>
      <c:lineChart>
        <c:grouping val="standard"/>
        <c:varyColors val="0"/>
        <c:ser>
          <c:idx val="0"/>
          <c:order val="0"/>
          <c:tx>
            <c:strRef>
              <c:f>'1 gráfico'!$R$4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159639079559369E-2"/>
                  <c:y val="-4.89343297441736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56-40F1-9F13-75BE5F772DAF}"/>
                </c:ext>
              </c:extLst>
            </c:dLbl>
            <c:dLbl>
              <c:idx val="13"/>
              <c:layout>
                <c:manualLayout>
                  <c:x val="-3.1430938750830549E-2"/>
                  <c:y val="-5.70900513682025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56-40F1-9F13-75BE5F772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 gráfico'!$L$5:$L$18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'1 gráfico'!$R$5:$R$18</c:f>
              <c:numCache>
                <c:formatCode>General</c:formatCode>
                <c:ptCount val="14"/>
                <c:pt idx="0">
                  <c:v>77.099999999999994</c:v>
                </c:pt>
                <c:pt idx="1">
                  <c:v>76.8</c:v>
                </c:pt>
                <c:pt idx="2">
                  <c:v>75.599999999999994</c:v>
                </c:pt>
                <c:pt idx="3">
                  <c:v>70.7</c:v>
                </c:pt>
                <c:pt idx="4">
                  <c:v>69.8</c:v>
                </c:pt>
                <c:pt idx="5">
                  <c:v>68.599999999999994</c:v>
                </c:pt>
                <c:pt idx="6">
                  <c:v>69.2</c:v>
                </c:pt>
                <c:pt idx="7">
                  <c:v>68.099999999999994</c:v>
                </c:pt>
                <c:pt idx="8">
                  <c:v>68.099999999999994</c:v>
                </c:pt>
                <c:pt idx="9">
                  <c:v>68.5</c:v>
                </c:pt>
                <c:pt idx="10">
                  <c:v>68.400000000000006</c:v>
                </c:pt>
                <c:pt idx="11">
                  <c:v>70.099999999999994</c:v>
                </c:pt>
                <c:pt idx="12">
                  <c:v>68.400000000000006</c:v>
                </c:pt>
                <c:pt idx="13">
                  <c:v>68.099999999999994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756-40F1-9F13-75BE5F772DAF}"/>
            </c:ext>
          </c:extLst>
        </c:ser>
        <c:ser>
          <c:idx val="1"/>
          <c:order val="1"/>
          <c:tx>
            <c:strRef>
              <c:f>'1 gráfico'!$Q$4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851119211050889E-2"/>
                  <c:y val="-4.89343297441736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56-40F1-9F13-75BE5F772DAF}"/>
                </c:ext>
              </c:extLst>
            </c:dLbl>
            <c:dLbl>
              <c:idx val="13"/>
              <c:layout>
                <c:manualLayout>
                  <c:x val="-2.9776678816576432E-2"/>
                  <c:y val="-3.67007473081301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56-40F1-9F13-75BE5F772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 gráfico'!$L$5:$L$18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'1 gráfico'!$Q$5:$Q$18</c:f>
              <c:numCache>
                <c:formatCode>General</c:formatCode>
                <c:ptCount val="14"/>
                <c:pt idx="0">
                  <c:v>68.8</c:v>
                </c:pt>
                <c:pt idx="1">
                  <c:v>68.099999999999994</c:v>
                </c:pt>
                <c:pt idx="2">
                  <c:v>67.400000000000006</c:v>
                </c:pt>
                <c:pt idx="3">
                  <c:v>67</c:v>
                </c:pt>
                <c:pt idx="4">
                  <c:v>65</c:v>
                </c:pt>
                <c:pt idx="5">
                  <c:v>63.4</c:v>
                </c:pt>
                <c:pt idx="6">
                  <c:v>63.2</c:v>
                </c:pt>
                <c:pt idx="7">
                  <c:v>62.4</c:v>
                </c:pt>
                <c:pt idx="8">
                  <c:v>62.2</c:v>
                </c:pt>
                <c:pt idx="9">
                  <c:v>62.4</c:v>
                </c:pt>
                <c:pt idx="10">
                  <c:v>61.9</c:v>
                </c:pt>
                <c:pt idx="11">
                  <c:v>61.5</c:v>
                </c:pt>
                <c:pt idx="12">
                  <c:v>63.2</c:v>
                </c:pt>
                <c:pt idx="13">
                  <c:v>58.1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F756-40F1-9F13-75BE5F772DAF}"/>
            </c:ext>
          </c:extLst>
        </c:ser>
        <c:ser>
          <c:idx val="2"/>
          <c:order val="2"/>
          <c:tx>
            <c:strRef>
              <c:f>'1 gráfico'!$P$4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851119211050889E-2"/>
                  <c:y val="-4.07786081201447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56-40F1-9F13-75BE5F772DAF}"/>
                </c:ext>
              </c:extLst>
            </c:dLbl>
            <c:dLbl>
              <c:idx val="13"/>
              <c:layout>
                <c:manualLayout>
                  <c:x val="-2.9776678816576432E-2"/>
                  <c:y val="3.67007473081302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56-40F1-9F13-75BE5F772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 gráfico'!$L$5:$L$18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'1 gráfico'!$P$5:$P$18</c:f>
              <c:numCache>
                <c:formatCode>General</c:formatCode>
                <c:ptCount val="14"/>
                <c:pt idx="0">
                  <c:v>60.1</c:v>
                </c:pt>
                <c:pt idx="1">
                  <c:v>60.5</c:v>
                </c:pt>
                <c:pt idx="2">
                  <c:v>60.4</c:v>
                </c:pt>
                <c:pt idx="3">
                  <c:v>60.5</c:v>
                </c:pt>
                <c:pt idx="4">
                  <c:v>59.8</c:v>
                </c:pt>
                <c:pt idx="5">
                  <c:v>58.8</c:v>
                </c:pt>
                <c:pt idx="6">
                  <c:v>58.7</c:v>
                </c:pt>
                <c:pt idx="7">
                  <c:v>58.1</c:v>
                </c:pt>
                <c:pt idx="8">
                  <c:v>57.9</c:v>
                </c:pt>
                <c:pt idx="9">
                  <c:v>57.6</c:v>
                </c:pt>
                <c:pt idx="10">
                  <c:v>57.6</c:v>
                </c:pt>
                <c:pt idx="11">
                  <c:v>55.7</c:v>
                </c:pt>
                <c:pt idx="12">
                  <c:v>57.1</c:v>
                </c:pt>
                <c:pt idx="13">
                  <c:v>56.6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F756-40F1-9F13-75BE5F772DAF}"/>
            </c:ext>
          </c:extLst>
        </c:ser>
        <c:ser>
          <c:idx val="3"/>
          <c:order val="3"/>
          <c:tx>
            <c:strRef>
              <c:f>'1 gráfico'!$O$4</c:f>
              <c:strCache>
                <c:ptCount val="1"/>
                <c:pt idx="0">
                  <c:v>Costa Rica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553796847834139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56-40F1-9F13-75BE5F772DAF}"/>
                </c:ext>
              </c:extLst>
            </c:dLbl>
            <c:dLbl>
              <c:idx val="1"/>
              <c:layout>
                <c:manualLayout>
                  <c:x val="-2.4813899013813593E-2"/>
                  <c:y val="3.26228864961157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56-40F1-9F13-75BE5F772DAF}"/>
                </c:ext>
              </c:extLst>
            </c:dLbl>
            <c:dLbl>
              <c:idx val="13"/>
              <c:layout>
                <c:manualLayout>
                  <c:x val="-3.6393718553593267E-2"/>
                  <c:y val="-4.07786081201446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56-40F1-9F13-75BE5F772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 gráfico'!$L$5:$L$18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'1 gráfico'!$O$5:$O$18</c:f>
              <c:numCache>
                <c:formatCode>General</c:formatCode>
                <c:ptCount val="14"/>
                <c:pt idx="1">
                  <c:v>37.9</c:v>
                </c:pt>
                <c:pt idx="2">
                  <c:v>37.1</c:v>
                </c:pt>
                <c:pt idx="3">
                  <c:v>39.1</c:v>
                </c:pt>
                <c:pt idx="4">
                  <c:v>40.9</c:v>
                </c:pt>
                <c:pt idx="5">
                  <c:v>41.2</c:v>
                </c:pt>
                <c:pt idx="6">
                  <c:v>42.1</c:v>
                </c:pt>
                <c:pt idx="7">
                  <c:v>40.200000000000003</c:v>
                </c:pt>
                <c:pt idx="8">
                  <c:v>40.1</c:v>
                </c:pt>
                <c:pt idx="9">
                  <c:v>40.299999999999997</c:v>
                </c:pt>
                <c:pt idx="10">
                  <c:v>41.2</c:v>
                </c:pt>
                <c:pt idx="11">
                  <c:v>39.4</c:v>
                </c:pt>
                <c:pt idx="12">
                  <c:v>40.799999999999997</c:v>
                </c:pt>
                <c:pt idx="13">
                  <c:v>39.299999999999997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F756-40F1-9F13-75BE5F772DAF}"/>
            </c:ext>
          </c:extLst>
        </c:ser>
        <c:ser>
          <c:idx val="4"/>
          <c:order val="4"/>
          <c:tx>
            <c:strRef>
              <c:f>'1 gráfico'!$N$4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762650712657902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56-40F1-9F13-75BE5F772DAF}"/>
                </c:ext>
              </c:extLst>
            </c:dLbl>
            <c:dLbl>
              <c:idx val="9"/>
              <c:layout>
                <c:manualLayout>
                  <c:x val="-2.3159639079559351E-2"/>
                  <c:y val="-4.8934329744173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56-40F1-9F13-75BE5F772DAF}"/>
                </c:ext>
              </c:extLst>
            </c:dLbl>
            <c:dLbl>
              <c:idx val="13"/>
              <c:layout>
                <c:manualLayout>
                  <c:x val="-3.6393718553593392E-2"/>
                  <c:y val="3.2622886496115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756-40F1-9F13-75BE5F772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 gráfico'!$L$5:$L$18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'1 gráfico'!$N$5:$N$18</c:f>
              <c:numCache>
                <c:formatCode>General</c:formatCode>
                <c:ptCount val="14"/>
                <c:pt idx="9">
                  <c:v>29.3</c:v>
                </c:pt>
                <c:pt idx="10">
                  <c:v>29.3</c:v>
                </c:pt>
                <c:pt idx="11">
                  <c:v>25.8</c:v>
                </c:pt>
                <c:pt idx="12">
                  <c:v>27.4</c:v>
                </c:pt>
                <c:pt idx="13">
                  <c:v>27.4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F756-40F1-9F13-75BE5F772DAF}"/>
            </c:ext>
          </c:extLst>
        </c:ser>
        <c:ser>
          <c:idx val="5"/>
          <c:order val="5"/>
          <c:tx>
            <c:strRef>
              <c:f>'1 gráfico'!$M$4</c:f>
              <c:strCache>
                <c:ptCount val="1"/>
                <c:pt idx="0">
                  <c:v>Uruguay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869402169998263E-2"/>
                  <c:y val="-5.8529825217105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756-40F1-9F13-75BE5F772DAF}"/>
                </c:ext>
              </c:extLst>
            </c:dLbl>
            <c:dLbl>
              <c:idx val="13"/>
              <c:layout>
                <c:manualLayout>
                  <c:x val="-3.6393718553593392E-2"/>
                  <c:y val="-2.8545025684101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756-40F1-9F13-75BE5F772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 gráfico'!$L$5:$L$18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'1 gráfico'!$M$5:$M$18</c:f>
              <c:numCache>
                <c:formatCode>General</c:formatCode>
                <c:ptCount val="14"/>
                <c:pt idx="0">
                  <c:v>42.4</c:v>
                </c:pt>
                <c:pt idx="1">
                  <c:v>40.9</c:v>
                </c:pt>
                <c:pt idx="2">
                  <c:v>38.299999999999997</c:v>
                </c:pt>
                <c:pt idx="3">
                  <c:v>36.200000000000003</c:v>
                </c:pt>
                <c:pt idx="4">
                  <c:v>35.4</c:v>
                </c:pt>
                <c:pt idx="5">
                  <c:v>23.6</c:v>
                </c:pt>
                <c:pt idx="6">
                  <c:v>23.9</c:v>
                </c:pt>
                <c:pt idx="7">
                  <c:v>24.5</c:v>
                </c:pt>
                <c:pt idx="8">
                  <c:v>24.1</c:v>
                </c:pt>
                <c:pt idx="9">
                  <c:v>24</c:v>
                </c:pt>
                <c:pt idx="10">
                  <c:v>24.5</c:v>
                </c:pt>
                <c:pt idx="11">
                  <c:v>21.9</c:v>
                </c:pt>
                <c:pt idx="12">
                  <c:v>27.9</c:v>
                </c:pt>
                <c:pt idx="13">
                  <c:v>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F756-40F1-9F13-75BE5F772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8860383"/>
        <c:axId val="637388687"/>
      </c:lineChart>
      <c:catAx>
        <c:axId val="2888603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637388687"/>
        <c:crosses val="autoZero"/>
        <c:auto val="1"/>
        <c:lblAlgn val="ctr"/>
        <c:lblOffset val="100"/>
        <c:noMultiLvlLbl val="0"/>
      </c:catAx>
      <c:valAx>
        <c:axId val="637388687"/>
        <c:scaling>
          <c:orientation val="minMax"/>
          <c:max val="80"/>
          <c:min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PE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Tasa de informalidad (%)</a:t>
                </a:r>
              </a:p>
            </c:rich>
          </c:tx>
          <c:layout>
            <c:manualLayout>
              <c:xMode val="edge"/>
              <c:yMode val="edge"/>
              <c:x val="2.1785145952585251E-3"/>
              <c:y val="0.231913458734324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28886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63488400284919"/>
          <c:y val="4.2915972222222223E-2"/>
          <c:w val="0.37819372637215731"/>
          <c:h val="0.91416823210826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1A-40D0-9730-0FE19547B93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1A-40D0-9730-0FE19547B9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'[EMP_NIFL_SEX_ECO_RT_A-completo-2023-09-29_Jemmy.xlsx]Hoja1'!$F$3:$F$7</c:f>
              <c:strCache>
                <c:ptCount val="5"/>
                <c:pt idx="0">
                  <c:v>Minería</c:v>
                </c:pt>
                <c:pt idx="1">
                  <c:v>Manufactura</c:v>
                </c:pt>
                <c:pt idx="2">
                  <c:v>Construcción</c:v>
                </c:pt>
                <c:pt idx="3">
                  <c:v>Comercio y servicios</c:v>
                </c:pt>
                <c:pt idx="4">
                  <c:v>Agricultura</c:v>
                </c:pt>
              </c:strCache>
            </c:strRef>
          </c:cat>
          <c:val>
            <c:numRef>
              <c:f>'[EMP_NIFL_SEX_ECO_RT_A-completo-2023-09-29_Jemmy.xlsx]Hoja1'!$G$3:$G$7</c:f>
              <c:numCache>
                <c:formatCode>#,##0.0</c:formatCode>
                <c:ptCount val="5"/>
                <c:pt idx="0">
                  <c:v>31.3</c:v>
                </c:pt>
                <c:pt idx="1">
                  <c:v>58.1</c:v>
                </c:pt>
                <c:pt idx="2">
                  <c:v>65.599999999999994</c:v>
                </c:pt>
                <c:pt idx="3">
                  <c:v>67.900000000000006</c:v>
                </c:pt>
                <c:pt idx="4">
                  <c:v>92.3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1A-40D0-9730-0FE19547B9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70926511"/>
        <c:axId val="870924847"/>
      </c:barChart>
      <c:catAx>
        <c:axId val="8709265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600" dirty="0">
                    <a:solidFill>
                      <a:schemeClr val="bg1"/>
                    </a:solidFill>
                  </a:rPr>
                  <a:t>Perú</a:t>
                </a:r>
              </a:p>
            </c:rich>
          </c:tx>
          <c:layout>
            <c:manualLayout>
              <c:xMode val="edge"/>
              <c:yMode val="edge"/>
              <c:x val="7.1056578663276507E-3"/>
              <c:y val="0.31679791666666662"/>
            </c:manualLayout>
          </c:layout>
          <c:overlay val="0"/>
          <c:spPr>
            <a:solidFill>
              <a:srgbClr val="C00000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870924847"/>
        <c:crosses val="autoZero"/>
        <c:auto val="1"/>
        <c:lblAlgn val="ctr"/>
        <c:lblOffset val="100"/>
        <c:noMultiLvlLbl val="0"/>
      </c:catAx>
      <c:valAx>
        <c:axId val="870924847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87092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s-P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63488400284919"/>
          <c:y val="4.2915972222222223E-2"/>
          <c:w val="0.37819372637215731"/>
          <c:h val="0.91416823210826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8F-4259-9BA3-870CCE7F41E3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8F-4259-9BA3-870CCE7F41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'[EMP_NIFL_SEX_ECO_RT_A-completo-2023-09-29_Jemmy.xlsx]Hoja1'!$F$27:$F$31</c:f>
              <c:strCache>
                <c:ptCount val="5"/>
                <c:pt idx="0">
                  <c:v>Minería</c:v>
                </c:pt>
                <c:pt idx="1">
                  <c:v>Manufactura</c:v>
                </c:pt>
                <c:pt idx="2">
                  <c:v>Comercio y servicios</c:v>
                </c:pt>
                <c:pt idx="3">
                  <c:v>Construcción</c:v>
                </c:pt>
                <c:pt idx="4">
                  <c:v>Agricultura</c:v>
                </c:pt>
              </c:strCache>
            </c:strRef>
          </c:cat>
          <c:val>
            <c:numRef>
              <c:f>'[EMP_NIFL_SEX_ECO_RT_A-completo-2023-09-29_Jemmy.xlsx]Hoja1'!$G$27:$G$31</c:f>
              <c:numCache>
                <c:formatCode>#,##0.0</c:formatCode>
                <c:ptCount val="5"/>
                <c:pt idx="0">
                  <c:v>43.7</c:v>
                </c:pt>
                <c:pt idx="1">
                  <c:v>79.7</c:v>
                </c:pt>
                <c:pt idx="2">
                  <c:v>82.5</c:v>
                </c:pt>
                <c:pt idx="3">
                  <c:v>91.7</c:v>
                </c:pt>
                <c:pt idx="4">
                  <c:v>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8F-4259-9BA3-870CCE7F41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70926511"/>
        <c:axId val="870924847"/>
      </c:barChart>
      <c:catAx>
        <c:axId val="8709265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600" dirty="0">
                    <a:solidFill>
                      <a:srgbClr val="0070C0"/>
                    </a:solidFill>
                  </a:rPr>
                  <a:t>Bolivia</a:t>
                </a:r>
              </a:p>
            </c:rich>
          </c:tx>
          <c:layout>
            <c:manualLayout>
              <c:xMode val="edge"/>
              <c:yMode val="edge"/>
              <c:x val="7.1056578663276507E-3"/>
              <c:y val="0.316797916666666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870924847"/>
        <c:crosses val="autoZero"/>
        <c:auto val="1"/>
        <c:lblAlgn val="ctr"/>
        <c:lblOffset val="100"/>
        <c:noMultiLvlLbl val="0"/>
      </c:catAx>
      <c:valAx>
        <c:axId val="870924847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87092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s-P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63488400284919"/>
          <c:y val="4.2915972222222223E-2"/>
          <c:w val="0.37819372637215731"/>
          <c:h val="0.91416823210826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01-49E6-881D-32A49309C5D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01-49E6-881D-32A49309C5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'[EMP_NIFL_SEX_ECO_RT_A-completo-2023-09-29_Jemmy.xlsx]Hoja1'!$F$11:$F$15</c:f>
              <c:strCache>
                <c:ptCount val="5"/>
                <c:pt idx="0">
                  <c:v>Minería</c:v>
                </c:pt>
                <c:pt idx="1">
                  <c:v>Manufactura</c:v>
                </c:pt>
                <c:pt idx="2">
                  <c:v>Comercio y servicios</c:v>
                </c:pt>
                <c:pt idx="3">
                  <c:v>Construcción</c:v>
                </c:pt>
                <c:pt idx="4">
                  <c:v>Agricultura</c:v>
                </c:pt>
              </c:strCache>
            </c:strRef>
          </c:cat>
          <c:val>
            <c:numRef>
              <c:f>'[EMP_NIFL_SEX_ECO_RT_A-completo-2023-09-29_Jemmy.xlsx]Hoja1'!$G$11:$G$15</c:f>
              <c:numCache>
                <c:formatCode>#,##0.0</c:formatCode>
                <c:ptCount val="5"/>
                <c:pt idx="0">
                  <c:v>2.8</c:v>
                </c:pt>
                <c:pt idx="1">
                  <c:v>25.9</c:v>
                </c:pt>
                <c:pt idx="2">
                  <c:v>27.9</c:v>
                </c:pt>
                <c:pt idx="3">
                  <c:v>39.299999999999997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01-49E6-881D-32A49309C5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70926511"/>
        <c:axId val="870924847"/>
      </c:barChart>
      <c:catAx>
        <c:axId val="8709265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600" dirty="0">
                    <a:solidFill>
                      <a:srgbClr val="0070C0"/>
                    </a:solidFill>
                  </a:rPr>
                  <a:t>Chile</a:t>
                </a:r>
              </a:p>
            </c:rich>
          </c:tx>
          <c:layout>
            <c:manualLayout>
              <c:xMode val="edge"/>
              <c:yMode val="edge"/>
              <c:x val="7.1056578663276507E-3"/>
              <c:y val="0.316797916666666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870924847"/>
        <c:crosses val="autoZero"/>
        <c:auto val="1"/>
        <c:lblAlgn val="ctr"/>
        <c:lblOffset val="100"/>
        <c:noMultiLvlLbl val="0"/>
      </c:catAx>
      <c:valAx>
        <c:axId val="870924847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87092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s-P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63488400284919"/>
          <c:y val="4.2915972222222223E-2"/>
          <c:w val="0.37819372637215731"/>
          <c:h val="0.91416823210826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D6-451D-882C-4B267CD16E3D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D6-451D-882C-4B267CD16E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'[EMP_NIFL_SEX_ECO_RT_A-completo-2023-09-29_Jemmy.xlsx]Hoja1'!$F$35:$F$39</c:f>
              <c:strCache>
                <c:ptCount val="5"/>
                <c:pt idx="0">
                  <c:v>Manufactura</c:v>
                </c:pt>
                <c:pt idx="1">
                  <c:v>Comercio y servicios</c:v>
                </c:pt>
                <c:pt idx="2">
                  <c:v>Minería</c:v>
                </c:pt>
                <c:pt idx="3">
                  <c:v>Construcción</c:v>
                </c:pt>
                <c:pt idx="4">
                  <c:v>Agricultura</c:v>
                </c:pt>
              </c:strCache>
            </c:strRef>
          </c:cat>
          <c:val>
            <c:numRef>
              <c:f>'[EMP_NIFL_SEX_ECO_RT_A-completo-2023-09-29_Jemmy.xlsx]Hoja1'!$G$35:$G$39</c:f>
              <c:numCache>
                <c:formatCode>#,##0.0</c:formatCode>
                <c:ptCount val="5"/>
                <c:pt idx="0">
                  <c:v>47.3</c:v>
                </c:pt>
                <c:pt idx="1">
                  <c:v>57</c:v>
                </c:pt>
                <c:pt idx="2">
                  <c:v>59.7</c:v>
                </c:pt>
                <c:pt idx="3">
                  <c:v>69</c:v>
                </c:pt>
                <c:pt idx="4">
                  <c:v>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D6-451D-882C-4B267CD16E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70926511"/>
        <c:axId val="870924847"/>
      </c:barChart>
      <c:catAx>
        <c:axId val="8709265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600" dirty="0">
                    <a:solidFill>
                      <a:srgbClr val="0070C0"/>
                    </a:solidFill>
                  </a:rPr>
                  <a:t>Colombia</a:t>
                </a:r>
              </a:p>
            </c:rich>
          </c:tx>
          <c:layout>
            <c:manualLayout>
              <c:xMode val="edge"/>
              <c:yMode val="edge"/>
              <c:x val="7.1056578663276507E-3"/>
              <c:y val="0.316797916666666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870924847"/>
        <c:crosses val="autoZero"/>
        <c:auto val="1"/>
        <c:lblAlgn val="ctr"/>
        <c:lblOffset val="100"/>
        <c:noMultiLvlLbl val="0"/>
      </c:catAx>
      <c:valAx>
        <c:axId val="870924847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87092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s-P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63488400284919"/>
          <c:y val="4.2915972222222223E-2"/>
          <c:w val="0.37819372637215731"/>
          <c:h val="0.91416823210826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1A-4148-BD7C-1700DE2D3D0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1A-4148-BD7C-1700DE2D3D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'[EMP_NIFL_SEX_ECO_RT_A-completo-2023-09-29_Jemmy.xlsx]Hoja1'!$F$19:$F$23</c:f>
              <c:strCache>
                <c:ptCount val="5"/>
                <c:pt idx="0">
                  <c:v>Minería</c:v>
                </c:pt>
                <c:pt idx="1">
                  <c:v>Manufactura</c:v>
                </c:pt>
                <c:pt idx="2">
                  <c:v>Comercio y servicios</c:v>
                </c:pt>
                <c:pt idx="3">
                  <c:v>Construcción</c:v>
                </c:pt>
                <c:pt idx="4">
                  <c:v>Agricultura</c:v>
                </c:pt>
              </c:strCache>
            </c:strRef>
          </c:cat>
          <c:val>
            <c:numRef>
              <c:f>'[EMP_NIFL_SEX_ECO_RT_A-completo-2023-09-29_Jemmy.xlsx]Hoja1'!$G$19:$G$23</c:f>
              <c:numCache>
                <c:formatCode>#,##0.0</c:formatCode>
                <c:ptCount val="5"/>
                <c:pt idx="0">
                  <c:v>36.799999999999997</c:v>
                </c:pt>
                <c:pt idx="1">
                  <c:v>54.9</c:v>
                </c:pt>
                <c:pt idx="2">
                  <c:v>63.8</c:v>
                </c:pt>
                <c:pt idx="3">
                  <c:v>85.6</c:v>
                </c:pt>
                <c:pt idx="4">
                  <c:v>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1A-4148-BD7C-1700DE2D3D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70926511"/>
        <c:axId val="870924847"/>
      </c:barChart>
      <c:catAx>
        <c:axId val="8709265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600" dirty="0">
                    <a:solidFill>
                      <a:srgbClr val="0070C0"/>
                    </a:solidFill>
                  </a:rPr>
                  <a:t>Ecuador</a:t>
                </a:r>
              </a:p>
            </c:rich>
          </c:tx>
          <c:layout>
            <c:manualLayout>
              <c:xMode val="edge"/>
              <c:yMode val="edge"/>
              <c:x val="7.1056578663276507E-3"/>
              <c:y val="0.316797916666666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870924847"/>
        <c:crosses val="autoZero"/>
        <c:auto val="1"/>
        <c:lblAlgn val="ctr"/>
        <c:lblOffset val="100"/>
        <c:noMultiLvlLbl val="0"/>
      </c:catAx>
      <c:valAx>
        <c:axId val="870924847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87092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s-P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63488400284919"/>
          <c:y val="4.2915972222222223E-2"/>
          <c:w val="0.37819372637215731"/>
          <c:h val="0.91416823210826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0A-4614-AAA3-0B908CA39B3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0A-4614-AAA3-0B908CA39B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'[EMP_NIFL_SEX_ECO_RT_A-completo-2023-09-29_Jemmy.xlsx]Hoja1'!$F$43:$F$47</c:f>
              <c:strCache>
                <c:ptCount val="5"/>
                <c:pt idx="0">
                  <c:v>Minería</c:v>
                </c:pt>
                <c:pt idx="1">
                  <c:v>Manufactura</c:v>
                </c:pt>
                <c:pt idx="2">
                  <c:v>Comercio y servicios</c:v>
                </c:pt>
                <c:pt idx="3">
                  <c:v>Agricultura</c:v>
                </c:pt>
                <c:pt idx="4">
                  <c:v>Construcción</c:v>
                </c:pt>
              </c:strCache>
            </c:strRef>
          </c:cat>
          <c:val>
            <c:numRef>
              <c:f>'[EMP_NIFL_SEX_ECO_RT_A-completo-2023-09-29_Jemmy.xlsx]Hoja1'!$G$43:$G$47</c:f>
              <c:numCache>
                <c:formatCode>#,##0.0</c:formatCode>
                <c:ptCount val="5"/>
                <c:pt idx="0">
                  <c:v>15</c:v>
                </c:pt>
                <c:pt idx="1">
                  <c:v>34.299999999999997</c:v>
                </c:pt>
                <c:pt idx="2">
                  <c:v>39.5</c:v>
                </c:pt>
                <c:pt idx="3">
                  <c:v>49.1</c:v>
                </c:pt>
                <c:pt idx="4">
                  <c:v>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0A-4614-AAA3-0B908CA39B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70926511"/>
        <c:axId val="870924847"/>
      </c:barChart>
      <c:catAx>
        <c:axId val="8709265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600" dirty="0">
                    <a:solidFill>
                      <a:srgbClr val="0070C0"/>
                    </a:solidFill>
                  </a:rPr>
                  <a:t>Uruguay</a:t>
                </a:r>
              </a:p>
            </c:rich>
          </c:tx>
          <c:layout>
            <c:manualLayout>
              <c:xMode val="edge"/>
              <c:yMode val="edge"/>
              <c:x val="7.1056578663276507E-3"/>
              <c:y val="0.316797916666666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870924847"/>
        <c:crosses val="autoZero"/>
        <c:auto val="1"/>
        <c:lblAlgn val="ctr"/>
        <c:lblOffset val="100"/>
        <c:noMultiLvlLbl val="0"/>
      </c:catAx>
      <c:valAx>
        <c:axId val="870924847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87092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s-P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PE" b="1" dirty="0">
                <a:solidFill>
                  <a:schemeClr val="tx1"/>
                </a:solidFill>
              </a:rPr>
              <a:t>Trabajadores con un beneficio social - 2020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0.51848997003668895"/>
          <c:y val="0.16057268518518519"/>
          <c:w val="0.32955233881338231"/>
          <c:h val="0.807089351851851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TD_Subempleo!$K$8</c:f>
              <c:strCache>
                <c:ptCount val="1"/>
                <c:pt idx="0">
                  <c:v>Población con un beneficio social (%)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BB3-48C5-A7D9-98DE2C9B648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BB3-48C5-A7D9-98DE2C9B64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TD_Subempleo!$I$9:$I$19</c:f>
              <c:strCache>
                <c:ptCount val="9"/>
                <c:pt idx="0">
                  <c:v>Peru</c:v>
                </c:pt>
                <c:pt idx="1">
                  <c:v>Paraguay</c:v>
                </c:pt>
                <c:pt idx="2">
                  <c:v>Bolivia</c:v>
                </c:pt>
                <c:pt idx="3">
                  <c:v>Colombia</c:v>
                </c:pt>
                <c:pt idx="4">
                  <c:v>Costa Rica</c:v>
                </c:pt>
                <c:pt idx="5">
                  <c:v>Argentina</c:v>
                </c:pt>
                <c:pt idx="6">
                  <c:v>Brazil</c:v>
                </c:pt>
                <c:pt idx="7">
                  <c:v>Chile</c:v>
                </c:pt>
                <c:pt idx="8">
                  <c:v>Uruguay</c:v>
                </c:pt>
              </c:strCache>
              <c:extLst/>
            </c:strRef>
          </c:cat>
          <c:val>
            <c:numRef>
              <c:f>TD_Subempleo!$K$9:$K$19</c:f>
              <c:numCache>
                <c:formatCode>General</c:formatCode>
                <c:ptCount val="9"/>
                <c:pt idx="0">
                  <c:v>29.3</c:v>
                </c:pt>
                <c:pt idx="1">
                  <c:v>31.4</c:v>
                </c:pt>
                <c:pt idx="2">
                  <c:v>46.6</c:v>
                </c:pt>
                <c:pt idx="3">
                  <c:v>52.5</c:v>
                </c:pt>
                <c:pt idx="4">
                  <c:v>58</c:v>
                </c:pt>
                <c:pt idx="5">
                  <c:v>63.8</c:v>
                </c:pt>
                <c:pt idx="6">
                  <c:v>69.900000000000006</c:v>
                </c:pt>
                <c:pt idx="7">
                  <c:v>70.2</c:v>
                </c:pt>
                <c:pt idx="8">
                  <c:v>93.8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3AE-415F-999E-2FD15452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77573263"/>
        <c:axId val="877567439"/>
      </c:barChart>
      <c:catAx>
        <c:axId val="877573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77567439"/>
        <c:crosses val="autoZero"/>
        <c:auto val="1"/>
        <c:lblAlgn val="ctr"/>
        <c:lblOffset val="100"/>
        <c:noMultiLvlLbl val="0"/>
      </c:catAx>
      <c:valAx>
        <c:axId val="8775674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7573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s-P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Formalización_!$C$14</c:f>
              <c:strCache>
                <c:ptCount val="1"/>
                <c:pt idx="0">
                  <c:v>1/ Formalización PRODUCE (PNTE)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978386695185082E-17"/>
                  <c:y val="-3.2407407407407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6E-4C15-AB47-2407B99A74B5}"/>
                </c:ext>
              </c:extLst>
            </c:dLbl>
            <c:dLbl>
              <c:idx val="1"/>
              <c:layout>
                <c:manualLayout>
                  <c:x val="-2.0703933747412387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6E-4C15-AB47-2407B99A74B5}"/>
                </c:ext>
              </c:extLst>
            </c:dLbl>
            <c:dLbl>
              <c:idx val="2"/>
              <c:layout>
                <c:manualLayout>
                  <c:x val="8.878183358070656E-4"/>
                  <c:y val="-5.4224539707443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6E-4C15-AB47-2407B99A74B5}"/>
                </c:ext>
              </c:extLst>
            </c:dLbl>
            <c:dLbl>
              <c:idx val="3"/>
              <c:layout>
                <c:manualLayout>
                  <c:x val="-1.0846717280528215E-16"/>
                  <c:y val="-7.2299386276590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6E-4C15-AB47-2407B99A74B5}"/>
                </c:ext>
              </c:extLst>
            </c:dLbl>
            <c:dLbl>
              <c:idx val="4"/>
              <c:layout>
                <c:manualLayout>
                  <c:x val="-2.070393374741201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6E-4C15-AB47-2407B99A74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Formalización_!$D$8:$H$8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*</c:v>
                </c:pt>
              </c:strCache>
            </c:strRef>
          </c:cat>
          <c:val>
            <c:numRef>
              <c:f>Formalización_!$D$15:$H$15</c:f>
              <c:numCache>
                <c:formatCode>#,##0</c:formatCode>
                <c:ptCount val="5"/>
                <c:pt idx="0">
                  <c:v>1657</c:v>
                </c:pt>
                <c:pt idx="1">
                  <c:v>3973</c:v>
                </c:pt>
                <c:pt idx="2">
                  <c:v>9293</c:v>
                </c:pt>
                <c:pt idx="3">
                  <c:v>13207</c:v>
                </c:pt>
                <c:pt idx="4">
                  <c:v>11451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6E-4C15-AB47-2407B99A74B5}"/>
            </c:ext>
          </c:extLst>
        </c:ser>
        <c:ser>
          <c:idx val="0"/>
          <c:order val="1"/>
          <c:tx>
            <c:strRef>
              <c:f>Formalización_!$C$9</c:f>
              <c:strCache>
                <c:ptCount val="1"/>
                <c:pt idx="0">
                  <c:v>2/ Formalización SUNAT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978386695185082E-17"/>
                  <c:y val="-0.318665427238261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6E-4C15-AB47-2407B99A74B5}"/>
                </c:ext>
              </c:extLst>
            </c:dLbl>
            <c:dLbl>
              <c:idx val="1"/>
              <c:layout>
                <c:manualLayout>
                  <c:x val="-2.0704114594834325E-3"/>
                  <c:y val="-0.357647151888303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6E-4C15-AB47-2407B99A74B5}"/>
                </c:ext>
              </c:extLst>
            </c:dLbl>
            <c:dLbl>
              <c:idx val="2"/>
              <c:layout>
                <c:manualLayout>
                  <c:x val="0"/>
                  <c:y val="-0.264386482939632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6E-4C15-AB47-2407B99A74B5}"/>
                </c:ext>
              </c:extLst>
            </c:dLbl>
            <c:dLbl>
              <c:idx val="3"/>
              <c:layout>
                <c:manualLayout>
                  <c:x val="-4.1408229189669734E-3"/>
                  <c:y val="-0.35327956386744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6E-4C15-AB47-2407B99A74B5}"/>
                </c:ext>
              </c:extLst>
            </c:dLbl>
            <c:dLbl>
              <c:idx val="4"/>
              <c:layout>
                <c:manualLayout>
                  <c:x val="-1.0846717280528215E-16"/>
                  <c:y val="-0.300761715788710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6E-4C15-AB47-2407B99A74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Formalización_!$D$8:$H$8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*</c:v>
                </c:pt>
              </c:strCache>
            </c:strRef>
          </c:cat>
          <c:val>
            <c:numRef>
              <c:f>Formalización_!$D$10:$H$10</c:f>
              <c:numCache>
                <c:formatCode>#,##0</c:formatCode>
                <c:ptCount val="5"/>
                <c:pt idx="0">
                  <c:v>138792</c:v>
                </c:pt>
                <c:pt idx="1">
                  <c:v>155009</c:v>
                </c:pt>
                <c:pt idx="2">
                  <c:v>113168</c:v>
                </c:pt>
                <c:pt idx="3">
                  <c:v>160642</c:v>
                </c:pt>
                <c:pt idx="4" formatCode="_-* #,##0_-;\-* #,##0_-;_-* &quot;-&quot;??_-;_-@_-">
                  <c:v>133154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F6E-4C15-AB47-2407B99A7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100"/>
        <c:axId val="583918776"/>
        <c:axId val="583920936"/>
      </c:barChart>
      <c:lineChart>
        <c:grouping val="standard"/>
        <c:varyColors val="0"/>
        <c:ser>
          <c:idx val="2"/>
          <c:order val="2"/>
          <c:tx>
            <c:strRef>
              <c:f>Formalización_!$C$18</c:f>
              <c:strCache>
                <c:ptCount val="1"/>
                <c:pt idx="0">
                  <c:v>Part.% Formalización PNTE / Formalización Total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ot"/>
              <a:round/>
            </a:ln>
            <a:effectLst/>
          </c:spPr>
          <c:marker>
            <c:symbol val="circle"/>
            <c:size val="32"/>
            <c:spPr>
              <a:solidFill>
                <a:schemeClr val="bg1"/>
              </a:solidFill>
              <a:ln w="9525">
                <a:solidFill>
                  <a:srgbClr val="FFC000"/>
                </a:solidFill>
                <a:prstDash val="sysDot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Formalización_!$D$8:$H$8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*</c:v>
                </c:pt>
              </c:strCache>
            </c:strRef>
          </c:cat>
          <c:val>
            <c:numRef>
              <c:f>Formalización_!$D$19:$H$19</c:f>
              <c:numCache>
                <c:formatCode>0.0%</c:formatCode>
                <c:ptCount val="5"/>
                <c:pt idx="0">
                  <c:v>1.1938728456971583E-2</c:v>
                </c:pt>
                <c:pt idx="1">
                  <c:v>2.5630769826268152E-2</c:v>
                </c:pt>
                <c:pt idx="2">
                  <c:v>8.2116852820585326E-2</c:v>
                </c:pt>
                <c:pt idx="3">
                  <c:v>8.2213866859227352E-2</c:v>
                </c:pt>
                <c:pt idx="4">
                  <c:v>8.5998167535335027E-2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4F6E-4C15-AB47-2407B99A7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5511240"/>
        <c:axId val="1185512320"/>
      </c:lineChart>
      <c:catAx>
        <c:axId val="58391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83920936"/>
        <c:crosses val="autoZero"/>
        <c:auto val="1"/>
        <c:lblAlgn val="ctr"/>
        <c:lblOffset val="100"/>
        <c:noMultiLvlLbl val="0"/>
      </c:catAx>
      <c:valAx>
        <c:axId val="58392093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83918776"/>
        <c:crosses val="autoZero"/>
        <c:crossBetween val="between"/>
        <c:majorUnit val="20000"/>
      </c:valAx>
      <c:valAx>
        <c:axId val="1185512320"/>
        <c:scaling>
          <c:orientation val="minMax"/>
          <c:max val="0.18000000000000002"/>
          <c:min val="-2.0000000000000004E-2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185511240"/>
        <c:crosses val="max"/>
        <c:crossBetween val="between"/>
      </c:valAx>
      <c:catAx>
        <c:axId val="1185511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85512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b="1" dirty="0">
                <a:solidFill>
                  <a:schemeClr val="tx1"/>
                </a:solidFill>
              </a:rPr>
              <a:t>PEAO con Ingreso mayor a la RMV - 2019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0.37155886612995642"/>
          <c:y val="0.16057268518518519"/>
          <c:w val="0.46103378551495383"/>
          <c:h val="0.78945046296296306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E-4D93-B445-92F797C4D316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28E-4D93-B445-92F797C4D3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'Empleo decente subsec (2)'!$Y$62:$Y$68</c:f>
              <c:strCache>
                <c:ptCount val="7"/>
                <c:pt idx="0">
                  <c:v>Paraguay</c:v>
                </c:pt>
                <c:pt idx="1">
                  <c:v>Perú</c:v>
                </c:pt>
                <c:pt idx="2">
                  <c:v>Colombia</c:v>
                </c:pt>
                <c:pt idx="3">
                  <c:v>México</c:v>
                </c:pt>
                <c:pt idx="4">
                  <c:v>Argentina</c:v>
                </c:pt>
                <c:pt idx="5">
                  <c:v>Costa Rica</c:v>
                </c:pt>
                <c:pt idx="6">
                  <c:v>Uruguay</c:v>
                </c:pt>
              </c:strCache>
            </c:strRef>
          </c:cat>
          <c:val>
            <c:numRef>
              <c:f>'Empleo decente subsec (2)'!$AA$62:$AA$68</c:f>
              <c:numCache>
                <c:formatCode>0.0</c:formatCode>
                <c:ptCount val="7"/>
                <c:pt idx="0">
                  <c:v>38.799202729948753</c:v>
                </c:pt>
                <c:pt idx="1">
                  <c:v>51.464103750440792</c:v>
                </c:pt>
                <c:pt idx="2">
                  <c:v>51.212144482896285</c:v>
                </c:pt>
                <c:pt idx="3">
                  <c:v>50.889903573623783</c:v>
                </c:pt>
                <c:pt idx="4">
                  <c:v>58.811873066890641</c:v>
                </c:pt>
                <c:pt idx="5">
                  <c:v>65.113102913154592</c:v>
                </c:pt>
                <c:pt idx="6">
                  <c:v>75.754851748396831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8-4CE4-B07C-D5F15B3C09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27208095"/>
        <c:axId val="107255571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P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'Empleo decente subsec (2)'!$Y$62:$Y$68</c15:sqref>
                        </c15:formulaRef>
                      </c:ext>
                    </c:extLst>
                    <c:strCache>
                      <c:ptCount val="7"/>
                      <c:pt idx="0">
                        <c:v>Paraguay</c:v>
                      </c:pt>
                      <c:pt idx="1">
                        <c:v>Perú</c:v>
                      </c:pt>
                      <c:pt idx="2">
                        <c:v>Colombia</c:v>
                      </c:pt>
                      <c:pt idx="3">
                        <c:v>México</c:v>
                      </c:pt>
                      <c:pt idx="4">
                        <c:v>Argentina</c:v>
                      </c:pt>
                      <c:pt idx="5">
                        <c:v>Costa Rica</c:v>
                      </c:pt>
                      <c:pt idx="6">
                        <c:v>Uruguay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'Empleo decente subsec (2)'!$Z$62:$Z$68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34.181847414562057</c:v>
                      </c:pt>
                      <c:pt idx="1">
                        <c:v>42.516507731229517</c:v>
                      </c:pt>
                      <c:pt idx="2">
                        <c:v>43.518553756042465</c:v>
                      </c:pt>
                      <c:pt idx="3">
                        <c:v>49.371881037063162</c:v>
                      </c:pt>
                      <c:pt idx="4">
                        <c:v>67.918478338625405</c:v>
                      </c:pt>
                      <c:pt idx="5">
                        <c:v>60.015602164639894</c:v>
                      </c:pt>
                      <c:pt idx="6">
                        <c:v>74.906969613194846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708-4CE4-B07C-D5F15B3C095F}"/>
                  </c:ext>
                </c:extLst>
              </c15:ser>
            </c15:filteredBarSeries>
          </c:ext>
        </c:extLst>
      </c:barChart>
      <c:catAx>
        <c:axId val="827208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072555711"/>
        <c:crosses val="autoZero"/>
        <c:auto val="1"/>
        <c:lblAlgn val="ctr"/>
        <c:lblOffset val="100"/>
        <c:noMultiLvlLbl val="0"/>
      </c:catAx>
      <c:valAx>
        <c:axId val="1072555711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827208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P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b="1" dirty="0">
                <a:solidFill>
                  <a:schemeClr val="tx1"/>
                </a:solidFill>
              </a:rPr>
              <a:t>PEAO con jornadas mayores a 48 horas semanales - 2019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0.37323636654703046"/>
          <c:y val="0.15916839115532325"/>
          <c:w val="0.4326489240225565"/>
          <c:h val="0.7923244577611166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01C-42DC-9191-1D1533AADF2D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01C-42DC-9191-1D1533AAD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'Empleo decente subsec (2)'!$T$61:$T$68</c:f>
              <c:strCache>
                <c:ptCount val="8"/>
                <c:pt idx="0">
                  <c:v>Paraguay</c:v>
                </c:pt>
                <c:pt idx="1">
                  <c:v>Colombia</c:v>
                </c:pt>
                <c:pt idx="2">
                  <c:v>México</c:v>
                </c:pt>
                <c:pt idx="3">
                  <c:v>Perú</c:v>
                </c:pt>
                <c:pt idx="4">
                  <c:v>Costa Rica</c:v>
                </c:pt>
                <c:pt idx="5">
                  <c:v>Argentina</c:v>
                </c:pt>
                <c:pt idx="6">
                  <c:v>Chile</c:v>
                </c:pt>
                <c:pt idx="7">
                  <c:v>Uruguay</c:v>
                </c:pt>
              </c:strCache>
            </c:strRef>
          </c:cat>
          <c:val>
            <c:numRef>
              <c:f>'Empleo decente subsec (2)'!$V$61:$V$68</c:f>
              <c:numCache>
                <c:formatCode>0.0</c:formatCode>
                <c:ptCount val="8"/>
                <c:pt idx="0">
                  <c:v>67.369895140008424</c:v>
                </c:pt>
                <c:pt idx="1">
                  <c:v>71.971485838624844</c:v>
                </c:pt>
                <c:pt idx="2">
                  <c:v>72.703523512025626</c:v>
                </c:pt>
                <c:pt idx="3">
                  <c:v>73.383412738610119</c:v>
                </c:pt>
                <c:pt idx="4">
                  <c:v>74.516044794303511</c:v>
                </c:pt>
                <c:pt idx="5">
                  <c:v>82.867806944600872</c:v>
                </c:pt>
                <c:pt idx="6">
                  <c:v>86.915738253044864</c:v>
                </c:pt>
                <c:pt idx="7">
                  <c:v>89.023502787522048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BB-4026-97E3-5926786A9A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27208095"/>
        <c:axId val="107255571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P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'Empleo decente subsec (2)'!$T$61:$T$68</c15:sqref>
                        </c15:formulaRef>
                      </c:ext>
                    </c:extLst>
                    <c:strCache>
                      <c:ptCount val="8"/>
                      <c:pt idx="0">
                        <c:v>Paraguay</c:v>
                      </c:pt>
                      <c:pt idx="1">
                        <c:v>Colombia</c:v>
                      </c:pt>
                      <c:pt idx="2">
                        <c:v>México</c:v>
                      </c:pt>
                      <c:pt idx="3">
                        <c:v>Perú</c:v>
                      </c:pt>
                      <c:pt idx="4">
                        <c:v>Costa Rica</c:v>
                      </c:pt>
                      <c:pt idx="5">
                        <c:v>Argentina</c:v>
                      </c:pt>
                      <c:pt idx="6">
                        <c:v>Chile</c:v>
                      </c:pt>
                      <c:pt idx="7">
                        <c:v>Uruguay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'Empleo decente subsec (2)'!$U$61:$U$68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71.40118455415319</c:v>
                      </c:pt>
                      <c:pt idx="1">
                        <c:v>73.766617591598191</c:v>
                      </c:pt>
                      <c:pt idx="2">
                        <c:v>75.727938403247478</c:v>
                      </c:pt>
                      <c:pt idx="3">
                        <c:v>78.477803343513969</c:v>
                      </c:pt>
                      <c:pt idx="4">
                        <c:v>76.299729177942325</c:v>
                      </c:pt>
                      <c:pt idx="5">
                        <c:v>86.613993290533216</c:v>
                      </c:pt>
                      <c:pt idx="6">
                        <c:v>88.514493304209836</c:v>
                      </c:pt>
                      <c:pt idx="7">
                        <c:v>90.683480428770906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4BB-4026-97E3-5926786A9ACD}"/>
                  </c:ext>
                </c:extLst>
              </c15:ser>
            </c15:filteredBarSeries>
          </c:ext>
        </c:extLst>
      </c:barChart>
      <c:catAx>
        <c:axId val="827208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072555711"/>
        <c:crosses val="autoZero"/>
        <c:auto val="1"/>
        <c:lblAlgn val="ctr"/>
        <c:lblOffset val="100"/>
        <c:noMultiLvlLbl val="0"/>
      </c:catAx>
      <c:valAx>
        <c:axId val="1072555711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827208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P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49707923580935"/>
          <c:y val="4.7436220015775854E-2"/>
          <c:w val="0.53641838807477338"/>
          <c:h val="0.905127559968448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02-47A3-A149-4D50387325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PE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Hoja1!$P$71:$P$79</c:f>
              <c:strCache>
                <c:ptCount val="6"/>
                <c:pt idx="0">
                  <c:v>Sector Público</c:v>
                </c:pt>
                <c:pt idx="1">
                  <c:v>Asalariado</c:v>
                </c:pt>
                <c:pt idx="2">
                  <c:v>Independiente</c:v>
                </c:pt>
                <c:pt idx="3">
                  <c:v>Trabajador del hogar</c:v>
                </c:pt>
                <c:pt idx="4">
                  <c:v>TFNR</c:v>
                </c:pt>
                <c:pt idx="5">
                  <c:v>Nacional</c:v>
                </c:pt>
              </c:strCache>
            </c:strRef>
          </c:cat>
          <c:val>
            <c:numRef>
              <c:f>Hoja1!$Q$71:$Q$79</c:f>
              <c:numCache>
                <c:formatCode>0.0</c:formatCode>
                <c:ptCount val="6"/>
                <c:pt idx="0">
                  <c:v>14.589405543318055</c:v>
                </c:pt>
                <c:pt idx="1">
                  <c:v>51.859755030276681</c:v>
                </c:pt>
                <c:pt idx="2">
                  <c:v>80.469048599212854</c:v>
                </c:pt>
                <c:pt idx="3">
                  <c:v>82.846999683198547</c:v>
                </c:pt>
                <c:pt idx="4">
                  <c:v>93.779608811721673</c:v>
                </c:pt>
                <c:pt idx="5">
                  <c:v>65.064038433397272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02-47A3-A149-4D50387325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512460056"/>
        <c:axId val="512457104"/>
      </c:barChart>
      <c:catAx>
        <c:axId val="512460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PE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12457104"/>
        <c:crosses val="autoZero"/>
        <c:auto val="1"/>
        <c:lblAlgn val="ctr"/>
        <c:lblOffset val="100"/>
        <c:noMultiLvlLbl val="0"/>
      </c:catAx>
      <c:valAx>
        <c:axId val="51245710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12460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s-PE" sz="10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s-P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80-48F4-9B3E-C399CBC8A2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PE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'Protección Social Perú'!$P$43:$P$50</c:f>
              <c:strCache>
                <c:ptCount val="5"/>
                <c:pt idx="0">
                  <c:v>Sector Público</c:v>
                </c:pt>
                <c:pt idx="1">
                  <c:v>Asalariado</c:v>
                </c:pt>
                <c:pt idx="2">
                  <c:v>Trabajador del hogar</c:v>
                </c:pt>
                <c:pt idx="3">
                  <c:v>TFNR</c:v>
                </c:pt>
                <c:pt idx="4">
                  <c:v>Nacional</c:v>
                </c:pt>
              </c:strCache>
              <c:extLst/>
            </c:strRef>
          </c:cat>
          <c:val>
            <c:numRef>
              <c:f>'Protección Social Perú'!$Q$43:$Q$50</c:f>
              <c:numCache>
                <c:formatCode>0.0</c:formatCode>
                <c:ptCount val="5"/>
                <c:pt idx="0">
                  <c:v>1.8735252029847844</c:v>
                </c:pt>
                <c:pt idx="1">
                  <c:v>59.622379435353878</c:v>
                </c:pt>
                <c:pt idx="2">
                  <c:v>98.111429800428922</c:v>
                </c:pt>
                <c:pt idx="3">
                  <c:v>100</c:v>
                </c:pt>
                <c:pt idx="4">
                  <c:v>61.182951626163209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780-48F4-9B3E-C399CBC8A2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512460056"/>
        <c:axId val="512457104"/>
      </c:barChart>
      <c:catAx>
        <c:axId val="512460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PE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12457104"/>
        <c:crosses val="autoZero"/>
        <c:auto val="1"/>
        <c:lblAlgn val="ctr"/>
        <c:lblOffset val="100"/>
        <c:noMultiLvlLbl val="0"/>
      </c:catAx>
      <c:valAx>
        <c:axId val="51245710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12460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s-PE" sz="10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s-P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C6-4B8D-95BF-4E350907C7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PE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Hoja1!$P$129:$P$137</c:f>
              <c:strCache>
                <c:ptCount val="6"/>
                <c:pt idx="0">
                  <c:v>Sector Público</c:v>
                </c:pt>
                <c:pt idx="1">
                  <c:v>Asalariado</c:v>
                </c:pt>
                <c:pt idx="2">
                  <c:v>Trabajador del hogar</c:v>
                </c:pt>
                <c:pt idx="3">
                  <c:v>Independiente</c:v>
                </c:pt>
                <c:pt idx="4">
                  <c:v>TFNR</c:v>
                </c:pt>
                <c:pt idx="5">
                  <c:v>Nacional</c:v>
                </c:pt>
              </c:strCache>
            </c:strRef>
          </c:cat>
          <c:val>
            <c:numRef>
              <c:f>Hoja1!$Q$129:$Q$137</c:f>
              <c:numCache>
                <c:formatCode>_-* #,##0.0_-;\-* #,##0.0_-;_-* "-"??_-;_-@_-</c:formatCode>
                <c:ptCount val="6"/>
                <c:pt idx="0">
                  <c:v>7.5160462669967494</c:v>
                </c:pt>
                <c:pt idx="1">
                  <c:v>31.263020625691585</c:v>
                </c:pt>
                <c:pt idx="2">
                  <c:v>49.620084103769472</c:v>
                </c:pt>
                <c:pt idx="3">
                  <c:v>69.909839803030295</c:v>
                </c:pt>
                <c:pt idx="4">
                  <c:v>100</c:v>
                </c:pt>
                <c:pt idx="5">
                  <c:v>52.057560715419584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C6-4B8D-95BF-4E350907C7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512460056"/>
        <c:axId val="512457104"/>
      </c:barChart>
      <c:catAx>
        <c:axId val="512460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PE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12457104"/>
        <c:crosses val="autoZero"/>
        <c:auto val="1"/>
        <c:lblAlgn val="ctr"/>
        <c:lblOffset val="100"/>
        <c:noMultiLvlLbl val="0"/>
      </c:catAx>
      <c:valAx>
        <c:axId val="512457104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512460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89111705168568"/>
          <c:y val="4.6488395704432306E-2"/>
          <c:w val="0.57841373909962723"/>
          <c:h val="0.80955298262824826"/>
        </c:manualLayout>
      </c:layout>
      <c:barChart>
        <c:barDir val="bar"/>
        <c:grouping val="clustered"/>
        <c:varyColors val="0"/>
        <c:ser>
          <c:idx val="2"/>
          <c:order val="2"/>
          <c:tx>
            <c:strRef>
              <c:f>'Protección Social Perú'!$S$98</c:f>
              <c:strCache>
                <c:ptCount val="1"/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PE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'Protección Social Perú'!$P$99:$P$107</c:f>
              <c:strCache>
                <c:ptCount val="6"/>
                <c:pt idx="0">
                  <c:v>Sector Público</c:v>
                </c:pt>
                <c:pt idx="1">
                  <c:v>Asalariado</c:v>
                </c:pt>
                <c:pt idx="2">
                  <c:v>Trabajador del hogar</c:v>
                </c:pt>
                <c:pt idx="3">
                  <c:v>Independiente</c:v>
                </c:pt>
                <c:pt idx="4">
                  <c:v>TFNR</c:v>
                </c:pt>
                <c:pt idx="5">
                  <c:v>Nacional</c:v>
                </c:pt>
              </c:strCache>
              <c:extLst/>
            </c:strRef>
          </c:cat>
          <c:val>
            <c:numRef>
              <c:f>'Protección Social Perú'!$S$99:$S$107</c:f>
              <c:numCache>
                <c:formatCode>_-* #,##0.0_-;\-* #,##0.0_-;_-* "-"??_-;_-@_-</c:formatCode>
                <c:ptCount val="6"/>
                <c:pt idx="0">
                  <c:v>18.99699376841345</c:v>
                </c:pt>
                <c:pt idx="1">
                  <c:v>65.265282571165727</c:v>
                </c:pt>
                <c:pt idx="2">
                  <c:v>82.012664050051612</c:v>
                </c:pt>
                <c:pt idx="3">
                  <c:v>90.265667774963759</c:v>
                </c:pt>
                <c:pt idx="4">
                  <c:v>95.090075934409128</c:v>
                </c:pt>
                <c:pt idx="5">
                  <c:v>74.88960167472095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302-4C9F-974A-3D07C50A8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512460056"/>
        <c:axId val="512457104"/>
      </c:barChart>
      <c:barChart>
        <c:barDir val="bar"/>
        <c:grouping val="stacked"/>
        <c:varyColors val="0"/>
        <c:ser>
          <c:idx val="0"/>
          <c:order val="0"/>
          <c:tx>
            <c:strRef>
              <c:f>'Protección Social Perú'!$Q$98</c:f>
              <c:strCache>
                <c:ptCount val="1"/>
                <c:pt idx="0">
                  <c:v>No asegurado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302-4C9F-974A-3D07C50A84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PE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'Protección Social Perú'!$P$99:$P$107</c:f>
              <c:strCache>
                <c:ptCount val="6"/>
                <c:pt idx="0">
                  <c:v>Sector Público</c:v>
                </c:pt>
                <c:pt idx="1">
                  <c:v>Asalariado</c:v>
                </c:pt>
                <c:pt idx="2">
                  <c:v>Trabajador del hogar</c:v>
                </c:pt>
                <c:pt idx="3">
                  <c:v>Independiente</c:v>
                </c:pt>
                <c:pt idx="4">
                  <c:v>TFNR</c:v>
                </c:pt>
                <c:pt idx="5">
                  <c:v>Nacional</c:v>
                </c:pt>
              </c:strCache>
              <c:extLst/>
            </c:strRef>
          </c:cat>
          <c:val>
            <c:numRef>
              <c:f>'Protección Social Perú'!$Q$99:$Q$107</c:f>
              <c:numCache>
                <c:formatCode>_-* #,##0.0_-;\-* #,##0.0_-;_-* "-"??_-;_-@_-</c:formatCode>
                <c:ptCount val="6"/>
                <c:pt idx="0">
                  <c:v>5.2650659437082377</c:v>
                </c:pt>
                <c:pt idx="1">
                  <c:v>23.734793082719374</c:v>
                </c:pt>
                <c:pt idx="2">
                  <c:v>22.362360345510695</c:v>
                </c:pt>
                <c:pt idx="3">
                  <c:v>24.026666272981053</c:v>
                </c:pt>
                <c:pt idx="4">
                  <c:v>17.819892534170574</c:v>
                </c:pt>
                <c:pt idx="5">
                  <c:v>21.706309413469263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A302-4C9F-974A-3D07C50A8422}"/>
            </c:ext>
          </c:extLst>
        </c:ser>
        <c:ser>
          <c:idx val="1"/>
          <c:order val="1"/>
          <c:tx>
            <c:strRef>
              <c:f>'Protección Social Perú'!$R$98</c:f>
              <c:strCache>
                <c:ptCount val="1"/>
                <c:pt idx="0">
                  <c:v>Solo con SIS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02-4C9F-974A-3D07C50A8422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PE"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302-4C9F-974A-3D07C50A8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PE"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'Protección Social Perú'!$P$99:$P$107</c:f>
              <c:strCache>
                <c:ptCount val="6"/>
                <c:pt idx="0">
                  <c:v>Sector Público</c:v>
                </c:pt>
                <c:pt idx="1">
                  <c:v>Asalariado</c:v>
                </c:pt>
                <c:pt idx="2">
                  <c:v>Trabajador del hogar</c:v>
                </c:pt>
                <c:pt idx="3">
                  <c:v>Independiente</c:v>
                </c:pt>
                <c:pt idx="4">
                  <c:v>TFNR</c:v>
                </c:pt>
                <c:pt idx="5">
                  <c:v>Nacional</c:v>
                </c:pt>
              </c:strCache>
              <c:extLst/>
            </c:strRef>
          </c:cat>
          <c:val>
            <c:numRef>
              <c:f>'Protección Social Perú'!$R$99:$R$107</c:f>
              <c:numCache>
                <c:formatCode>_-* #,##0.0_-;\-* #,##0.0_-;_-* "-"??_-;_-@_-</c:formatCode>
                <c:ptCount val="6"/>
                <c:pt idx="0">
                  <c:v>13.731927824705211</c:v>
                </c:pt>
                <c:pt idx="1">
                  <c:v>41.530489488446356</c:v>
                </c:pt>
                <c:pt idx="2">
                  <c:v>59.650303704540917</c:v>
                </c:pt>
                <c:pt idx="3">
                  <c:v>66.239001501982713</c:v>
                </c:pt>
                <c:pt idx="4">
                  <c:v>77.270183400238551</c:v>
                </c:pt>
                <c:pt idx="5">
                  <c:v>53.183292261251694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A302-4C9F-974A-3D07C50A84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538037696"/>
        <c:axId val="538041632"/>
      </c:barChart>
      <c:catAx>
        <c:axId val="512460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PE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12457104"/>
        <c:crosses val="autoZero"/>
        <c:auto val="1"/>
        <c:lblAlgn val="ctr"/>
        <c:lblOffset val="100"/>
        <c:noMultiLvlLbl val="0"/>
      </c:catAx>
      <c:valAx>
        <c:axId val="512457104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512460056"/>
        <c:crosses val="autoZero"/>
        <c:crossBetween val="between"/>
      </c:valAx>
      <c:valAx>
        <c:axId val="538041632"/>
        <c:scaling>
          <c:orientation val="minMax"/>
        </c:scaling>
        <c:delete val="1"/>
        <c:axPos val="t"/>
        <c:numFmt formatCode="_-* #,##0.0_-;\-* #,##0.0_-;_-* &quot;-&quot;??_-;_-@_-" sourceLinked="1"/>
        <c:majorTickMark val="out"/>
        <c:minorTickMark val="none"/>
        <c:tickLblPos val="nextTo"/>
        <c:crossAx val="538037696"/>
        <c:crosses val="max"/>
        <c:crossBetween val="between"/>
      </c:valAx>
      <c:catAx>
        <c:axId val="538037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8041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PE"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s-PE" sz="10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68755949531466"/>
          <c:y val="2.2841880062062787E-2"/>
          <c:w val="0.66626911415947221"/>
          <c:h val="0.956370561445232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D22-4621-A67F-6F7036F9213D}"/>
              </c:ext>
            </c:extLst>
          </c:dPt>
          <c:dLbls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D22-4621-A67F-6F7036F92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FormalzxDPTO!$U$18:$U$42</c:f>
              <c:strCache>
                <c:ptCount val="25"/>
                <c:pt idx="0">
                  <c:v>Huancavelica</c:v>
                </c:pt>
                <c:pt idx="1">
                  <c:v>Moquegua</c:v>
                </c:pt>
                <c:pt idx="2">
                  <c:v>Tumbes</c:v>
                </c:pt>
                <c:pt idx="3">
                  <c:v>Pasco</c:v>
                </c:pt>
                <c:pt idx="4">
                  <c:v>Madre de Dios</c:v>
                </c:pt>
                <c:pt idx="5">
                  <c:v>Amazonas</c:v>
                </c:pt>
                <c:pt idx="6">
                  <c:v>Apurímac</c:v>
                </c:pt>
                <c:pt idx="7">
                  <c:v>Tacna</c:v>
                </c:pt>
                <c:pt idx="8">
                  <c:v>Ayacucho</c:v>
                </c:pt>
                <c:pt idx="9">
                  <c:v>Huánuco</c:v>
                </c:pt>
                <c:pt idx="10">
                  <c:v>Ucayali</c:v>
                </c:pt>
                <c:pt idx="11">
                  <c:v>Loreto</c:v>
                </c:pt>
                <c:pt idx="12">
                  <c:v>San Martín</c:v>
                </c:pt>
                <c:pt idx="13">
                  <c:v>Ica</c:v>
                </c:pt>
                <c:pt idx="14">
                  <c:v>Cajamarca</c:v>
                </c:pt>
                <c:pt idx="15">
                  <c:v>Puno</c:v>
                </c:pt>
                <c:pt idx="16">
                  <c:v>Áncash</c:v>
                </c:pt>
                <c:pt idx="17">
                  <c:v>Callao</c:v>
                </c:pt>
                <c:pt idx="18">
                  <c:v>Cusco</c:v>
                </c:pt>
                <c:pt idx="19">
                  <c:v>Lambayeque</c:v>
                </c:pt>
                <c:pt idx="20">
                  <c:v>Junín</c:v>
                </c:pt>
                <c:pt idx="21">
                  <c:v>Piura</c:v>
                </c:pt>
                <c:pt idx="22">
                  <c:v>Arequipa</c:v>
                </c:pt>
                <c:pt idx="23">
                  <c:v>La Libertad</c:v>
                </c:pt>
                <c:pt idx="24">
                  <c:v>Lima</c:v>
                </c:pt>
              </c:strCache>
            </c:strRef>
          </c:cat>
          <c:val>
            <c:numRef>
              <c:f>FormalzxDPTO!$Y$18:$Y$42</c:f>
              <c:numCache>
                <c:formatCode>#,##0</c:formatCode>
                <c:ptCount val="25"/>
                <c:pt idx="0">
                  <c:v>565.16553356120653</c:v>
                </c:pt>
                <c:pt idx="1">
                  <c:v>695.20362092927166</c:v>
                </c:pt>
                <c:pt idx="2">
                  <c:v>719.21065244337603</c:v>
                </c:pt>
                <c:pt idx="3">
                  <c:v>822.24082935807382</c:v>
                </c:pt>
                <c:pt idx="4">
                  <c:v>978.28653419975205</c:v>
                </c:pt>
                <c:pt idx="5">
                  <c:v>1042.3052849040303</c:v>
                </c:pt>
                <c:pt idx="6">
                  <c:v>1387.4063629192804</c:v>
                </c:pt>
                <c:pt idx="7">
                  <c:v>1663.4872253314802</c:v>
                </c:pt>
                <c:pt idx="8">
                  <c:v>1817.5323442136498</c:v>
                </c:pt>
                <c:pt idx="9">
                  <c:v>2046.5994365773954</c:v>
                </c:pt>
                <c:pt idx="10">
                  <c:v>2108.6176013221652</c:v>
                </c:pt>
                <c:pt idx="11">
                  <c:v>2192.6422116215304</c:v>
                </c:pt>
                <c:pt idx="12">
                  <c:v>3271.9583367764717</c:v>
                </c:pt>
                <c:pt idx="13">
                  <c:v>3595.0529692371256</c:v>
                </c:pt>
                <c:pt idx="14">
                  <c:v>3692.0813882732973</c:v>
                </c:pt>
                <c:pt idx="15">
                  <c:v>3698.0831461518237</c:v>
                </c:pt>
                <c:pt idx="16">
                  <c:v>3922.1487736167974</c:v>
                </c:pt>
                <c:pt idx="17">
                  <c:v>3926.1499455358148</c:v>
                </c:pt>
                <c:pt idx="18">
                  <c:v>4705.3781767644514</c:v>
                </c:pt>
                <c:pt idx="19">
                  <c:v>4740.3884310558542</c:v>
                </c:pt>
                <c:pt idx="20">
                  <c:v>5034.4745671036326</c:v>
                </c:pt>
                <c:pt idx="21">
                  <c:v>5248.5372647710628</c:v>
                </c:pt>
                <c:pt idx="22">
                  <c:v>7297.1372873079672</c:v>
                </c:pt>
                <c:pt idx="23">
                  <c:v>8050.357901062991</c:v>
                </c:pt>
                <c:pt idx="24">
                  <c:v>59933.5541749615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A-4C18-BC36-8A74FE820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583956016"/>
        <c:axId val="583956736"/>
      </c:barChart>
      <c:catAx>
        <c:axId val="58395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83956736"/>
        <c:crosses val="autoZero"/>
        <c:auto val="1"/>
        <c:lblAlgn val="ctr"/>
        <c:lblOffset val="100"/>
        <c:noMultiLvlLbl val="0"/>
      </c:catAx>
      <c:valAx>
        <c:axId val="58395673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58395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33155200551849"/>
          <c:y val="1.4007714996563505E-2"/>
          <c:w val="0.709573375143011"/>
          <c:h val="0.9693256606060913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A29-4951-B5E4-334970E0923F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A29-4951-B5E4-334970E09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FormalzxSector!$S$29:$S$35</c:f>
              <c:strCache>
                <c:ptCount val="7"/>
                <c:pt idx="0">
                  <c:v>Pesca</c:v>
                </c:pt>
                <c:pt idx="1">
                  <c:v>Minería</c:v>
                </c:pt>
                <c:pt idx="2">
                  <c:v>Agropecuario</c:v>
                </c:pt>
                <c:pt idx="3">
                  <c:v>Construcción</c:v>
                </c:pt>
                <c:pt idx="4">
                  <c:v>Manufactura</c:v>
                </c:pt>
                <c:pt idx="5">
                  <c:v>Servicios</c:v>
                </c:pt>
                <c:pt idx="6">
                  <c:v>Comercio</c:v>
                </c:pt>
              </c:strCache>
            </c:strRef>
          </c:cat>
          <c:val>
            <c:numRef>
              <c:f>FormalzxSector!$T$29:$T$35</c:f>
              <c:numCache>
                <c:formatCode>#,##0</c:formatCode>
                <c:ptCount val="7"/>
                <c:pt idx="0">
                  <c:v>321.09404650114561</c:v>
                </c:pt>
                <c:pt idx="1">
                  <c:v>635.1860421440108</c:v>
                </c:pt>
                <c:pt idx="2">
                  <c:v>1720.5039251774781</c:v>
                </c:pt>
                <c:pt idx="3">
                  <c:v>5734.6796529316753</c:v>
                </c:pt>
                <c:pt idx="4">
                  <c:v>11256.296901175676</c:v>
                </c:pt>
                <c:pt idx="5">
                  <c:v>53486.665920444728</c:v>
                </c:pt>
                <c:pt idx="6">
                  <c:v>59999.573511625284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C-4B57-A7DF-469F84BD8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583956016"/>
        <c:axId val="583956736"/>
      </c:barChart>
      <c:catAx>
        <c:axId val="58395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83956736"/>
        <c:crosses val="autoZero"/>
        <c:auto val="1"/>
        <c:lblAlgn val="ctr"/>
        <c:lblOffset val="100"/>
        <c:noMultiLvlLbl val="0"/>
      </c:catAx>
      <c:valAx>
        <c:axId val="58395673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58395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Hoja1!$E$64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B-4519-9932-3D603CE9AE5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B-4519-9932-3D603CE9AE5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4B-4519-9932-3D603CE9AE5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4B-4519-9932-3D603CE9AE5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4B-4519-9932-3D603CE9AE54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74B-4519-9932-3D603CE9AE54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74B-4519-9932-3D603CE9AE54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74B-4519-9932-3D603CE9AE54}"/>
              </c:ext>
            </c:extLst>
          </c:dPt>
          <c:dLbls>
            <c:dLbl>
              <c:idx val="4"/>
              <c:layout>
                <c:manualLayout>
                  <c:x val="9.7284897446744636E-2"/>
                  <c:y val="5.346411178371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4B-4519-9932-3D603CE9AE54}"/>
                </c:ext>
              </c:extLst>
            </c:dLbl>
            <c:dLbl>
              <c:idx val="5"/>
              <c:layout>
                <c:manualLayout>
                  <c:x val="2.7150843579561306E-2"/>
                  <c:y val="5.96328493620378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4B-4519-9932-3D603CE9AE54}"/>
                </c:ext>
              </c:extLst>
            </c:dLbl>
            <c:dLbl>
              <c:idx val="6"/>
              <c:layout>
                <c:manualLayout>
                  <c:x val="-0.10128353116222523"/>
                  <c:y val="-0.205761146707092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4B-4519-9932-3D603CE9AE54}"/>
                </c:ext>
              </c:extLst>
            </c:dLbl>
            <c:dLbl>
              <c:idx val="7"/>
              <c:layout>
                <c:manualLayout>
                  <c:x val="0.15058799280104804"/>
                  <c:y val="7.87870926090560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4B-4519-9932-3D603CE9AE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Hoja1!$D$65:$D$72</c:f>
              <c:strCache>
                <c:ptCount val="8"/>
                <c:pt idx="0">
                  <c:v>PESCA</c:v>
                </c:pt>
                <c:pt idx="1">
                  <c:v>MINERIA</c:v>
                </c:pt>
                <c:pt idx="2">
                  <c:v>AGROPECUARIO</c:v>
                </c:pt>
                <c:pt idx="3">
                  <c:v>NO DEFINIDO</c:v>
                </c:pt>
                <c:pt idx="4">
                  <c:v>CONSTRUCCION</c:v>
                </c:pt>
                <c:pt idx="5">
                  <c:v>MANUFACTURA</c:v>
                </c:pt>
                <c:pt idx="6">
                  <c:v>COMERCIO</c:v>
                </c:pt>
                <c:pt idx="7">
                  <c:v>SERVICIO</c:v>
                </c:pt>
              </c:strCache>
            </c:strRef>
          </c:cat>
          <c:val>
            <c:numRef>
              <c:f>Hoja1!$E$65:$E$72</c:f>
              <c:numCache>
                <c:formatCode>General</c:formatCode>
                <c:ptCount val="8"/>
                <c:pt idx="0">
                  <c:v>25</c:v>
                </c:pt>
                <c:pt idx="1">
                  <c:v>31</c:v>
                </c:pt>
                <c:pt idx="2">
                  <c:v>93</c:v>
                </c:pt>
                <c:pt idx="3">
                  <c:v>115</c:v>
                </c:pt>
                <c:pt idx="4">
                  <c:v>592</c:v>
                </c:pt>
                <c:pt idx="5" formatCode="#,##0">
                  <c:v>1337</c:v>
                </c:pt>
                <c:pt idx="6" formatCode="#,##0">
                  <c:v>4320</c:v>
                </c:pt>
                <c:pt idx="7" formatCode="#,##0">
                  <c:v>4939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74B-4519-9932-3D603CE9A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508876263517054"/>
          <c:y val="0.23954190673667741"/>
          <c:w val="0.18965665457421385"/>
          <c:h val="0.571736887492171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82465418151499E-2"/>
          <c:y val="0.1367687887991787"/>
          <c:w val="0.95703506916369696"/>
          <c:h val="0.51783946888550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'[Focalizacion_itp.xlsx]Por servicio'!$A$4</c:f>
              <c:strCache>
                <c:ptCount val="1"/>
                <c:pt idx="0">
                  <c:v>Información tecnológica especializada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'[Focalizacion_itp.xlsx]Por servicio'!$E$3:$G$3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I Sem 2023</c:v>
                </c:pt>
              </c:strCache>
            </c:strRef>
          </c:cat>
          <c:val>
            <c:numRef>
              <c:f>'[Focalizacion_itp.xlsx]Por servicio'!$E$4:$G$4</c:f>
              <c:numCache>
                <c:formatCode>#,##0</c:formatCode>
                <c:ptCount val="3"/>
                <c:pt idx="0">
                  <c:v>15025</c:v>
                </c:pt>
                <c:pt idx="1">
                  <c:v>13452</c:v>
                </c:pt>
                <c:pt idx="2">
                  <c:v>6809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D-49D8-B5D4-8BC0FAF285F7}"/>
            </c:ext>
          </c:extLst>
        </c:ser>
        <c:ser>
          <c:idx val="1"/>
          <c:order val="1"/>
          <c:tx>
            <c:strRef>
              <c:f>'[Focalizacion_itp.xlsx]Por servicio'!$A$5</c:f>
              <c:strCache>
                <c:ptCount val="1"/>
                <c:pt idx="0">
                  <c:v>Capacitación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'[Focalizacion_itp.xlsx]Por servicio'!$E$3:$G$3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I Sem 2023</c:v>
                </c:pt>
              </c:strCache>
            </c:strRef>
          </c:cat>
          <c:val>
            <c:numRef>
              <c:f>'[Focalizacion_itp.xlsx]Por servicio'!$E$5:$G$5</c:f>
              <c:numCache>
                <c:formatCode>#,##0</c:formatCode>
                <c:ptCount val="3"/>
                <c:pt idx="0">
                  <c:v>6018</c:v>
                </c:pt>
                <c:pt idx="1">
                  <c:v>6461</c:v>
                </c:pt>
                <c:pt idx="2">
                  <c:v>3181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AD-49D8-B5D4-8BC0FAF285F7}"/>
            </c:ext>
          </c:extLst>
        </c:ser>
        <c:ser>
          <c:idx val="2"/>
          <c:order val="2"/>
          <c:tx>
            <c:strRef>
              <c:f>'[Focalizacion_itp.xlsx]Por servicio'!$A$6</c:f>
              <c:strCache>
                <c:ptCount val="1"/>
                <c:pt idx="0">
                  <c:v>Asistencia Técnica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'[Focalizacion_itp.xlsx]Por servicio'!$E$3:$G$3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I Sem 2023</c:v>
                </c:pt>
              </c:strCache>
            </c:strRef>
          </c:cat>
          <c:val>
            <c:numRef>
              <c:f>'[Focalizacion_itp.xlsx]Por servicio'!$E$6:$G$6</c:f>
              <c:numCache>
                <c:formatCode>#,##0</c:formatCode>
                <c:ptCount val="3"/>
                <c:pt idx="0">
                  <c:v>1375</c:v>
                </c:pt>
                <c:pt idx="1">
                  <c:v>1553</c:v>
                </c:pt>
                <c:pt idx="2">
                  <c:v>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AD-49D8-B5D4-8BC0FAF285F7}"/>
            </c:ext>
          </c:extLst>
        </c:ser>
        <c:ser>
          <c:idx val="3"/>
          <c:order val="3"/>
          <c:tx>
            <c:strRef>
              <c:f>'[Focalizacion_itp.xlsx]Por servicio'!$A$7</c:f>
              <c:strCache>
                <c:ptCount val="1"/>
                <c:pt idx="0">
                  <c:v>Soporte productivo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'[Focalizacion_itp.xlsx]Por servicio'!$E$3:$G$3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I Sem 2023</c:v>
                </c:pt>
              </c:strCache>
            </c:strRef>
          </c:cat>
          <c:val>
            <c:numRef>
              <c:f>'[Focalizacion_itp.xlsx]Por servicio'!$E$7:$G$7</c:f>
              <c:numCache>
                <c:formatCode>#,##0</c:formatCode>
                <c:ptCount val="3"/>
                <c:pt idx="0">
                  <c:v>493</c:v>
                </c:pt>
                <c:pt idx="1">
                  <c:v>627</c:v>
                </c:pt>
                <c:pt idx="2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AD-49D8-B5D4-8BC0FAF285F7}"/>
            </c:ext>
          </c:extLst>
        </c:ser>
        <c:ser>
          <c:idx val="4"/>
          <c:order val="4"/>
          <c:tx>
            <c:strRef>
              <c:f>'[Focalizacion_itp.xlsx]Por servicio'!$A$8</c:f>
              <c:strCache>
                <c:ptCount val="1"/>
                <c:pt idx="0">
                  <c:v>Ensayos de laboratorio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'[Focalizacion_itp.xlsx]Por servicio'!$E$3:$G$3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I Sem 2023</c:v>
                </c:pt>
              </c:strCache>
            </c:strRef>
          </c:cat>
          <c:val>
            <c:numRef>
              <c:f>'[Focalizacion_itp.xlsx]Por servicio'!$E$8:$G$8</c:f>
              <c:numCache>
                <c:formatCode>#,##0</c:formatCode>
                <c:ptCount val="3"/>
                <c:pt idx="0">
                  <c:v>451</c:v>
                </c:pt>
                <c:pt idx="1">
                  <c:v>650</c:v>
                </c:pt>
                <c:pt idx="2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AD-49D8-B5D4-8BC0FAF285F7}"/>
            </c:ext>
          </c:extLst>
        </c:ser>
        <c:ser>
          <c:idx val="5"/>
          <c:order val="5"/>
          <c:tx>
            <c:strRef>
              <c:f>'[Focalizacion_itp.xlsx]Por servicio'!$A$9</c:f>
              <c:strCache>
                <c:ptCount val="1"/>
                <c:pt idx="0">
                  <c:v>Diseño y desarrollo de productos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'[Focalizacion_itp.xlsx]Por servicio'!$E$3:$G$3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I Sem 2023</c:v>
                </c:pt>
              </c:strCache>
            </c:strRef>
          </c:cat>
          <c:val>
            <c:numRef>
              <c:f>'[Focalizacion_itp.xlsx]Por servicio'!$E$9:$G$9</c:f>
              <c:numCache>
                <c:formatCode>#,##0</c:formatCode>
                <c:ptCount val="3"/>
                <c:pt idx="0">
                  <c:v>273</c:v>
                </c:pt>
                <c:pt idx="1">
                  <c:v>328</c:v>
                </c:pt>
                <c:pt idx="2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AD-49D8-B5D4-8BC0FAF285F7}"/>
            </c:ext>
          </c:extLst>
        </c:ser>
        <c:ser>
          <c:idx val="6"/>
          <c:order val="6"/>
          <c:tx>
            <c:strRef>
              <c:f>'[Focalizacion_itp.xlsx]Por servicio'!$A$10</c:f>
              <c:strCache>
                <c:ptCount val="1"/>
                <c:pt idx="0">
                  <c:v>Promoción de investigación, desarrollo e innovación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'[Focalizacion_itp.xlsx]Por servicio'!$E$3:$G$3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I Sem 2023</c:v>
                </c:pt>
              </c:strCache>
            </c:strRef>
          </c:cat>
          <c:val>
            <c:numRef>
              <c:f>'[Focalizacion_itp.xlsx]Por servicio'!$E$10:$G$10</c:f>
              <c:numCache>
                <c:formatCode>#,##0</c:formatCode>
                <c:ptCount val="3"/>
                <c:pt idx="0">
                  <c:v>240</c:v>
                </c:pt>
                <c:pt idx="1">
                  <c:v>195</c:v>
                </c:pt>
                <c:pt idx="2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AD-49D8-B5D4-8BC0FAF285F7}"/>
            </c:ext>
          </c:extLst>
        </c:ser>
        <c:ser>
          <c:idx val="7"/>
          <c:order val="7"/>
          <c:tx>
            <c:strRef>
              <c:f>'[Focalizacion_itp.xlsx]Por servicio'!$A$11</c:f>
              <c:strCache>
                <c:ptCount val="1"/>
                <c:pt idx="0">
                  <c:v>Certificación de competencias laborales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'[Focalizacion_itp.xlsx]Por servicio'!$E$3:$G$3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I Sem 2023</c:v>
                </c:pt>
              </c:strCache>
            </c:strRef>
          </c:cat>
          <c:val>
            <c:numRef>
              <c:f>'[Focalizacion_itp.xlsx]Por servicio'!$E$11:$G$11</c:f>
              <c:numCache>
                <c:formatCode>#,##0</c:formatCode>
                <c:ptCount val="3"/>
                <c:pt idx="0">
                  <c:v>37</c:v>
                </c:pt>
                <c:pt idx="1">
                  <c:v>375</c:v>
                </c:pt>
                <c:pt idx="2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AD-49D8-B5D4-8BC0FAF28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422768"/>
        <c:axId val="1474831184"/>
      </c:barChart>
      <c:lineChart>
        <c:grouping val="standard"/>
        <c:varyColors val="0"/>
        <c:ser>
          <c:idx val="8"/>
          <c:order val="8"/>
          <c:tx>
            <c:strRef>
              <c:f>'[Focalizacion_itp.xlsx]Por servicio'!$A$12</c:f>
              <c:strCache>
                <c:ptCount val="1"/>
                <c:pt idx="0">
                  <c:v>N° empresas atendidas por año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>
                <a:solidFill>
                  <a:srgbClr val="00B0F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'[Focalizacion_itp.xlsx]Por servicio'!$E$3:$G$3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I Sem 2023</c:v>
                </c:pt>
              </c:strCache>
            </c:strRef>
          </c:cat>
          <c:val>
            <c:numRef>
              <c:f>'[Focalizacion_itp.xlsx]Por servicio'!$E$12:$G$12</c:f>
              <c:numCache>
                <c:formatCode>#,##0</c:formatCode>
                <c:ptCount val="3"/>
                <c:pt idx="0">
                  <c:v>19404</c:v>
                </c:pt>
                <c:pt idx="1">
                  <c:v>19068</c:v>
                </c:pt>
                <c:pt idx="2">
                  <c:v>9837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5AD-49D8-B5D4-8BC0FAF28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102400"/>
        <c:axId val="1552456016"/>
      </c:lineChart>
      <c:catAx>
        <c:axId val="148242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474831184"/>
        <c:crosses val="autoZero"/>
        <c:auto val="1"/>
        <c:lblAlgn val="ctr"/>
        <c:lblOffset val="100"/>
        <c:noMultiLvlLbl val="0"/>
      </c:catAx>
      <c:valAx>
        <c:axId val="147483118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482422768"/>
        <c:crosses val="autoZero"/>
        <c:crossBetween val="between"/>
      </c:valAx>
      <c:valAx>
        <c:axId val="155245601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597102400"/>
        <c:crosses val="max"/>
        <c:crossBetween val="between"/>
      </c:valAx>
      <c:catAx>
        <c:axId val="1597102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2456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532296766431818"/>
          <c:w val="1"/>
          <c:h val="0.207385224069048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36429872495445E-2"/>
          <c:y val="3.2569969334219816E-2"/>
          <c:w val="0.95992714025500914"/>
          <c:h val="0.77636837148229909"/>
        </c:manualLayout>
      </c:layout>
      <c:lineChart>
        <c:grouping val="standard"/>
        <c:varyColors val="0"/>
        <c:ser>
          <c:idx val="0"/>
          <c:order val="0"/>
          <c:tx>
            <c:strRef>
              <c:f>'Informalidad Empresarial_MYPE'!$B$18</c:f>
              <c:strCache>
                <c:ptCount val="1"/>
                <c:pt idx="0">
                  <c:v>MYPE informal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"/>
            <c:marker>
              <c:symbol val="circle"/>
              <c:size val="6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C0-4DF0-85A6-3AC66201FC4C}"/>
              </c:ext>
            </c:extLst>
          </c:dPt>
          <c:dLbls>
            <c:spPr>
              <a:solidFill>
                <a:srgbClr val="00B0F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'Informalidad Empresarial_MYPE'!$D$16:$H$16</c:f>
              <c:numCache>
                <c:formatCode>0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'Informalidad Empresarial_MYPE'!$D$18:$H$18</c:f>
              <c:numCache>
                <c:formatCode>#,##0.0</c:formatCode>
                <c:ptCount val="5"/>
                <c:pt idx="0">
                  <c:v>62.47993074457699</c:v>
                </c:pt>
                <c:pt idx="1">
                  <c:v>61.098221115250283</c:v>
                </c:pt>
                <c:pt idx="2">
                  <c:v>53.470299883532022</c:v>
                </c:pt>
                <c:pt idx="3">
                  <c:v>63.62592012080237</c:v>
                </c:pt>
                <c:pt idx="4">
                  <c:v>62.850872922154302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7C0-4DF0-85A6-3AC66201FC4C}"/>
            </c:ext>
          </c:extLst>
        </c:ser>
        <c:ser>
          <c:idx val="2"/>
          <c:order val="1"/>
          <c:tx>
            <c:strRef>
              <c:f>'Informalidad Empresarial_MYPE'!$B$17</c:f>
              <c:strCache>
                <c:ptCount val="1"/>
                <c:pt idx="0">
                  <c:v>MYPE formal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'Informalidad Empresarial_MYPE'!$D$16:$H$16</c:f>
              <c:numCache>
                <c:formatCode>0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'Informalidad Empresarial_MYPE'!$D$17:$H$17</c:f>
              <c:numCache>
                <c:formatCode>#,##0.0</c:formatCode>
                <c:ptCount val="5"/>
                <c:pt idx="0">
                  <c:v>37.52006925542301</c:v>
                </c:pt>
                <c:pt idx="1">
                  <c:v>38.901778884749717</c:v>
                </c:pt>
                <c:pt idx="2">
                  <c:v>46.529700116467978</c:v>
                </c:pt>
                <c:pt idx="3">
                  <c:v>36.37407987919763</c:v>
                </c:pt>
                <c:pt idx="4">
                  <c:v>37.149127077845698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17C0-4DF0-85A6-3AC66201F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971360"/>
        <c:axId val="1356806336"/>
      </c:lineChart>
      <c:catAx>
        <c:axId val="15979713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356806336"/>
        <c:crosses val="autoZero"/>
        <c:auto val="1"/>
        <c:lblAlgn val="ctr"/>
        <c:lblOffset val="100"/>
        <c:tickMarkSkip val="10"/>
        <c:noMultiLvlLbl val="0"/>
      </c:catAx>
      <c:valAx>
        <c:axId val="135680633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59797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36429872495445E-2"/>
          <c:y val="8.1424923335549539E-3"/>
          <c:w val="0.95992714025500914"/>
          <c:h val="0.77636837148229909"/>
        </c:manualLayout>
      </c:layout>
      <c:lineChart>
        <c:grouping val="standard"/>
        <c:varyColors val="0"/>
        <c:ser>
          <c:idx val="0"/>
          <c:order val="0"/>
          <c:tx>
            <c:strRef>
              <c:f>'Informalidad Laboral_Nacional'!$C$11</c:f>
              <c:strCache>
                <c:ptCount val="1"/>
                <c:pt idx="0">
                  <c:v>Empleo informal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diamond"/>
            <c:size val="6"/>
            <c:spPr>
              <a:solidFill>
                <a:srgbClr val="00B0F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rgbClr val="009DD9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'Informalidad Laboral_Nacional'!$J$3:$N$3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'Informalidad Laboral_Nacional'!$J$11:$N$11</c:f>
              <c:numCache>
                <c:formatCode>#,##0.0</c:formatCode>
                <c:ptCount val="5"/>
                <c:pt idx="0">
                  <c:v>72.43837077183187</c:v>
                </c:pt>
                <c:pt idx="1">
                  <c:v>72.740922055924457</c:v>
                </c:pt>
                <c:pt idx="2">
                  <c:v>75.338686061942141</c:v>
                </c:pt>
                <c:pt idx="3">
                  <c:v>76.846961587963122</c:v>
                </c:pt>
                <c:pt idx="4">
                  <c:v>75.698907890889359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B44-49A3-96F7-56C4D2E62104}"/>
            </c:ext>
          </c:extLst>
        </c:ser>
        <c:ser>
          <c:idx val="1"/>
          <c:order val="1"/>
          <c:tx>
            <c:strRef>
              <c:f>'Informalidad Laboral_Nacional'!$C$12</c:f>
              <c:strCache>
                <c:ptCount val="1"/>
                <c:pt idx="0">
                  <c:v>Empleo informal en el sector informal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'Informalidad Laboral_Nacional'!$J$3:$N$3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'Informalidad Laboral_Nacional'!$J$12:$N$12</c:f>
              <c:numCache>
                <c:formatCode>#,##0.0</c:formatCode>
                <c:ptCount val="5"/>
                <c:pt idx="0">
                  <c:v>56.840939102303921</c:v>
                </c:pt>
                <c:pt idx="1">
                  <c:v>56.923235173655385</c:v>
                </c:pt>
                <c:pt idx="2">
                  <c:v>63.306159043256891</c:v>
                </c:pt>
                <c:pt idx="3">
                  <c:v>62.415932045962144</c:v>
                </c:pt>
                <c:pt idx="4">
                  <c:v>60.599901684875157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B44-49A3-96F7-56C4D2E62104}"/>
            </c:ext>
          </c:extLst>
        </c:ser>
        <c:ser>
          <c:idx val="2"/>
          <c:order val="2"/>
          <c:tx>
            <c:strRef>
              <c:f>'Informalidad Laboral_Nacional'!$C$13</c:f>
              <c:strCache>
                <c:ptCount val="1"/>
                <c:pt idx="0">
                  <c:v>Empleo informal en el sector formal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'Informalidad Laboral_Nacional'!$J$3:$N$3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'Informalidad Laboral_Nacional'!$J$13:$N$13</c:f>
              <c:numCache>
                <c:formatCode>#,##0.0</c:formatCode>
                <c:ptCount val="5"/>
                <c:pt idx="0">
                  <c:v>15.597431669527952</c:v>
                </c:pt>
                <c:pt idx="1">
                  <c:v>15.817686882269067</c:v>
                </c:pt>
                <c:pt idx="2">
                  <c:v>12.032527018685249</c:v>
                </c:pt>
                <c:pt idx="3">
                  <c:v>14.431029542000967</c:v>
                </c:pt>
                <c:pt idx="4">
                  <c:v>15.099006206014209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B44-49A3-96F7-56C4D2E62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971360"/>
        <c:axId val="1356806336"/>
      </c:lineChart>
      <c:catAx>
        <c:axId val="15979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356806336"/>
        <c:crosses val="autoZero"/>
        <c:auto val="1"/>
        <c:lblAlgn val="ctr"/>
        <c:lblOffset val="10"/>
        <c:noMultiLvlLbl val="0"/>
      </c:catAx>
      <c:valAx>
        <c:axId val="135680633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59797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61020036429873E-2"/>
          <c:y val="0.84274218625278019"/>
          <c:w val="0.95242258652094713"/>
          <c:h val="0.13283033674655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'Informalidad Laboral_Nacional'!$Y$44</c:f>
              <c:strCache>
                <c:ptCount val="1"/>
                <c:pt idx="0">
                  <c:v>Empleo informal en el sector informal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81-44B2-957D-CF09FBFF48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'Informalidad Laboral_Nacional'!$X$45:$X$70</c:f>
              <c:strCache>
                <c:ptCount val="26"/>
                <c:pt idx="0">
                  <c:v>Huancavelica</c:v>
                </c:pt>
                <c:pt idx="1">
                  <c:v>Puno</c:v>
                </c:pt>
                <c:pt idx="2">
                  <c:v>Huánuco</c:v>
                </c:pt>
                <c:pt idx="3">
                  <c:v>Ayacucho</c:v>
                </c:pt>
                <c:pt idx="4">
                  <c:v>Cajamarca</c:v>
                </c:pt>
                <c:pt idx="5">
                  <c:v>Amazonas</c:v>
                </c:pt>
                <c:pt idx="6">
                  <c:v>Apurímac</c:v>
                </c:pt>
                <c:pt idx="7">
                  <c:v>San Martín</c:v>
                </c:pt>
                <c:pt idx="8">
                  <c:v>Cusco</c:v>
                </c:pt>
                <c:pt idx="9">
                  <c:v>Loreto</c:v>
                </c:pt>
                <c:pt idx="10">
                  <c:v>Junín</c:v>
                </c:pt>
                <c:pt idx="11">
                  <c:v>Ucayali</c:v>
                </c:pt>
                <c:pt idx="12">
                  <c:v>Áncash</c:v>
                </c:pt>
                <c:pt idx="13">
                  <c:v>Piura</c:v>
                </c:pt>
                <c:pt idx="14">
                  <c:v>Madre de Dios</c:v>
                </c:pt>
                <c:pt idx="15">
                  <c:v>Pasco</c:v>
                </c:pt>
                <c:pt idx="16">
                  <c:v>Lambayeque</c:v>
                </c:pt>
                <c:pt idx="17">
                  <c:v>Tumbes</c:v>
                </c:pt>
                <c:pt idx="18">
                  <c:v>Nacional</c:v>
                </c:pt>
                <c:pt idx="19">
                  <c:v>La Libertad</c:v>
                </c:pt>
                <c:pt idx="20">
                  <c:v>Tacna</c:v>
                </c:pt>
                <c:pt idx="21">
                  <c:v>Ica</c:v>
                </c:pt>
                <c:pt idx="22">
                  <c:v>Arequipa</c:v>
                </c:pt>
                <c:pt idx="23">
                  <c:v>Moquegua</c:v>
                </c:pt>
                <c:pt idx="24">
                  <c:v>Lima</c:v>
                </c:pt>
                <c:pt idx="25">
                  <c:v>Callao</c:v>
                </c:pt>
              </c:strCache>
            </c:strRef>
          </c:cat>
          <c:val>
            <c:numRef>
              <c:f>'Informalidad Laboral_Nacional'!$Y$45:$Y$70</c:f>
              <c:numCache>
                <c:formatCode>#,##0.0</c:formatCode>
                <c:ptCount val="26"/>
                <c:pt idx="0">
                  <c:v>81.944672902831456</c:v>
                </c:pt>
                <c:pt idx="1">
                  <c:v>82.451294350102685</c:v>
                </c:pt>
                <c:pt idx="2">
                  <c:v>80.678677216767696</c:v>
                </c:pt>
                <c:pt idx="3">
                  <c:v>78.798736324152316</c:v>
                </c:pt>
                <c:pt idx="4">
                  <c:v>80.65997135146732</c:v>
                </c:pt>
                <c:pt idx="5">
                  <c:v>77.437799647204685</c:v>
                </c:pt>
                <c:pt idx="6">
                  <c:v>77.934009658110142</c:v>
                </c:pt>
                <c:pt idx="7">
                  <c:v>77.202181655383015</c:v>
                </c:pt>
                <c:pt idx="8">
                  <c:v>73.99866959524519</c:v>
                </c:pt>
                <c:pt idx="9">
                  <c:v>73.253624467942998</c:v>
                </c:pt>
                <c:pt idx="10">
                  <c:v>69.622462415177466</c:v>
                </c:pt>
                <c:pt idx="11">
                  <c:v>69.328563738473591</c:v>
                </c:pt>
                <c:pt idx="12">
                  <c:v>70.237324227605299</c:v>
                </c:pt>
                <c:pt idx="13">
                  <c:v>67.014705060630504</c:v>
                </c:pt>
                <c:pt idx="14">
                  <c:v>67.059917862577976</c:v>
                </c:pt>
                <c:pt idx="15">
                  <c:v>66.598762913942551</c:v>
                </c:pt>
                <c:pt idx="16">
                  <c:v>61.32014829254171</c:v>
                </c:pt>
                <c:pt idx="17">
                  <c:v>61.603779905449301</c:v>
                </c:pt>
                <c:pt idx="18">
                  <c:v>60.599901684875157</c:v>
                </c:pt>
                <c:pt idx="19">
                  <c:v>58.746082366397545</c:v>
                </c:pt>
                <c:pt idx="20">
                  <c:v>54.085417792182788</c:v>
                </c:pt>
                <c:pt idx="21">
                  <c:v>54.281875317765177</c:v>
                </c:pt>
                <c:pt idx="22">
                  <c:v>53.002831264608197</c:v>
                </c:pt>
                <c:pt idx="23">
                  <c:v>50.942133650401757</c:v>
                </c:pt>
                <c:pt idx="24">
                  <c:v>42.939675747655002</c:v>
                </c:pt>
                <c:pt idx="25">
                  <c:v>41.571437064852603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81-44B2-957D-CF09FBFF4857}"/>
            </c:ext>
          </c:extLst>
        </c:ser>
        <c:ser>
          <c:idx val="1"/>
          <c:order val="1"/>
          <c:tx>
            <c:strRef>
              <c:f>'Informalidad Laboral_Nacional'!$Z$44</c:f>
              <c:strCache>
                <c:ptCount val="1"/>
                <c:pt idx="0">
                  <c:v>Empleo informal en el sector formal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681-44B2-957D-CF09FBFF48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'Informalidad Laboral_Nacional'!$X$45:$X$70</c:f>
              <c:strCache>
                <c:ptCount val="26"/>
                <c:pt idx="0">
                  <c:v>Huancavelica</c:v>
                </c:pt>
                <c:pt idx="1">
                  <c:v>Puno</c:v>
                </c:pt>
                <c:pt idx="2">
                  <c:v>Huánuco</c:v>
                </c:pt>
                <c:pt idx="3">
                  <c:v>Ayacucho</c:v>
                </c:pt>
                <c:pt idx="4">
                  <c:v>Cajamarca</c:v>
                </c:pt>
                <c:pt idx="5">
                  <c:v>Amazonas</c:v>
                </c:pt>
                <c:pt idx="6">
                  <c:v>Apurímac</c:v>
                </c:pt>
                <c:pt idx="7">
                  <c:v>San Martín</c:v>
                </c:pt>
                <c:pt idx="8">
                  <c:v>Cusco</c:v>
                </c:pt>
                <c:pt idx="9">
                  <c:v>Loreto</c:v>
                </c:pt>
                <c:pt idx="10">
                  <c:v>Junín</c:v>
                </c:pt>
                <c:pt idx="11">
                  <c:v>Ucayali</c:v>
                </c:pt>
                <c:pt idx="12">
                  <c:v>Áncash</c:v>
                </c:pt>
                <c:pt idx="13">
                  <c:v>Piura</c:v>
                </c:pt>
                <c:pt idx="14">
                  <c:v>Madre de Dios</c:v>
                </c:pt>
                <c:pt idx="15">
                  <c:v>Pasco</c:v>
                </c:pt>
                <c:pt idx="16">
                  <c:v>Lambayeque</c:v>
                </c:pt>
                <c:pt idx="17">
                  <c:v>Tumbes</c:v>
                </c:pt>
                <c:pt idx="18">
                  <c:v>Nacional</c:v>
                </c:pt>
                <c:pt idx="19">
                  <c:v>La Libertad</c:v>
                </c:pt>
                <c:pt idx="20">
                  <c:v>Tacna</c:v>
                </c:pt>
                <c:pt idx="21">
                  <c:v>Ica</c:v>
                </c:pt>
                <c:pt idx="22">
                  <c:v>Arequipa</c:v>
                </c:pt>
                <c:pt idx="23">
                  <c:v>Moquegua</c:v>
                </c:pt>
                <c:pt idx="24">
                  <c:v>Lima</c:v>
                </c:pt>
                <c:pt idx="25">
                  <c:v>Callao</c:v>
                </c:pt>
              </c:strCache>
            </c:strRef>
          </c:cat>
          <c:val>
            <c:numRef>
              <c:f>'Informalidad Laboral_Nacional'!$Z$45:$Z$70</c:f>
              <c:numCache>
                <c:formatCode>#,##0.0</c:formatCode>
                <c:ptCount val="26"/>
                <c:pt idx="0">
                  <c:v>9.7460357600218952</c:v>
                </c:pt>
                <c:pt idx="1">
                  <c:v>7.7550171427643733</c:v>
                </c:pt>
                <c:pt idx="2">
                  <c:v>9.1745487200743181</c:v>
                </c:pt>
                <c:pt idx="3">
                  <c:v>9.8233116778684497</c:v>
                </c:pt>
                <c:pt idx="4">
                  <c:v>7.6361856877253231</c:v>
                </c:pt>
                <c:pt idx="5">
                  <c:v>10.822367218951392</c:v>
                </c:pt>
                <c:pt idx="6">
                  <c:v>9.6637069592181675</c:v>
                </c:pt>
                <c:pt idx="7">
                  <c:v>10.208967704341104</c:v>
                </c:pt>
                <c:pt idx="8">
                  <c:v>12.975764250992174</c:v>
                </c:pt>
                <c:pt idx="9">
                  <c:v>11.537142778998067</c:v>
                </c:pt>
                <c:pt idx="10">
                  <c:v>13.42384363160186</c:v>
                </c:pt>
                <c:pt idx="11">
                  <c:v>13.060119230733347</c:v>
                </c:pt>
                <c:pt idx="12">
                  <c:v>11.13994009773795</c:v>
                </c:pt>
                <c:pt idx="13">
                  <c:v>13.727507343086293</c:v>
                </c:pt>
                <c:pt idx="14">
                  <c:v>12.227077199964134</c:v>
                </c:pt>
                <c:pt idx="15">
                  <c:v>12.367432739236788</c:v>
                </c:pt>
                <c:pt idx="16">
                  <c:v>15.589280956102845</c:v>
                </c:pt>
                <c:pt idx="17">
                  <c:v>15.097293007798216</c:v>
                </c:pt>
                <c:pt idx="18">
                  <c:v>15.099006206014209</c:v>
                </c:pt>
                <c:pt idx="19">
                  <c:v>14.989276732803361</c:v>
                </c:pt>
                <c:pt idx="20">
                  <c:v>19.487646615987622</c:v>
                </c:pt>
                <c:pt idx="21">
                  <c:v>14.439518982651382</c:v>
                </c:pt>
                <c:pt idx="22">
                  <c:v>14.979177569708398</c:v>
                </c:pt>
                <c:pt idx="23">
                  <c:v>16.666424202438829</c:v>
                </c:pt>
                <c:pt idx="24">
                  <c:v>20.811311956202733</c:v>
                </c:pt>
                <c:pt idx="25">
                  <c:v>20.085275788808577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81-44B2-957D-CF09FBFF4857}"/>
            </c:ext>
          </c:extLst>
        </c:ser>
        <c:ser>
          <c:idx val="2"/>
          <c:order val="2"/>
          <c:tx>
            <c:strRef>
              <c:f>'Informalidad Laboral_Nacional'!$AB$44</c:f>
              <c:strCache>
                <c:ptCount val="1"/>
                <c:pt idx="0">
                  <c:v>Espacio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6E09A16-1118-43CF-8B6F-E2AB2E65E965}" type="CELLRANGE">
                      <a:rPr lang="en-US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B681-44B2-957D-CF09FBFF48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52D5F1-6B4A-4EA2-9425-47A40147F50A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681-44B2-957D-CF09FBFF48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ED92F04-77F8-4712-B464-FD1CA008C6B8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681-44B2-957D-CF09FBFF485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B82B55D-40EA-4C2C-A5A9-A61C536FF9CA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681-44B2-957D-CF09FBFF485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3D0BA6C-BE18-4468-A99D-B9331BA0ED6B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681-44B2-957D-CF09FBFF485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F755409-2C7E-48D0-A605-6A1C77155E8F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681-44B2-957D-CF09FBFF485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DB14C04-5878-4590-AB7F-AE90AD540FEA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681-44B2-957D-CF09FBFF485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5795D12-3361-4B62-87DD-208637A7833B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681-44B2-957D-CF09FBFF485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F83EA39-FE8D-468B-B27F-42DE172380A1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681-44B2-957D-CF09FBFF485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CEF76C5-7C82-4B07-9B76-D41B4876A2FD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681-44B2-957D-CF09FBFF485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2F14891-43C2-4064-BE1D-149371DAF747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681-44B2-957D-CF09FBFF485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1414D5B-7645-4C26-86E4-4532BC5FB05F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B681-44B2-957D-CF09FBFF485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AAB0CF4-4E37-445A-9197-68831FBB6B5E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681-44B2-957D-CF09FBFF485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8A10BF24-871B-4408-8E3F-70348235FEC8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681-44B2-957D-CF09FBFF485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0B308F72-CEB5-4686-87A2-3AC4C2C17060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681-44B2-957D-CF09FBFF485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E51E2059-C522-480C-B0A9-36A954B110F6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681-44B2-957D-CF09FBFF485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772BE87C-661A-4084-8E84-C4E59D0D5906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681-44B2-957D-CF09FBFF485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0D2A4C4B-BE77-4CA5-859A-A1C45FE007CA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681-44B2-957D-CF09FBFF4857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F3060306-AD12-4BB9-94D3-1D43F500E2F0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681-44B2-957D-CF09FBFF4857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EF804A8E-AAEC-4BDE-AECC-8CA3718A967D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681-44B2-957D-CF09FBFF4857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941455B2-3F74-41DC-B62A-7EB890C4354D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B681-44B2-957D-CF09FBFF4857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2D583054-8BEC-4239-89A5-7AA63A39A237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681-44B2-957D-CF09FBFF4857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4B620A59-428B-4900-AF69-7ABAB831E239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681-44B2-957D-CF09FBFF4857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49C3D705-C8B1-4098-8A65-22B7B357D5A7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681-44B2-957D-CF09FBFF4857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11627164-4621-4CF1-B3BA-730F0E626CFE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681-44B2-957D-CF09FBFF4857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C377CFD4-DA36-4200-9EC9-F17B06D98128}" type="CELLRANGE">
                      <a:rPr lang="es-PE"/>
                      <a:pPr/>
                      <a:t>[CELLRANGE]</a:t>
                    </a:fld>
                    <a:endParaRPr lang="es-PE"/>
                  </a:p>
                </c:rich>
              </c:tx>
              <c:dLblPos val="inBase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681-44B2-957D-CF09FBFF4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inBase"/>
            <c:showLegendKey val="1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'Informalidad Laboral_Nacional'!$X$45:$X$70</c:f>
              <c:strCache>
                <c:ptCount val="26"/>
                <c:pt idx="0">
                  <c:v>Huancavelica</c:v>
                </c:pt>
                <c:pt idx="1">
                  <c:v>Puno</c:v>
                </c:pt>
                <c:pt idx="2">
                  <c:v>Huánuco</c:v>
                </c:pt>
                <c:pt idx="3">
                  <c:v>Ayacucho</c:v>
                </c:pt>
                <c:pt idx="4">
                  <c:v>Cajamarca</c:v>
                </c:pt>
                <c:pt idx="5">
                  <c:v>Amazonas</c:v>
                </c:pt>
                <c:pt idx="6">
                  <c:v>Apurímac</c:v>
                </c:pt>
                <c:pt idx="7">
                  <c:v>San Martín</c:v>
                </c:pt>
                <c:pt idx="8">
                  <c:v>Cusco</c:v>
                </c:pt>
                <c:pt idx="9">
                  <c:v>Loreto</c:v>
                </c:pt>
                <c:pt idx="10">
                  <c:v>Junín</c:v>
                </c:pt>
                <c:pt idx="11">
                  <c:v>Ucayali</c:v>
                </c:pt>
                <c:pt idx="12">
                  <c:v>Áncash</c:v>
                </c:pt>
                <c:pt idx="13">
                  <c:v>Piura</c:v>
                </c:pt>
                <c:pt idx="14">
                  <c:v>Madre de Dios</c:v>
                </c:pt>
                <c:pt idx="15">
                  <c:v>Pasco</c:v>
                </c:pt>
                <c:pt idx="16">
                  <c:v>Lambayeque</c:v>
                </c:pt>
                <c:pt idx="17">
                  <c:v>Tumbes</c:v>
                </c:pt>
                <c:pt idx="18">
                  <c:v>Nacional</c:v>
                </c:pt>
                <c:pt idx="19">
                  <c:v>La Libertad</c:v>
                </c:pt>
                <c:pt idx="20">
                  <c:v>Tacna</c:v>
                </c:pt>
                <c:pt idx="21">
                  <c:v>Ica</c:v>
                </c:pt>
                <c:pt idx="22">
                  <c:v>Arequipa</c:v>
                </c:pt>
                <c:pt idx="23">
                  <c:v>Moquegua</c:v>
                </c:pt>
                <c:pt idx="24">
                  <c:v>Lima</c:v>
                </c:pt>
                <c:pt idx="25">
                  <c:v>Callao</c:v>
                </c:pt>
              </c:strCache>
            </c:strRef>
          </c:cat>
          <c:val>
            <c:numRef>
              <c:f>'Informalidad Laboral_Nacional'!$AB$45:$AB$70</c:f>
              <c:numCache>
                <c:formatCode>#,##0.0</c:formatCode>
                <c:ptCount val="2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3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'Informalidad Laboral_Nacional'!$AA$45:$AA$70</c15:f>
                <c15:dlblRangeCache>
                  <c:ptCount val="26"/>
                  <c:pt idx="0">
                    <c:v>91.7</c:v>
                  </c:pt>
                  <c:pt idx="1">
                    <c:v>90.2</c:v>
                  </c:pt>
                  <c:pt idx="2">
                    <c:v>89.9</c:v>
                  </c:pt>
                  <c:pt idx="3">
                    <c:v>88.6</c:v>
                  </c:pt>
                  <c:pt idx="4">
                    <c:v>88.3</c:v>
                  </c:pt>
                  <c:pt idx="5">
                    <c:v>88.3</c:v>
                  </c:pt>
                  <c:pt idx="6">
                    <c:v>87.6</c:v>
                  </c:pt>
                  <c:pt idx="7">
                    <c:v>87.4</c:v>
                  </c:pt>
                  <c:pt idx="8">
                    <c:v>87.0</c:v>
                  </c:pt>
                  <c:pt idx="9">
                    <c:v>84.8</c:v>
                  </c:pt>
                  <c:pt idx="10">
                    <c:v>83.0</c:v>
                  </c:pt>
                  <c:pt idx="11">
                    <c:v>82.4</c:v>
                  </c:pt>
                  <c:pt idx="12">
                    <c:v>81.4</c:v>
                  </c:pt>
                  <c:pt idx="13">
                    <c:v>80.7</c:v>
                  </c:pt>
                  <c:pt idx="14">
                    <c:v>79.3</c:v>
                  </c:pt>
                  <c:pt idx="15">
                    <c:v>79.0</c:v>
                  </c:pt>
                  <c:pt idx="16">
                    <c:v>76.9</c:v>
                  </c:pt>
                  <c:pt idx="17">
                    <c:v>76.7</c:v>
                  </c:pt>
                  <c:pt idx="18">
                    <c:v>75.7</c:v>
                  </c:pt>
                  <c:pt idx="19">
                    <c:v>73.7</c:v>
                  </c:pt>
                  <c:pt idx="20">
                    <c:v>73.6</c:v>
                  </c:pt>
                  <c:pt idx="21">
                    <c:v>68.7</c:v>
                  </c:pt>
                  <c:pt idx="22">
                    <c:v>68.0</c:v>
                  </c:pt>
                  <c:pt idx="23">
                    <c:v>67.6</c:v>
                  </c:pt>
                  <c:pt idx="24">
                    <c:v>63.8</c:v>
                  </c:pt>
                  <c:pt idx="25">
                    <c:v>61.7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B681-44B2-957D-CF09FBFF4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072486400"/>
        <c:axId val="955833360"/>
      </c:barChart>
      <c:catAx>
        <c:axId val="1072486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955833360"/>
        <c:crosses val="autoZero"/>
        <c:auto val="1"/>
        <c:lblAlgn val="ctr"/>
        <c:lblOffset val="100"/>
        <c:noMultiLvlLbl val="0"/>
      </c:catAx>
      <c:valAx>
        <c:axId val="955833360"/>
        <c:scaling>
          <c:orientation val="minMax"/>
          <c:max val="120"/>
          <c:min val="0"/>
        </c:scaling>
        <c:delete val="1"/>
        <c:axPos val="t"/>
        <c:numFmt formatCode="#,##0.0" sourceLinked="1"/>
        <c:majorTickMark val="none"/>
        <c:minorTickMark val="none"/>
        <c:tickLblPos val="nextTo"/>
        <c:crossAx val="107248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1.4608418793011699E-2"/>
          <c:y val="0.94709130000535235"/>
          <c:w val="0.94787365496838671"/>
          <c:h val="5.2908699994647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9825F-5523-4557-A664-A788BB977AAB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A519441-5CEA-4D17-A4A1-AD3D40565397}">
      <dgm:prSet phldrT="[Texto]" custT="1"/>
      <dgm:spPr>
        <a:noFill/>
        <a:ln>
          <a:noFill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r>
            <a:rPr lang="es-MX" sz="105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Compleja</a:t>
          </a:r>
          <a:r>
            <a:rPr lang="es-MX" sz="1050" b="1" kern="1200" dirty="0">
              <a:latin typeface="Arial" panose="020B0604020202020204" pitchFamily="34" charset="0"/>
              <a:cs typeface="Arial" panose="020B0604020202020204" pitchFamily="34" charset="0"/>
            </a:rPr>
            <a:t> tramitología</a:t>
          </a:r>
          <a:endParaRPr lang="es-PE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33CBE-EC49-4B0E-ADEC-050D11C79167}" type="parTrans" cxnId="{09089DBE-1347-4E63-86DF-D01AB5844151}">
      <dgm:prSet/>
      <dgm:spPr/>
      <dgm:t>
        <a:bodyPr/>
        <a:lstStyle/>
        <a:p>
          <a:endParaRPr lang="es-PE"/>
        </a:p>
      </dgm:t>
    </dgm:pt>
    <dgm:pt modelId="{9D3B5EAD-B933-4240-967F-E6541AF2A0B6}" type="sibTrans" cxnId="{09089DBE-1347-4E63-86DF-D01AB5844151}">
      <dgm:prSet/>
      <dgm:spPr/>
      <dgm:t>
        <a:bodyPr/>
        <a:lstStyle/>
        <a:p>
          <a:endParaRPr lang="es-PE"/>
        </a:p>
      </dgm:t>
    </dgm:pt>
    <dgm:pt modelId="{D6E8B85A-033A-4159-BC5D-5020B2717ABF}">
      <dgm:prSet phldrT="[Texto]" custT="1"/>
      <dgm:spPr/>
      <dgm:t>
        <a:bodyPr/>
        <a:lstStyle/>
        <a:p>
          <a:r>
            <a:rPr lang="es-MX" sz="1050" b="1" dirty="0">
              <a:latin typeface="Arial" panose="020B0604020202020204" pitchFamily="34" charset="0"/>
              <a:cs typeface="Arial" panose="020B0604020202020204" pitchFamily="34" charset="0"/>
            </a:rPr>
            <a:t>Régimen tributario y laboral excesivo.</a:t>
          </a:r>
          <a:endParaRPr lang="es-PE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DA2DAA-E867-44A4-B897-BAD307B8E428}" type="parTrans" cxnId="{C7EE1B97-F95F-4B1D-AA55-A500CC127F3F}">
      <dgm:prSet/>
      <dgm:spPr/>
      <dgm:t>
        <a:bodyPr/>
        <a:lstStyle/>
        <a:p>
          <a:endParaRPr lang="es-PE"/>
        </a:p>
      </dgm:t>
    </dgm:pt>
    <dgm:pt modelId="{8B8277AD-91EB-447D-9E15-32B6BB8F5549}" type="sibTrans" cxnId="{C7EE1B97-F95F-4B1D-AA55-A500CC127F3F}">
      <dgm:prSet/>
      <dgm:spPr/>
      <dgm:t>
        <a:bodyPr/>
        <a:lstStyle/>
        <a:p>
          <a:endParaRPr lang="es-PE"/>
        </a:p>
      </dgm:t>
    </dgm:pt>
    <dgm:pt modelId="{D5A247A0-72B3-440C-B4D2-F02DBDCEBB2F}">
      <dgm:prSet phldrT="[Texto]" custT="1"/>
      <dgm:spPr>
        <a:noFill/>
        <a:ln>
          <a:noFill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r>
            <a:rPr lang="es-MX" sz="1050" b="1" kern="1200" dirty="0">
              <a:latin typeface="Arial" panose="020B0604020202020204" pitchFamily="34" charset="0"/>
              <a:cs typeface="Arial" panose="020B0604020202020204" pitchFamily="34" charset="0"/>
            </a:rPr>
            <a:t>Deficiente estructura </a:t>
          </a:r>
          <a:r>
            <a:rPr lang="es-MX" sz="105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tecnológica</a:t>
          </a:r>
          <a:r>
            <a:rPr lang="es-MX" sz="1050" b="1" kern="1200" dirty="0">
              <a:latin typeface="Arial" panose="020B0604020202020204" pitchFamily="34" charset="0"/>
              <a:cs typeface="Arial" panose="020B0604020202020204" pitchFamily="34" charset="0"/>
            </a:rPr>
            <a:t> y productiva de las pequeñas unidades productiva</a:t>
          </a:r>
          <a:endParaRPr lang="es-PE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02414-669A-48BA-8AE3-9A0F054F6B8F}" type="parTrans" cxnId="{270B2BEE-54F9-4158-8DD0-23265C7D7683}">
      <dgm:prSet/>
      <dgm:spPr/>
      <dgm:t>
        <a:bodyPr/>
        <a:lstStyle/>
        <a:p>
          <a:endParaRPr lang="es-PE"/>
        </a:p>
      </dgm:t>
    </dgm:pt>
    <dgm:pt modelId="{0B3F55E7-58B4-4FFA-B787-70DD970751FF}" type="sibTrans" cxnId="{270B2BEE-54F9-4158-8DD0-23265C7D7683}">
      <dgm:prSet/>
      <dgm:spPr/>
      <dgm:t>
        <a:bodyPr/>
        <a:lstStyle/>
        <a:p>
          <a:endParaRPr lang="es-PE"/>
        </a:p>
      </dgm:t>
    </dgm:pt>
    <dgm:pt modelId="{05993C72-7AEC-4057-98C6-A0E1652E5FC6}">
      <dgm:prSet phldrT="[Texto]" custT="1"/>
      <dgm:spPr/>
      <dgm:t>
        <a:bodyPr/>
        <a:lstStyle/>
        <a:p>
          <a:r>
            <a:rPr lang="es-MX" sz="1050" b="1" dirty="0">
              <a:latin typeface="Arial" panose="020B0604020202020204" pitchFamily="34" charset="0"/>
              <a:cs typeface="Arial" panose="020B0604020202020204" pitchFamily="34" charset="0"/>
            </a:rPr>
            <a:t>Bajos niveles de capacitación y asistencia técnica en las MYPE.</a:t>
          </a:r>
          <a:endParaRPr lang="es-PE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9F124E-85C7-4CB2-833F-0711B25A87EA}" type="parTrans" cxnId="{FC097CDA-C48E-42BA-9E21-BCDECDC3352D}">
      <dgm:prSet/>
      <dgm:spPr/>
      <dgm:t>
        <a:bodyPr/>
        <a:lstStyle/>
        <a:p>
          <a:endParaRPr lang="es-PE"/>
        </a:p>
      </dgm:t>
    </dgm:pt>
    <dgm:pt modelId="{7DFCBDB0-1FFC-470E-93BF-80A92ADB7646}" type="sibTrans" cxnId="{FC097CDA-C48E-42BA-9E21-BCDECDC3352D}">
      <dgm:prSet/>
      <dgm:spPr/>
      <dgm:t>
        <a:bodyPr/>
        <a:lstStyle/>
        <a:p>
          <a:endParaRPr lang="es-PE"/>
        </a:p>
      </dgm:t>
    </dgm:pt>
    <dgm:pt modelId="{39362738-9299-414C-8689-A56DFF146782}" type="pres">
      <dgm:prSet presAssocID="{0249825F-5523-4557-A664-A788BB977AA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E9C59A7-4141-45DB-AFE8-BC722D3FE821}" type="pres">
      <dgm:prSet presAssocID="{5A519441-5CEA-4D17-A4A1-AD3D40565397}" presName="Accent1" presStyleCnt="0"/>
      <dgm:spPr/>
    </dgm:pt>
    <dgm:pt modelId="{A024B471-9E29-4036-89C2-F02DEBFE43B2}" type="pres">
      <dgm:prSet presAssocID="{5A519441-5CEA-4D17-A4A1-AD3D40565397}" presName="Accent" presStyleLbl="node1" presStyleIdx="0" presStyleCnt="4"/>
      <dgm:spPr>
        <a:solidFill>
          <a:srgbClr val="C00000"/>
        </a:solidFill>
      </dgm:spPr>
    </dgm:pt>
    <dgm:pt modelId="{3D2C7E20-48BE-4EE6-9F46-9FA1461BFB54}" type="pres">
      <dgm:prSet presAssocID="{5A519441-5CEA-4D17-A4A1-AD3D40565397}" presName="Parent1" presStyleLbl="revTx" presStyleIdx="0" presStyleCnt="4" custLinFactNeighborX="964" custLinFactNeighborY="-19281">
        <dgm:presLayoutVars>
          <dgm:chMax val="1"/>
          <dgm:chPref val="1"/>
          <dgm:bulletEnabled val="1"/>
        </dgm:presLayoutVars>
      </dgm:prSet>
      <dgm:spPr>
        <a:xfrm>
          <a:off x="3215974" y="563338"/>
          <a:ext cx="1019981" cy="509938"/>
        </a:xfrm>
        <a:prstGeom prst="rect">
          <a:avLst/>
        </a:prstGeom>
      </dgm:spPr>
    </dgm:pt>
    <dgm:pt modelId="{3D88EE02-4346-4850-BD45-9A58471D3D02}" type="pres">
      <dgm:prSet presAssocID="{D6E8B85A-033A-4159-BC5D-5020B2717ABF}" presName="Accent2" presStyleCnt="0"/>
      <dgm:spPr/>
    </dgm:pt>
    <dgm:pt modelId="{1CCA6204-6CDD-45B9-BEB6-DBD84FDCBA6F}" type="pres">
      <dgm:prSet presAssocID="{D6E8B85A-033A-4159-BC5D-5020B2717ABF}" presName="Accent" presStyleLbl="node1" presStyleIdx="1" presStyleCnt="4"/>
      <dgm:spPr>
        <a:solidFill>
          <a:schemeClr val="accent4"/>
        </a:solidFill>
      </dgm:spPr>
    </dgm:pt>
    <dgm:pt modelId="{FD43D930-536E-4DD1-BDC3-78FD086E2958}" type="pres">
      <dgm:prSet presAssocID="{D6E8B85A-033A-4159-BC5D-5020B2717ABF}" presName="Parent2" presStyleLbl="revTx" presStyleIdx="1" presStyleCnt="4" custScaleX="133475" custLinFactNeighborX="5783" custLinFactNeighborY="-1928">
        <dgm:presLayoutVars>
          <dgm:chMax val="1"/>
          <dgm:chPref val="1"/>
          <dgm:bulletEnabled val="1"/>
        </dgm:presLayoutVars>
      </dgm:prSet>
      <dgm:spPr/>
    </dgm:pt>
    <dgm:pt modelId="{E93C13CA-4741-4BC8-AE0A-CCBEBC41CDD8}" type="pres">
      <dgm:prSet presAssocID="{D5A247A0-72B3-440C-B4D2-F02DBDCEBB2F}" presName="Accent3" presStyleCnt="0"/>
      <dgm:spPr/>
    </dgm:pt>
    <dgm:pt modelId="{54A3EFB0-1EC9-4A29-832D-A96BC2F7BE25}" type="pres">
      <dgm:prSet presAssocID="{D5A247A0-72B3-440C-B4D2-F02DBDCEBB2F}" presName="Accent" presStyleLbl="node1" presStyleIdx="2" presStyleCnt="4"/>
      <dgm:spPr>
        <a:solidFill>
          <a:schemeClr val="bg2">
            <a:lumMod val="75000"/>
          </a:schemeClr>
        </a:solidFill>
      </dgm:spPr>
    </dgm:pt>
    <dgm:pt modelId="{10D678A3-CB39-46D7-A865-5320C395E4C7}" type="pres">
      <dgm:prSet presAssocID="{D5A247A0-72B3-440C-B4D2-F02DBDCEBB2F}" presName="Parent3" presStyleLbl="revTx" presStyleIdx="2" presStyleCnt="4" custScaleX="163141">
        <dgm:presLayoutVars>
          <dgm:chMax val="1"/>
          <dgm:chPref val="1"/>
          <dgm:bulletEnabled val="1"/>
        </dgm:presLayoutVars>
      </dgm:prSet>
      <dgm:spPr>
        <a:xfrm>
          <a:off x="2884128" y="2766366"/>
          <a:ext cx="1664008" cy="509938"/>
        </a:xfrm>
        <a:prstGeom prst="rect">
          <a:avLst/>
        </a:prstGeom>
      </dgm:spPr>
    </dgm:pt>
    <dgm:pt modelId="{AF5FA12A-949E-42C1-9706-C30428C69C62}" type="pres">
      <dgm:prSet presAssocID="{05993C72-7AEC-4057-98C6-A0E1652E5FC6}" presName="Accent4" presStyleCnt="0"/>
      <dgm:spPr/>
    </dgm:pt>
    <dgm:pt modelId="{20866C31-A4DA-4C07-A231-133A86331268}" type="pres">
      <dgm:prSet presAssocID="{05993C72-7AEC-4057-98C6-A0E1652E5FC6}" presName="Accent" presStyleLbl="node1" presStyleIdx="3" presStyleCnt="4"/>
      <dgm:spPr>
        <a:solidFill>
          <a:srgbClr val="002060"/>
        </a:solidFill>
      </dgm:spPr>
    </dgm:pt>
    <dgm:pt modelId="{986BE142-5018-4613-A182-110E68219546}" type="pres">
      <dgm:prSet presAssocID="{05993C72-7AEC-4057-98C6-A0E1652E5FC6}" presName="Parent4" presStyleLbl="revTx" presStyleIdx="3" presStyleCnt="4" custScaleY="161729">
        <dgm:presLayoutVars>
          <dgm:chMax val="1"/>
          <dgm:chPref val="1"/>
          <dgm:bulletEnabled val="1"/>
        </dgm:presLayoutVars>
      </dgm:prSet>
      <dgm:spPr/>
    </dgm:pt>
  </dgm:ptLst>
  <dgm:cxnLst>
    <dgm:cxn modelId="{50484487-F914-48D7-817A-DB227A35CA38}" type="presOf" srcId="{D6E8B85A-033A-4159-BC5D-5020B2717ABF}" destId="{FD43D930-536E-4DD1-BDC3-78FD086E2958}" srcOrd="0" destOrd="0" presId="urn:microsoft.com/office/officeart/2009/layout/CircleArrowProcess"/>
    <dgm:cxn modelId="{A3AAAB87-8F19-4C1E-9957-2D80F288FE91}" type="presOf" srcId="{5A519441-5CEA-4D17-A4A1-AD3D40565397}" destId="{3D2C7E20-48BE-4EE6-9F46-9FA1461BFB54}" srcOrd="0" destOrd="0" presId="urn:microsoft.com/office/officeart/2009/layout/CircleArrowProcess"/>
    <dgm:cxn modelId="{C7EE1B97-F95F-4B1D-AA55-A500CC127F3F}" srcId="{0249825F-5523-4557-A664-A788BB977AAB}" destId="{D6E8B85A-033A-4159-BC5D-5020B2717ABF}" srcOrd="1" destOrd="0" parTransId="{DFDA2DAA-E867-44A4-B897-BAD307B8E428}" sibTransId="{8B8277AD-91EB-447D-9E15-32B6BB8F5549}"/>
    <dgm:cxn modelId="{8AEBB797-6302-424B-9B5B-BD6ED10FFC4C}" type="presOf" srcId="{05993C72-7AEC-4057-98C6-A0E1652E5FC6}" destId="{986BE142-5018-4613-A182-110E68219546}" srcOrd="0" destOrd="0" presId="urn:microsoft.com/office/officeart/2009/layout/CircleArrowProcess"/>
    <dgm:cxn modelId="{09089DBE-1347-4E63-86DF-D01AB5844151}" srcId="{0249825F-5523-4557-A664-A788BB977AAB}" destId="{5A519441-5CEA-4D17-A4A1-AD3D40565397}" srcOrd="0" destOrd="0" parTransId="{0BE33CBE-EC49-4B0E-ADEC-050D11C79167}" sibTransId="{9D3B5EAD-B933-4240-967F-E6541AF2A0B6}"/>
    <dgm:cxn modelId="{5C1826CD-9920-48E1-9ECD-1441DA911CE0}" type="presOf" srcId="{0249825F-5523-4557-A664-A788BB977AAB}" destId="{39362738-9299-414C-8689-A56DFF146782}" srcOrd="0" destOrd="0" presId="urn:microsoft.com/office/officeart/2009/layout/CircleArrowProcess"/>
    <dgm:cxn modelId="{FC097CDA-C48E-42BA-9E21-BCDECDC3352D}" srcId="{0249825F-5523-4557-A664-A788BB977AAB}" destId="{05993C72-7AEC-4057-98C6-A0E1652E5FC6}" srcOrd="3" destOrd="0" parTransId="{F99F124E-85C7-4CB2-833F-0711B25A87EA}" sibTransId="{7DFCBDB0-1FFC-470E-93BF-80A92ADB7646}"/>
    <dgm:cxn modelId="{DADD9BEB-215E-4412-B500-0A30E4B4AB69}" type="presOf" srcId="{D5A247A0-72B3-440C-B4D2-F02DBDCEBB2F}" destId="{10D678A3-CB39-46D7-A865-5320C395E4C7}" srcOrd="0" destOrd="0" presId="urn:microsoft.com/office/officeart/2009/layout/CircleArrowProcess"/>
    <dgm:cxn modelId="{270B2BEE-54F9-4158-8DD0-23265C7D7683}" srcId="{0249825F-5523-4557-A664-A788BB977AAB}" destId="{D5A247A0-72B3-440C-B4D2-F02DBDCEBB2F}" srcOrd="2" destOrd="0" parTransId="{92F02414-669A-48BA-8AE3-9A0F054F6B8F}" sibTransId="{0B3F55E7-58B4-4FFA-B787-70DD970751FF}"/>
    <dgm:cxn modelId="{E87AD259-D95D-4FD2-8E31-4C17028149FB}" type="presParOf" srcId="{39362738-9299-414C-8689-A56DFF146782}" destId="{DE9C59A7-4141-45DB-AFE8-BC722D3FE821}" srcOrd="0" destOrd="0" presId="urn:microsoft.com/office/officeart/2009/layout/CircleArrowProcess"/>
    <dgm:cxn modelId="{45D251BB-90A2-4D0E-B1A5-302DDCD7CD5A}" type="presParOf" srcId="{DE9C59A7-4141-45DB-AFE8-BC722D3FE821}" destId="{A024B471-9E29-4036-89C2-F02DEBFE43B2}" srcOrd="0" destOrd="0" presId="urn:microsoft.com/office/officeart/2009/layout/CircleArrowProcess"/>
    <dgm:cxn modelId="{AD62DB6E-55B8-4D8F-B639-3A22470F663C}" type="presParOf" srcId="{39362738-9299-414C-8689-A56DFF146782}" destId="{3D2C7E20-48BE-4EE6-9F46-9FA1461BFB54}" srcOrd="1" destOrd="0" presId="urn:microsoft.com/office/officeart/2009/layout/CircleArrowProcess"/>
    <dgm:cxn modelId="{F2CBE49B-C9BC-45AD-ACBD-676F39076257}" type="presParOf" srcId="{39362738-9299-414C-8689-A56DFF146782}" destId="{3D88EE02-4346-4850-BD45-9A58471D3D02}" srcOrd="2" destOrd="0" presId="urn:microsoft.com/office/officeart/2009/layout/CircleArrowProcess"/>
    <dgm:cxn modelId="{30D9F4C6-6C0D-4AC7-B91D-F3D322AAE800}" type="presParOf" srcId="{3D88EE02-4346-4850-BD45-9A58471D3D02}" destId="{1CCA6204-6CDD-45B9-BEB6-DBD84FDCBA6F}" srcOrd="0" destOrd="0" presId="urn:microsoft.com/office/officeart/2009/layout/CircleArrowProcess"/>
    <dgm:cxn modelId="{DDAB49FD-2C32-4E8C-B4B0-8254DBA7AC62}" type="presParOf" srcId="{39362738-9299-414C-8689-A56DFF146782}" destId="{FD43D930-536E-4DD1-BDC3-78FD086E2958}" srcOrd="3" destOrd="0" presId="urn:microsoft.com/office/officeart/2009/layout/CircleArrowProcess"/>
    <dgm:cxn modelId="{E63BADF1-2400-48B1-AF00-F289F1E5C52A}" type="presParOf" srcId="{39362738-9299-414C-8689-A56DFF146782}" destId="{E93C13CA-4741-4BC8-AE0A-CCBEBC41CDD8}" srcOrd="4" destOrd="0" presId="urn:microsoft.com/office/officeart/2009/layout/CircleArrowProcess"/>
    <dgm:cxn modelId="{8D1CEBA0-EA8E-43DD-A50F-525A11B93B0A}" type="presParOf" srcId="{E93C13CA-4741-4BC8-AE0A-CCBEBC41CDD8}" destId="{54A3EFB0-1EC9-4A29-832D-A96BC2F7BE25}" srcOrd="0" destOrd="0" presId="urn:microsoft.com/office/officeart/2009/layout/CircleArrowProcess"/>
    <dgm:cxn modelId="{69722D02-301E-4A0D-85B2-345B7DD757E7}" type="presParOf" srcId="{39362738-9299-414C-8689-A56DFF146782}" destId="{10D678A3-CB39-46D7-A865-5320C395E4C7}" srcOrd="5" destOrd="0" presId="urn:microsoft.com/office/officeart/2009/layout/CircleArrowProcess"/>
    <dgm:cxn modelId="{F0BD2832-CF48-4FB3-8651-61C9E77E5C00}" type="presParOf" srcId="{39362738-9299-414C-8689-A56DFF146782}" destId="{AF5FA12A-949E-42C1-9706-C30428C69C62}" srcOrd="6" destOrd="0" presId="urn:microsoft.com/office/officeart/2009/layout/CircleArrowProcess"/>
    <dgm:cxn modelId="{B0842789-1DF9-4522-A26B-FB54138657BD}" type="presParOf" srcId="{AF5FA12A-949E-42C1-9706-C30428C69C62}" destId="{20866C31-A4DA-4C07-A231-133A86331268}" srcOrd="0" destOrd="0" presId="urn:microsoft.com/office/officeart/2009/layout/CircleArrowProcess"/>
    <dgm:cxn modelId="{EC2AF1F9-3045-406F-ABDD-B8A8E21A4F87}" type="presParOf" srcId="{39362738-9299-414C-8689-A56DFF146782}" destId="{986BE142-5018-4613-A182-110E68219546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21BA38-4CF7-4A05-BF87-C22C352E930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PE"/>
        </a:p>
      </dgm:t>
    </dgm:pt>
    <dgm:pt modelId="{F4244E06-2233-4379-8C49-306091ECCEED}">
      <dgm:prSet phldrT="[Texto]" custT="1"/>
      <dgm:spPr>
        <a:solidFill>
          <a:srgbClr val="00B0F0">
            <a:alpha val="80000"/>
          </a:srgbClr>
        </a:solidFill>
      </dgm:spPr>
      <dgm:t>
        <a:bodyPr/>
        <a:lstStyle/>
        <a:p>
          <a:r>
            <a:rPr lang="es-PE" sz="2200" b="1" dirty="0"/>
            <a:t>Enfoque</a:t>
          </a:r>
          <a:r>
            <a:rPr lang="es-PE" sz="2200" dirty="0"/>
            <a:t> </a:t>
          </a:r>
          <a:r>
            <a:rPr lang="es-PE" sz="2200" b="1" dirty="0"/>
            <a:t>integrado</a:t>
          </a:r>
        </a:p>
      </dgm:t>
    </dgm:pt>
    <dgm:pt modelId="{DB6E9638-41D5-4526-B9DB-E9A176391A5D}" type="parTrans" cxnId="{76A1E700-FA9F-4643-8E6E-9C052EFC303A}">
      <dgm:prSet/>
      <dgm:spPr/>
      <dgm:t>
        <a:bodyPr/>
        <a:lstStyle/>
        <a:p>
          <a:endParaRPr lang="es-PE" sz="1000"/>
        </a:p>
      </dgm:t>
    </dgm:pt>
    <dgm:pt modelId="{2835414E-D994-41B0-AEBD-6FEEF7F3EA01}" type="sibTrans" cxnId="{76A1E700-FA9F-4643-8E6E-9C052EFC303A}">
      <dgm:prSet/>
      <dgm:spPr/>
      <dgm:t>
        <a:bodyPr/>
        <a:lstStyle/>
        <a:p>
          <a:endParaRPr lang="es-PE" sz="1000"/>
        </a:p>
      </dgm:t>
    </dgm:pt>
    <dgm:pt modelId="{014AC585-56B1-448B-A709-642952C0265A}">
      <dgm:prSet phldrT="[Texto]" custT="1"/>
      <dgm:spPr>
        <a:noFill/>
        <a:ln>
          <a:noFill/>
        </a:ln>
      </dgm:spPr>
      <dgm:t>
        <a:bodyPr/>
        <a:lstStyle/>
        <a:p>
          <a:r>
            <a:rPr lang="es-PE" sz="1400" b="1" dirty="0">
              <a:solidFill>
                <a:schemeClr val="tx1"/>
              </a:solidFill>
            </a:rPr>
            <a:t>   Productividad: </a:t>
          </a:r>
          <a:r>
            <a:rPr lang="es-PE" sz="1400" dirty="0">
              <a:solidFill>
                <a:schemeClr val="tx1"/>
              </a:solidFill>
            </a:rPr>
            <a:t>elevar la capacidad de las unidades económicas</a:t>
          </a:r>
        </a:p>
      </dgm:t>
    </dgm:pt>
    <dgm:pt modelId="{CA1826E4-D1D3-4132-B996-E852B0CE8DD3}" type="parTrans" cxnId="{8A62854C-477E-474A-B72E-27C3B39EBD02}">
      <dgm:prSet custT="1"/>
      <dgm:spPr>
        <a:ln>
          <a:solidFill>
            <a:srgbClr val="00B0F0"/>
          </a:solidFill>
        </a:ln>
      </dgm:spPr>
      <dgm:t>
        <a:bodyPr/>
        <a:lstStyle/>
        <a:p>
          <a:endParaRPr lang="es-PE" sz="1000"/>
        </a:p>
      </dgm:t>
    </dgm:pt>
    <dgm:pt modelId="{C8B58381-A38C-4FEA-B058-1DFFD6EAF286}" type="sibTrans" cxnId="{8A62854C-477E-474A-B72E-27C3B39EBD02}">
      <dgm:prSet/>
      <dgm:spPr/>
      <dgm:t>
        <a:bodyPr/>
        <a:lstStyle/>
        <a:p>
          <a:endParaRPr lang="es-PE" sz="1000"/>
        </a:p>
      </dgm:t>
    </dgm:pt>
    <dgm:pt modelId="{D85D13B8-2D02-4679-A18D-7CD232B7BD58}">
      <dgm:prSet phldrT="[Texto]" custT="1"/>
      <dgm:spPr>
        <a:noFill/>
        <a:ln>
          <a:noFill/>
        </a:ln>
      </dgm:spPr>
      <dgm:t>
        <a:bodyPr/>
        <a:lstStyle/>
        <a:p>
          <a:r>
            <a:rPr lang="es-PE" sz="1400" b="1" dirty="0">
              <a:solidFill>
                <a:schemeClr val="tx1"/>
              </a:solidFill>
            </a:rPr>
            <a:t>Normas: </a:t>
          </a:r>
          <a:r>
            <a:rPr lang="es-PE" sz="1400" dirty="0">
              <a:solidFill>
                <a:schemeClr val="tx1"/>
              </a:solidFill>
            </a:rPr>
            <a:t>mejorar o aumentar la información (capacitar) de los derechos y obligaciones de empleadores y trabajadores</a:t>
          </a:r>
        </a:p>
      </dgm:t>
    </dgm:pt>
    <dgm:pt modelId="{D24177B3-60F6-4383-B9A7-338EA368694C}" type="parTrans" cxnId="{9DD86429-C7BA-491C-9D43-1943CC074535}">
      <dgm:prSet custT="1"/>
      <dgm:spPr>
        <a:ln>
          <a:solidFill>
            <a:srgbClr val="00B0F0"/>
          </a:solidFill>
        </a:ln>
      </dgm:spPr>
      <dgm:t>
        <a:bodyPr/>
        <a:lstStyle/>
        <a:p>
          <a:endParaRPr lang="es-PE" sz="1000"/>
        </a:p>
      </dgm:t>
    </dgm:pt>
    <dgm:pt modelId="{8DA58FE9-8A9D-41BF-963A-313AED27D53C}" type="sibTrans" cxnId="{9DD86429-C7BA-491C-9D43-1943CC074535}">
      <dgm:prSet/>
      <dgm:spPr/>
      <dgm:t>
        <a:bodyPr/>
        <a:lstStyle/>
        <a:p>
          <a:endParaRPr lang="es-PE" sz="1000"/>
        </a:p>
      </dgm:t>
    </dgm:pt>
    <dgm:pt modelId="{076BEB06-A9CD-4ABC-B3D2-4CE5DBF4D9C1}">
      <dgm:prSet phldrT="[Texto]" custT="1"/>
      <dgm:spPr>
        <a:noFill/>
        <a:ln>
          <a:noFill/>
        </a:ln>
      </dgm:spPr>
      <dgm:t>
        <a:bodyPr/>
        <a:lstStyle/>
        <a:p>
          <a:r>
            <a:rPr lang="es-PE" sz="1400" b="1" dirty="0">
              <a:solidFill>
                <a:schemeClr val="tx1"/>
              </a:solidFill>
            </a:rPr>
            <a:t> Incentivos: </a:t>
          </a:r>
          <a:r>
            <a:rPr lang="es-PE" sz="1400" dirty="0">
              <a:solidFill>
                <a:schemeClr val="tx1"/>
              </a:solidFill>
            </a:rPr>
            <a:t>implementación de regímenes simplificados que reduzcan los costos de formalización</a:t>
          </a:r>
        </a:p>
      </dgm:t>
    </dgm:pt>
    <dgm:pt modelId="{1D5F3A76-2C90-47CB-9788-F093B6D2AF2E}" type="parTrans" cxnId="{E4806CFB-4115-43EE-A39C-74749CC0A89F}">
      <dgm:prSet custT="1"/>
      <dgm:spPr>
        <a:ln>
          <a:solidFill>
            <a:srgbClr val="00B0F0"/>
          </a:solidFill>
        </a:ln>
      </dgm:spPr>
      <dgm:t>
        <a:bodyPr/>
        <a:lstStyle/>
        <a:p>
          <a:endParaRPr lang="es-PE" sz="1000"/>
        </a:p>
      </dgm:t>
    </dgm:pt>
    <dgm:pt modelId="{463D748B-92C8-432A-97F3-0272BBA2D65A}" type="sibTrans" cxnId="{E4806CFB-4115-43EE-A39C-74749CC0A89F}">
      <dgm:prSet/>
      <dgm:spPr/>
      <dgm:t>
        <a:bodyPr/>
        <a:lstStyle/>
        <a:p>
          <a:endParaRPr lang="es-PE" sz="1000"/>
        </a:p>
      </dgm:t>
    </dgm:pt>
    <dgm:pt modelId="{94624B87-BBB0-4D49-8EA7-CEE508A646B5}">
      <dgm:prSet phldrT="[Texto]" custT="1"/>
      <dgm:spPr>
        <a:noFill/>
        <a:ln>
          <a:noFill/>
        </a:ln>
      </dgm:spPr>
      <dgm:t>
        <a:bodyPr/>
        <a:lstStyle/>
        <a:p>
          <a:r>
            <a:rPr lang="es-PE" sz="1400" b="1" dirty="0">
              <a:solidFill>
                <a:schemeClr val="tx1"/>
              </a:solidFill>
            </a:rPr>
            <a:t>   Fiscalización: </a:t>
          </a:r>
          <a:r>
            <a:rPr lang="es-PE" sz="1400" dirty="0">
              <a:solidFill>
                <a:schemeClr val="tx1"/>
              </a:solidFill>
            </a:rPr>
            <a:t>incrementar la capacidad del Estado para hacer cumplir las normas y realizar campañas de sensibilización</a:t>
          </a:r>
        </a:p>
      </dgm:t>
    </dgm:pt>
    <dgm:pt modelId="{9A59AE9E-6349-48A9-BD92-459AE044995E}" type="parTrans" cxnId="{364EB08D-6487-490B-815E-97E305E02161}">
      <dgm:prSet custT="1"/>
      <dgm:spPr>
        <a:ln>
          <a:solidFill>
            <a:srgbClr val="00B0F0"/>
          </a:solidFill>
        </a:ln>
      </dgm:spPr>
      <dgm:t>
        <a:bodyPr/>
        <a:lstStyle/>
        <a:p>
          <a:endParaRPr lang="es-PE" sz="1000"/>
        </a:p>
      </dgm:t>
    </dgm:pt>
    <dgm:pt modelId="{683BB89F-C42E-49C2-B203-4FDB4A0ACFDE}" type="sibTrans" cxnId="{364EB08D-6487-490B-815E-97E305E02161}">
      <dgm:prSet/>
      <dgm:spPr/>
      <dgm:t>
        <a:bodyPr/>
        <a:lstStyle/>
        <a:p>
          <a:endParaRPr lang="es-PE" sz="1000"/>
        </a:p>
      </dgm:t>
    </dgm:pt>
    <dgm:pt modelId="{9C7BD7F5-CA91-4193-B47F-5132BAE1659D}" type="pres">
      <dgm:prSet presAssocID="{BC21BA38-4CF7-4A05-BF87-C22C352E93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C53BDC-53AD-4472-8E9B-CBE0090D5A82}" type="pres">
      <dgm:prSet presAssocID="{F4244E06-2233-4379-8C49-306091ECCEED}" presName="root1" presStyleCnt="0"/>
      <dgm:spPr/>
    </dgm:pt>
    <dgm:pt modelId="{E6FBAF9B-41DD-442B-824E-129CE12CC2AC}" type="pres">
      <dgm:prSet presAssocID="{F4244E06-2233-4379-8C49-306091ECCEED}" presName="LevelOneTextNode" presStyleLbl="node0" presStyleIdx="0" presStyleCnt="1">
        <dgm:presLayoutVars>
          <dgm:chPref val="3"/>
        </dgm:presLayoutVars>
      </dgm:prSet>
      <dgm:spPr/>
    </dgm:pt>
    <dgm:pt modelId="{BA1BF07E-2774-4499-96CB-339B3B696D39}" type="pres">
      <dgm:prSet presAssocID="{F4244E06-2233-4379-8C49-306091ECCEED}" presName="level2hierChild" presStyleCnt="0"/>
      <dgm:spPr/>
    </dgm:pt>
    <dgm:pt modelId="{E6D665A2-D5D8-4EF9-BB61-C4D8D4B4F1E3}" type="pres">
      <dgm:prSet presAssocID="{CA1826E4-D1D3-4132-B996-E852B0CE8DD3}" presName="conn2-1" presStyleLbl="parChTrans1D2" presStyleIdx="0" presStyleCnt="4"/>
      <dgm:spPr/>
    </dgm:pt>
    <dgm:pt modelId="{2CE64758-A4AC-4A93-9103-625A24A17824}" type="pres">
      <dgm:prSet presAssocID="{CA1826E4-D1D3-4132-B996-E852B0CE8DD3}" presName="connTx" presStyleLbl="parChTrans1D2" presStyleIdx="0" presStyleCnt="4"/>
      <dgm:spPr/>
    </dgm:pt>
    <dgm:pt modelId="{EBDB45C1-36CF-45BF-B5E7-9B770E81AE16}" type="pres">
      <dgm:prSet presAssocID="{014AC585-56B1-448B-A709-642952C0265A}" presName="root2" presStyleCnt="0"/>
      <dgm:spPr/>
    </dgm:pt>
    <dgm:pt modelId="{444E706C-2FE4-4300-AA14-74C68A08D1DB}" type="pres">
      <dgm:prSet presAssocID="{014AC585-56B1-448B-A709-642952C0265A}" presName="LevelTwoTextNode" presStyleLbl="node2" presStyleIdx="0" presStyleCnt="4" custScaleX="174983" custScaleY="127410" custLinFactNeighborX="1210" custLinFactNeighborY="-77170">
        <dgm:presLayoutVars>
          <dgm:chPref val="3"/>
        </dgm:presLayoutVars>
      </dgm:prSet>
      <dgm:spPr/>
    </dgm:pt>
    <dgm:pt modelId="{5BDC12F9-62AD-47CC-8AB2-40D83DD2ACBA}" type="pres">
      <dgm:prSet presAssocID="{014AC585-56B1-448B-A709-642952C0265A}" presName="level3hierChild" presStyleCnt="0"/>
      <dgm:spPr/>
    </dgm:pt>
    <dgm:pt modelId="{A8FC5D3B-7A27-464C-A985-633BED1B3604}" type="pres">
      <dgm:prSet presAssocID="{D24177B3-60F6-4383-B9A7-338EA368694C}" presName="conn2-1" presStyleLbl="parChTrans1D2" presStyleIdx="1" presStyleCnt="4"/>
      <dgm:spPr/>
    </dgm:pt>
    <dgm:pt modelId="{8A579B39-0677-411E-B323-ECC03A3BD153}" type="pres">
      <dgm:prSet presAssocID="{D24177B3-60F6-4383-B9A7-338EA368694C}" presName="connTx" presStyleLbl="parChTrans1D2" presStyleIdx="1" presStyleCnt="4"/>
      <dgm:spPr/>
    </dgm:pt>
    <dgm:pt modelId="{7E0E9505-EEB5-41F8-803F-650559F1391F}" type="pres">
      <dgm:prSet presAssocID="{D85D13B8-2D02-4679-A18D-7CD232B7BD58}" presName="root2" presStyleCnt="0"/>
      <dgm:spPr/>
    </dgm:pt>
    <dgm:pt modelId="{CF480841-157D-4442-A49D-75FC2CAF4971}" type="pres">
      <dgm:prSet presAssocID="{D85D13B8-2D02-4679-A18D-7CD232B7BD58}" presName="LevelTwoTextNode" presStyleLbl="node2" presStyleIdx="1" presStyleCnt="4" custScaleX="174983" custScaleY="127410" custLinFactNeighborX="388" custLinFactNeighborY="-65644">
        <dgm:presLayoutVars>
          <dgm:chPref val="3"/>
        </dgm:presLayoutVars>
      </dgm:prSet>
      <dgm:spPr/>
    </dgm:pt>
    <dgm:pt modelId="{92454E01-5A39-480A-AF30-CBDFCBE0CE70}" type="pres">
      <dgm:prSet presAssocID="{D85D13B8-2D02-4679-A18D-7CD232B7BD58}" presName="level3hierChild" presStyleCnt="0"/>
      <dgm:spPr/>
    </dgm:pt>
    <dgm:pt modelId="{72CF68ED-3943-4B3C-91EE-52F4BD053B1E}" type="pres">
      <dgm:prSet presAssocID="{1D5F3A76-2C90-47CB-9788-F093B6D2AF2E}" presName="conn2-1" presStyleLbl="parChTrans1D2" presStyleIdx="2" presStyleCnt="4"/>
      <dgm:spPr/>
    </dgm:pt>
    <dgm:pt modelId="{8A2C3FFC-9747-4297-B07D-696A0B336B73}" type="pres">
      <dgm:prSet presAssocID="{1D5F3A76-2C90-47CB-9788-F093B6D2AF2E}" presName="connTx" presStyleLbl="parChTrans1D2" presStyleIdx="2" presStyleCnt="4"/>
      <dgm:spPr/>
    </dgm:pt>
    <dgm:pt modelId="{DFFACCB6-E4EF-47DE-92E2-5E84410980EF}" type="pres">
      <dgm:prSet presAssocID="{076BEB06-A9CD-4ABC-B3D2-4CE5DBF4D9C1}" presName="root2" presStyleCnt="0"/>
      <dgm:spPr/>
    </dgm:pt>
    <dgm:pt modelId="{3FBC494D-A72B-4090-8C06-C06147370EDE}" type="pres">
      <dgm:prSet presAssocID="{076BEB06-A9CD-4ABC-B3D2-4CE5DBF4D9C1}" presName="LevelTwoTextNode" presStyleLbl="node2" presStyleIdx="2" presStyleCnt="4" custScaleX="174983" custScaleY="127410" custLinFactNeighborY="-30003">
        <dgm:presLayoutVars>
          <dgm:chPref val="3"/>
        </dgm:presLayoutVars>
      </dgm:prSet>
      <dgm:spPr/>
    </dgm:pt>
    <dgm:pt modelId="{1CF90278-2BC5-4DB1-8B62-8DAC956CABBF}" type="pres">
      <dgm:prSet presAssocID="{076BEB06-A9CD-4ABC-B3D2-4CE5DBF4D9C1}" presName="level3hierChild" presStyleCnt="0"/>
      <dgm:spPr/>
    </dgm:pt>
    <dgm:pt modelId="{10200731-EE49-4655-A2F9-39536B49E26C}" type="pres">
      <dgm:prSet presAssocID="{9A59AE9E-6349-48A9-BD92-459AE044995E}" presName="conn2-1" presStyleLbl="parChTrans1D2" presStyleIdx="3" presStyleCnt="4"/>
      <dgm:spPr/>
    </dgm:pt>
    <dgm:pt modelId="{788F37D1-C9CE-460D-ADAC-7658014F45FD}" type="pres">
      <dgm:prSet presAssocID="{9A59AE9E-6349-48A9-BD92-459AE044995E}" presName="connTx" presStyleLbl="parChTrans1D2" presStyleIdx="3" presStyleCnt="4"/>
      <dgm:spPr/>
    </dgm:pt>
    <dgm:pt modelId="{0352B6AD-FF9B-4976-BB62-E01D56C6EA9E}" type="pres">
      <dgm:prSet presAssocID="{94624B87-BBB0-4D49-8EA7-CEE508A646B5}" presName="root2" presStyleCnt="0"/>
      <dgm:spPr/>
    </dgm:pt>
    <dgm:pt modelId="{9276B7F7-2FA3-4A21-B4A9-EC1AF7254A31}" type="pres">
      <dgm:prSet presAssocID="{94624B87-BBB0-4D49-8EA7-CEE508A646B5}" presName="LevelTwoTextNode" presStyleLbl="node2" presStyleIdx="3" presStyleCnt="4" custScaleX="174983" custScaleY="127410">
        <dgm:presLayoutVars>
          <dgm:chPref val="3"/>
        </dgm:presLayoutVars>
      </dgm:prSet>
      <dgm:spPr/>
    </dgm:pt>
    <dgm:pt modelId="{850A7ECA-19BD-4163-93F4-D45EFFCADEB6}" type="pres">
      <dgm:prSet presAssocID="{94624B87-BBB0-4D49-8EA7-CEE508A646B5}" presName="level3hierChild" presStyleCnt="0"/>
      <dgm:spPr/>
    </dgm:pt>
  </dgm:ptLst>
  <dgm:cxnLst>
    <dgm:cxn modelId="{76A1E700-FA9F-4643-8E6E-9C052EFC303A}" srcId="{BC21BA38-4CF7-4A05-BF87-C22C352E930C}" destId="{F4244E06-2233-4379-8C49-306091ECCEED}" srcOrd="0" destOrd="0" parTransId="{DB6E9638-41D5-4526-B9DB-E9A176391A5D}" sibTransId="{2835414E-D994-41B0-AEBD-6FEEF7F3EA01}"/>
    <dgm:cxn modelId="{299D3815-FA2D-4B41-B0AF-FD805FB88C14}" type="presOf" srcId="{94624B87-BBB0-4D49-8EA7-CEE508A646B5}" destId="{9276B7F7-2FA3-4A21-B4A9-EC1AF7254A31}" srcOrd="0" destOrd="0" presId="urn:microsoft.com/office/officeart/2008/layout/HorizontalMultiLevelHierarchy"/>
    <dgm:cxn modelId="{9DD86429-C7BA-491C-9D43-1943CC074535}" srcId="{F4244E06-2233-4379-8C49-306091ECCEED}" destId="{D85D13B8-2D02-4679-A18D-7CD232B7BD58}" srcOrd="1" destOrd="0" parTransId="{D24177B3-60F6-4383-B9A7-338EA368694C}" sibTransId="{8DA58FE9-8A9D-41BF-963A-313AED27D53C}"/>
    <dgm:cxn modelId="{6743712A-FC2B-403B-BFDD-AACCAE4506D0}" type="presOf" srcId="{D24177B3-60F6-4383-B9A7-338EA368694C}" destId="{8A579B39-0677-411E-B323-ECC03A3BD153}" srcOrd="1" destOrd="0" presId="urn:microsoft.com/office/officeart/2008/layout/HorizontalMultiLevelHierarchy"/>
    <dgm:cxn modelId="{E7969541-393A-499C-9483-1CD524D6836D}" type="presOf" srcId="{F4244E06-2233-4379-8C49-306091ECCEED}" destId="{E6FBAF9B-41DD-442B-824E-129CE12CC2AC}" srcOrd="0" destOrd="0" presId="urn:microsoft.com/office/officeart/2008/layout/HorizontalMultiLevelHierarchy"/>
    <dgm:cxn modelId="{EB70E968-CBEE-4575-B122-6423748D4F24}" type="presOf" srcId="{BC21BA38-4CF7-4A05-BF87-C22C352E930C}" destId="{9C7BD7F5-CA91-4193-B47F-5132BAE1659D}" srcOrd="0" destOrd="0" presId="urn:microsoft.com/office/officeart/2008/layout/HorizontalMultiLevelHierarchy"/>
    <dgm:cxn modelId="{1D21916B-91CF-42BD-8BD0-76DF19CD3B8F}" type="presOf" srcId="{1D5F3A76-2C90-47CB-9788-F093B6D2AF2E}" destId="{8A2C3FFC-9747-4297-B07D-696A0B336B73}" srcOrd="1" destOrd="0" presId="urn:microsoft.com/office/officeart/2008/layout/HorizontalMultiLevelHierarchy"/>
    <dgm:cxn modelId="{8A62854C-477E-474A-B72E-27C3B39EBD02}" srcId="{F4244E06-2233-4379-8C49-306091ECCEED}" destId="{014AC585-56B1-448B-A709-642952C0265A}" srcOrd="0" destOrd="0" parTransId="{CA1826E4-D1D3-4132-B996-E852B0CE8DD3}" sibTransId="{C8B58381-A38C-4FEA-B058-1DFFD6EAF286}"/>
    <dgm:cxn modelId="{331FDF6C-A69C-46AB-854D-07B8778304C0}" type="presOf" srcId="{014AC585-56B1-448B-A709-642952C0265A}" destId="{444E706C-2FE4-4300-AA14-74C68A08D1DB}" srcOrd="0" destOrd="0" presId="urn:microsoft.com/office/officeart/2008/layout/HorizontalMultiLevelHierarchy"/>
    <dgm:cxn modelId="{2A6A084D-CFE6-433E-A0BF-8BD923650070}" type="presOf" srcId="{D85D13B8-2D02-4679-A18D-7CD232B7BD58}" destId="{CF480841-157D-4442-A49D-75FC2CAF4971}" srcOrd="0" destOrd="0" presId="urn:microsoft.com/office/officeart/2008/layout/HorizontalMultiLevelHierarchy"/>
    <dgm:cxn modelId="{A5EBD483-8CEB-4FDD-9A5F-A08FA9BFFAE0}" type="presOf" srcId="{9A59AE9E-6349-48A9-BD92-459AE044995E}" destId="{10200731-EE49-4655-A2F9-39536B49E26C}" srcOrd="0" destOrd="0" presId="urn:microsoft.com/office/officeart/2008/layout/HorizontalMultiLevelHierarchy"/>
    <dgm:cxn modelId="{F139FA8C-E36B-48E2-8244-DE9BF57EB7FB}" type="presOf" srcId="{076BEB06-A9CD-4ABC-B3D2-4CE5DBF4D9C1}" destId="{3FBC494D-A72B-4090-8C06-C06147370EDE}" srcOrd="0" destOrd="0" presId="urn:microsoft.com/office/officeart/2008/layout/HorizontalMultiLevelHierarchy"/>
    <dgm:cxn modelId="{364EB08D-6487-490B-815E-97E305E02161}" srcId="{F4244E06-2233-4379-8C49-306091ECCEED}" destId="{94624B87-BBB0-4D49-8EA7-CEE508A646B5}" srcOrd="3" destOrd="0" parTransId="{9A59AE9E-6349-48A9-BD92-459AE044995E}" sibTransId="{683BB89F-C42E-49C2-B203-4FDB4A0ACFDE}"/>
    <dgm:cxn modelId="{692C2297-AEDD-4186-8396-3EF018C797BF}" type="presOf" srcId="{1D5F3A76-2C90-47CB-9788-F093B6D2AF2E}" destId="{72CF68ED-3943-4B3C-91EE-52F4BD053B1E}" srcOrd="0" destOrd="0" presId="urn:microsoft.com/office/officeart/2008/layout/HorizontalMultiLevelHierarchy"/>
    <dgm:cxn modelId="{DC6864A2-93A6-4395-8F76-356CD2D37E7C}" type="presOf" srcId="{9A59AE9E-6349-48A9-BD92-459AE044995E}" destId="{788F37D1-C9CE-460D-ADAC-7658014F45FD}" srcOrd="1" destOrd="0" presId="urn:microsoft.com/office/officeart/2008/layout/HorizontalMultiLevelHierarchy"/>
    <dgm:cxn modelId="{850D87C5-E027-44CA-B243-5D361BD8235C}" type="presOf" srcId="{CA1826E4-D1D3-4132-B996-E852B0CE8DD3}" destId="{E6D665A2-D5D8-4EF9-BB61-C4D8D4B4F1E3}" srcOrd="0" destOrd="0" presId="urn:microsoft.com/office/officeart/2008/layout/HorizontalMultiLevelHierarchy"/>
    <dgm:cxn modelId="{28C7D7E3-DD21-4919-83A8-80420DDF7C09}" type="presOf" srcId="{D24177B3-60F6-4383-B9A7-338EA368694C}" destId="{A8FC5D3B-7A27-464C-A985-633BED1B3604}" srcOrd="0" destOrd="0" presId="urn:microsoft.com/office/officeart/2008/layout/HorizontalMultiLevelHierarchy"/>
    <dgm:cxn modelId="{C23F04E8-B729-4D6C-AF9E-28739B3A6AFF}" type="presOf" srcId="{CA1826E4-D1D3-4132-B996-E852B0CE8DD3}" destId="{2CE64758-A4AC-4A93-9103-625A24A17824}" srcOrd="1" destOrd="0" presId="urn:microsoft.com/office/officeart/2008/layout/HorizontalMultiLevelHierarchy"/>
    <dgm:cxn modelId="{E4806CFB-4115-43EE-A39C-74749CC0A89F}" srcId="{F4244E06-2233-4379-8C49-306091ECCEED}" destId="{076BEB06-A9CD-4ABC-B3D2-4CE5DBF4D9C1}" srcOrd="2" destOrd="0" parTransId="{1D5F3A76-2C90-47CB-9788-F093B6D2AF2E}" sibTransId="{463D748B-92C8-432A-97F3-0272BBA2D65A}"/>
    <dgm:cxn modelId="{7CB797BE-0368-473E-B0E0-BAE9073093BA}" type="presParOf" srcId="{9C7BD7F5-CA91-4193-B47F-5132BAE1659D}" destId="{47C53BDC-53AD-4472-8E9B-CBE0090D5A82}" srcOrd="0" destOrd="0" presId="urn:microsoft.com/office/officeart/2008/layout/HorizontalMultiLevelHierarchy"/>
    <dgm:cxn modelId="{8519878F-187A-4B65-8FEC-FA29B9D5FE30}" type="presParOf" srcId="{47C53BDC-53AD-4472-8E9B-CBE0090D5A82}" destId="{E6FBAF9B-41DD-442B-824E-129CE12CC2AC}" srcOrd="0" destOrd="0" presId="urn:microsoft.com/office/officeart/2008/layout/HorizontalMultiLevelHierarchy"/>
    <dgm:cxn modelId="{036E48F4-5042-4E13-AEB9-EFFE2775DFEF}" type="presParOf" srcId="{47C53BDC-53AD-4472-8E9B-CBE0090D5A82}" destId="{BA1BF07E-2774-4499-96CB-339B3B696D39}" srcOrd="1" destOrd="0" presId="urn:microsoft.com/office/officeart/2008/layout/HorizontalMultiLevelHierarchy"/>
    <dgm:cxn modelId="{56C02591-D8F6-46C0-ACE2-BAF6CC71A981}" type="presParOf" srcId="{BA1BF07E-2774-4499-96CB-339B3B696D39}" destId="{E6D665A2-D5D8-4EF9-BB61-C4D8D4B4F1E3}" srcOrd="0" destOrd="0" presId="urn:microsoft.com/office/officeart/2008/layout/HorizontalMultiLevelHierarchy"/>
    <dgm:cxn modelId="{A6D93FC9-F91B-4CB3-824E-A3C4FBBCD359}" type="presParOf" srcId="{E6D665A2-D5D8-4EF9-BB61-C4D8D4B4F1E3}" destId="{2CE64758-A4AC-4A93-9103-625A24A17824}" srcOrd="0" destOrd="0" presId="urn:microsoft.com/office/officeart/2008/layout/HorizontalMultiLevelHierarchy"/>
    <dgm:cxn modelId="{60BB6BE0-0A85-4494-B49D-0FEE9B57DA95}" type="presParOf" srcId="{BA1BF07E-2774-4499-96CB-339B3B696D39}" destId="{EBDB45C1-36CF-45BF-B5E7-9B770E81AE16}" srcOrd="1" destOrd="0" presId="urn:microsoft.com/office/officeart/2008/layout/HorizontalMultiLevelHierarchy"/>
    <dgm:cxn modelId="{7BCD39EE-B3FC-4371-9595-6A22A087D052}" type="presParOf" srcId="{EBDB45C1-36CF-45BF-B5E7-9B770E81AE16}" destId="{444E706C-2FE4-4300-AA14-74C68A08D1DB}" srcOrd="0" destOrd="0" presId="urn:microsoft.com/office/officeart/2008/layout/HorizontalMultiLevelHierarchy"/>
    <dgm:cxn modelId="{F2E8A667-2B70-413A-9168-037F2EDF27F4}" type="presParOf" srcId="{EBDB45C1-36CF-45BF-B5E7-9B770E81AE16}" destId="{5BDC12F9-62AD-47CC-8AB2-40D83DD2ACBA}" srcOrd="1" destOrd="0" presId="urn:microsoft.com/office/officeart/2008/layout/HorizontalMultiLevelHierarchy"/>
    <dgm:cxn modelId="{D192543E-1659-4E30-91BE-2812F930642A}" type="presParOf" srcId="{BA1BF07E-2774-4499-96CB-339B3B696D39}" destId="{A8FC5D3B-7A27-464C-A985-633BED1B3604}" srcOrd="2" destOrd="0" presId="urn:microsoft.com/office/officeart/2008/layout/HorizontalMultiLevelHierarchy"/>
    <dgm:cxn modelId="{B2C2F98A-2979-41DB-BBBD-FA35E92BE135}" type="presParOf" srcId="{A8FC5D3B-7A27-464C-A985-633BED1B3604}" destId="{8A579B39-0677-411E-B323-ECC03A3BD153}" srcOrd="0" destOrd="0" presId="urn:microsoft.com/office/officeart/2008/layout/HorizontalMultiLevelHierarchy"/>
    <dgm:cxn modelId="{BB9599E5-6D46-4236-B118-E513A711D164}" type="presParOf" srcId="{BA1BF07E-2774-4499-96CB-339B3B696D39}" destId="{7E0E9505-EEB5-41F8-803F-650559F1391F}" srcOrd="3" destOrd="0" presId="urn:microsoft.com/office/officeart/2008/layout/HorizontalMultiLevelHierarchy"/>
    <dgm:cxn modelId="{562A9D1B-F061-4F31-B9AF-275645E0FF1D}" type="presParOf" srcId="{7E0E9505-EEB5-41F8-803F-650559F1391F}" destId="{CF480841-157D-4442-A49D-75FC2CAF4971}" srcOrd="0" destOrd="0" presId="urn:microsoft.com/office/officeart/2008/layout/HorizontalMultiLevelHierarchy"/>
    <dgm:cxn modelId="{8D6A9533-163F-4C2F-8880-A98D0A2DB948}" type="presParOf" srcId="{7E0E9505-EEB5-41F8-803F-650559F1391F}" destId="{92454E01-5A39-480A-AF30-CBDFCBE0CE70}" srcOrd="1" destOrd="0" presId="urn:microsoft.com/office/officeart/2008/layout/HorizontalMultiLevelHierarchy"/>
    <dgm:cxn modelId="{A5B04966-2D29-4851-B02B-B09490CE2C19}" type="presParOf" srcId="{BA1BF07E-2774-4499-96CB-339B3B696D39}" destId="{72CF68ED-3943-4B3C-91EE-52F4BD053B1E}" srcOrd="4" destOrd="0" presId="urn:microsoft.com/office/officeart/2008/layout/HorizontalMultiLevelHierarchy"/>
    <dgm:cxn modelId="{EBBBDFE5-E5F9-41AF-9F24-651039B74709}" type="presParOf" srcId="{72CF68ED-3943-4B3C-91EE-52F4BD053B1E}" destId="{8A2C3FFC-9747-4297-B07D-696A0B336B73}" srcOrd="0" destOrd="0" presId="urn:microsoft.com/office/officeart/2008/layout/HorizontalMultiLevelHierarchy"/>
    <dgm:cxn modelId="{94C398CA-A62E-4CEC-9D4D-5FA4EABBC235}" type="presParOf" srcId="{BA1BF07E-2774-4499-96CB-339B3B696D39}" destId="{DFFACCB6-E4EF-47DE-92E2-5E84410980EF}" srcOrd="5" destOrd="0" presId="urn:microsoft.com/office/officeart/2008/layout/HorizontalMultiLevelHierarchy"/>
    <dgm:cxn modelId="{6AAC24C4-AD5B-465A-88AC-9535D64E9E04}" type="presParOf" srcId="{DFFACCB6-E4EF-47DE-92E2-5E84410980EF}" destId="{3FBC494D-A72B-4090-8C06-C06147370EDE}" srcOrd="0" destOrd="0" presId="urn:microsoft.com/office/officeart/2008/layout/HorizontalMultiLevelHierarchy"/>
    <dgm:cxn modelId="{5CD01BF1-1741-4D14-9CC0-71196C8ED253}" type="presParOf" srcId="{DFFACCB6-E4EF-47DE-92E2-5E84410980EF}" destId="{1CF90278-2BC5-4DB1-8B62-8DAC956CABBF}" srcOrd="1" destOrd="0" presId="urn:microsoft.com/office/officeart/2008/layout/HorizontalMultiLevelHierarchy"/>
    <dgm:cxn modelId="{F7E37C29-5806-4013-AE2A-23B956EDE94A}" type="presParOf" srcId="{BA1BF07E-2774-4499-96CB-339B3B696D39}" destId="{10200731-EE49-4655-A2F9-39536B49E26C}" srcOrd="6" destOrd="0" presId="urn:microsoft.com/office/officeart/2008/layout/HorizontalMultiLevelHierarchy"/>
    <dgm:cxn modelId="{4EADE96C-B0AF-44D8-89B9-5733523E6EA6}" type="presParOf" srcId="{10200731-EE49-4655-A2F9-39536B49E26C}" destId="{788F37D1-C9CE-460D-ADAC-7658014F45FD}" srcOrd="0" destOrd="0" presId="urn:microsoft.com/office/officeart/2008/layout/HorizontalMultiLevelHierarchy"/>
    <dgm:cxn modelId="{1D0B3939-CE41-4C3E-9791-7BF219F0E7D4}" type="presParOf" srcId="{BA1BF07E-2774-4499-96CB-339B3B696D39}" destId="{0352B6AD-FF9B-4976-BB62-E01D56C6EA9E}" srcOrd="7" destOrd="0" presId="urn:microsoft.com/office/officeart/2008/layout/HorizontalMultiLevelHierarchy"/>
    <dgm:cxn modelId="{8AB54AD4-F233-497C-B2B1-EC0A94E5FC1A}" type="presParOf" srcId="{0352B6AD-FF9B-4976-BB62-E01D56C6EA9E}" destId="{9276B7F7-2FA3-4A21-B4A9-EC1AF7254A31}" srcOrd="0" destOrd="0" presId="urn:microsoft.com/office/officeart/2008/layout/HorizontalMultiLevelHierarchy"/>
    <dgm:cxn modelId="{3F438E04-E929-47BB-B6D5-5A4C7837FC99}" type="presParOf" srcId="{0352B6AD-FF9B-4976-BB62-E01D56C6EA9E}" destId="{850A7ECA-19BD-4163-93F4-D45EFFCADE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4B471-9E29-4036-89C2-F02DEBFE43B2}">
      <dsp:nvSpPr>
        <dsp:cNvPr id="0" name=""/>
        <dsp:cNvSpPr/>
      </dsp:nvSpPr>
      <dsp:spPr>
        <a:xfrm>
          <a:off x="2802605" y="0"/>
          <a:ext cx="1827738" cy="182792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C7E20-48BE-4EE6-9F46-9FA1461BFB54}">
      <dsp:nvSpPr>
        <dsp:cNvPr id="0" name=""/>
        <dsp:cNvSpPr/>
      </dsp:nvSpPr>
      <dsp:spPr>
        <a:xfrm>
          <a:off x="3215974" y="563338"/>
          <a:ext cx="1019981" cy="50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Compleja</a:t>
          </a:r>
          <a:r>
            <a:rPr lang="es-MX" sz="1050" b="1" kern="1200" dirty="0">
              <a:latin typeface="Arial" panose="020B0604020202020204" pitchFamily="34" charset="0"/>
              <a:cs typeface="Arial" panose="020B0604020202020204" pitchFamily="34" charset="0"/>
            </a:rPr>
            <a:t> tramitología</a:t>
          </a:r>
          <a:endParaRPr lang="es-PE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5974" y="563338"/>
        <a:ext cx="1019981" cy="509938"/>
      </dsp:txXfrm>
    </dsp:sp>
    <dsp:sp modelId="{1CCA6204-6CDD-45B9-BEB6-DBD84FDCBA6F}">
      <dsp:nvSpPr>
        <dsp:cNvPr id="0" name=""/>
        <dsp:cNvSpPr/>
      </dsp:nvSpPr>
      <dsp:spPr>
        <a:xfrm>
          <a:off x="2294843" y="1050414"/>
          <a:ext cx="1827738" cy="182792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3D930-536E-4DD1-BDC3-78FD086E2958}">
      <dsp:nvSpPr>
        <dsp:cNvPr id="0" name=""/>
        <dsp:cNvSpPr/>
      </dsp:nvSpPr>
      <dsp:spPr>
        <a:xfrm>
          <a:off x="2584588" y="1704181"/>
          <a:ext cx="1361420" cy="50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latin typeface="Arial" panose="020B0604020202020204" pitchFamily="34" charset="0"/>
              <a:cs typeface="Arial" panose="020B0604020202020204" pitchFamily="34" charset="0"/>
            </a:rPr>
            <a:t>Régimen tributario y laboral excesivo.</a:t>
          </a:r>
          <a:endParaRPr lang="es-PE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4588" y="1704181"/>
        <a:ext cx="1361420" cy="509938"/>
      </dsp:txXfrm>
    </dsp:sp>
    <dsp:sp modelId="{54A3EFB0-1EC9-4A29-832D-A96BC2F7BE25}">
      <dsp:nvSpPr>
        <dsp:cNvPr id="0" name=""/>
        <dsp:cNvSpPr/>
      </dsp:nvSpPr>
      <dsp:spPr>
        <a:xfrm>
          <a:off x="2802605" y="2104706"/>
          <a:ext cx="1827738" cy="182792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678A3-CB39-46D7-A865-5320C395E4C7}">
      <dsp:nvSpPr>
        <dsp:cNvPr id="0" name=""/>
        <dsp:cNvSpPr/>
      </dsp:nvSpPr>
      <dsp:spPr>
        <a:xfrm>
          <a:off x="2884128" y="2766366"/>
          <a:ext cx="1664008" cy="50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latin typeface="Arial" panose="020B0604020202020204" pitchFamily="34" charset="0"/>
              <a:cs typeface="Arial" panose="020B0604020202020204" pitchFamily="34" charset="0"/>
            </a:rPr>
            <a:t>Deficiente estructura </a:t>
          </a:r>
          <a:r>
            <a:rPr lang="es-MX" sz="105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tecnológica</a:t>
          </a:r>
          <a:r>
            <a:rPr lang="es-MX" sz="1050" b="1" kern="1200" dirty="0">
              <a:latin typeface="Arial" panose="020B0604020202020204" pitchFamily="34" charset="0"/>
              <a:cs typeface="Arial" panose="020B0604020202020204" pitchFamily="34" charset="0"/>
            </a:rPr>
            <a:t> y productiva de las pequeñas unidades productiva</a:t>
          </a:r>
          <a:endParaRPr lang="es-PE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4128" y="2766366"/>
        <a:ext cx="1664008" cy="509938"/>
      </dsp:txXfrm>
    </dsp:sp>
    <dsp:sp modelId="{20866C31-A4DA-4C07-A231-133A86331268}">
      <dsp:nvSpPr>
        <dsp:cNvPr id="0" name=""/>
        <dsp:cNvSpPr/>
      </dsp:nvSpPr>
      <dsp:spPr>
        <a:xfrm>
          <a:off x="2425126" y="3276304"/>
          <a:ext cx="1570257" cy="157101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BE142-5018-4613-A182-110E68219546}">
      <dsp:nvSpPr>
        <dsp:cNvPr id="0" name=""/>
        <dsp:cNvSpPr/>
      </dsp:nvSpPr>
      <dsp:spPr>
        <a:xfrm>
          <a:off x="2696321" y="3661329"/>
          <a:ext cx="1019981" cy="824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latin typeface="Arial" panose="020B0604020202020204" pitchFamily="34" charset="0"/>
              <a:cs typeface="Arial" panose="020B0604020202020204" pitchFamily="34" charset="0"/>
            </a:rPr>
            <a:t>Bajos niveles de capacitación y asistencia técnica en las MYPE.</a:t>
          </a:r>
          <a:endParaRPr lang="es-PE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6321" y="3661329"/>
        <a:ext cx="1019981" cy="824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00731-EE49-4655-A2F9-39536B49E26C}">
      <dsp:nvSpPr>
        <dsp:cNvPr id="0" name=""/>
        <dsp:cNvSpPr/>
      </dsp:nvSpPr>
      <dsp:spPr>
        <a:xfrm>
          <a:off x="650594" y="2287450"/>
          <a:ext cx="425018" cy="1481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509" y="0"/>
              </a:lnTo>
              <a:lnTo>
                <a:pt x="212509" y="1481183"/>
              </a:lnTo>
              <a:lnTo>
                <a:pt x="425018" y="1481183"/>
              </a:lnTo>
            </a:path>
          </a:pathLst>
        </a:cu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/>
        </a:p>
      </dsp:txBody>
      <dsp:txXfrm>
        <a:off x="824579" y="2989518"/>
        <a:ext cx="77047" cy="77047"/>
      </dsp:txXfrm>
    </dsp:sp>
    <dsp:sp modelId="{72CF68ED-3943-4B3C-91EE-52F4BD053B1E}">
      <dsp:nvSpPr>
        <dsp:cNvPr id="0" name=""/>
        <dsp:cNvSpPr/>
      </dsp:nvSpPr>
      <dsp:spPr>
        <a:xfrm>
          <a:off x="650594" y="2287450"/>
          <a:ext cx="425018" cy="299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509" y="0"/>
              </a:lnTo>
              <a:lnTo>
                <a:pt x="212509" y="299340"/>
              </a:lnTo>
              <a:lnTo>
                <a:pt x="425018" y="299340"/>
              </a:lnTo>
            </a:path>
          </a:pathLst>
        </a:cu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/>
        </a:p>
      </dsp:txBody>
      <dsp:txXfrm>
        <a:off x="850107" y="2424123"/>
        <a:ext cx="25992" cy="25992"/>
      </dsp:txXfrm>
    </dsp:sp>
    <dsp:sp modelId="{A8FC5D3B-7A27-464C-A985-633BED1B3604}">
      <dsp:nvSpPr>
        <dsp:cNvPr id="0" name=""/>
        <dsp:cNvSpPr/>
      </dsp:nvSpPr>
      <dsp:spPr>
        <a:xfrm>
          <a:off x="650594" y="1368418"/>
          <a:ext cx="427718" cy="919031"/>
        </a:xfrm>
        <a:custGeom>
          <a:avLst/>
          <a:gdLst/>
          <a:ahLst/>
          <a:cxnLst/>
          <a:rect l="0" t="0" r="0" b="0"/>
          <a:pathLst>
            <a:path>
              <a:moveTo>
                <a:pt x="0" y="919031"/>
              </a:moveTo>
              <a:lnTo>
                <a:pt x="213859" y="919031"/>
              </a:lnTo>
              <a:lnTo>
                <a:pt x="213859" y="0"/>
              </a:lnTo>
              <a:lnTo>
                <a:pt x="427718" y="0"/>
              </a:lnTo>
            </a:path>
          </a:pathLst>
        </a:cu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/>
        </a:p>
      </dsp:txBody>
      <dsp:txXfrm>
        <a:off x="839111" y="1802591"/>
        <a:ext cx="50684" cy="50684"/>
      </dsp:txXfrm>
    </dsp:sp>
    <dsp:sp modelId="{E6D665A2-D5D8-4EF9-BB61-C4D8D4B4F1E3}">
      <dsp:nvSpPr>
        <dsp:cNvPr id="0" name=""/>
        <dsp:cNvSpPr/>
      </dsp:nvSpPr>
      <dsp:spPr>
        <a:xfrm>
          <a:off x="650594" y="412741"/>
          <a:ext cx="427718" cy="1874708"/>
        </a:xfrm>
        <a:custGeom>
          <a:avLst/>
          <a:gdLst/>
          <a:ahLst/>
          <a:cxnLst/>
          <a:rect l="0" t="0" r="0" b="0"/>
          <a:pathLst>
            <a:path>
              <a:moveTo>
                <a:pt x="0" y="1874708"/>
              </a:moveTo>
              <a:lnTo>
                <a:pt x="213859" y="1874708"/>
              </a:lnTo>
              <a:lnTo>
                <a:pt x="213859" y="0"/>
              </a:lnTo>
              <a:lnTo>
                <a:pt x="427718" y="0"/>
              </a:lnTo>
            </a:path>
          </a:pathLst>
        </a:cu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/>
        </a:p>
      </dsp:txBody>
      <dsp:txXfrm>
        <a:off x="816381" y="1302023"/>
        <a:ext cx="96144" cy="96144"/>
      </dsp:txXfrm>
    </dsp:sp>
    <dsp:sp modelId="{E6FBAF9B-41DD-442B-824E-129CE12CC2AC}">
      <dsp:nvSpPr>
        <dsp:cNvPr id="0" name=""/>
        <dsp:cNvSpPr/>
      </dsp:nvSpPr>
      <dsp:spPr>
        <a:xfrm rot="16200000">
          <a:off x="-1378338" y="1963502"/>
          <a:ext cx="3409970" cy="647894"/>
        </a:xfrm>
        <a:prstGeom prst="rect">
          <a:avLst/>
        </a:prstGeom>
        <a:solidFill>
          <a:srgbClr val="00B0F0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1" kern="1200" dirty="0"/>
            <a:t>Enfoque</a:t>
          </a:r>
          <a:r>
            <a:rPr lang="es-PE" sz="2200" kern="1200" dirty="0"/>
            <a:t> </a:t>
          </a:r>
          <a:r>
            <a:rPr lang="es-PE" sz="2200" b="1" kern="1200" dirty="0"/>
            <a:t>integrado</a:t>
          </a:r>
        </a:p>
      </dsp:txBody>
      <dsp:txXfrm>
        <a:off x="-1378338" y="1963502"/>
        <a:ext cx="3409970" cy="647894"/>
      </dsp:txXfrm>
    </dsp:sp>
    <dsp:sp modelId="{444E706C-2FE4-4300-AA14-74C68A08D1DB}">
      <dsp:nvSpPr>
        <dsp:cNvPr id="0" name=""/>
        <dsp:cNvSpPr/>
      </dsp:nvSpPr>
      <dsp:spPr>
        <a:xfrm>
          <a:off x="1078312" y="0"/>
          <a:ext cx="3718553" cy="8254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chemeClr val="tx1"/>
              </a:solidFill>
            </a:rPr>
            <a:t>   Productividad: </a:t>
          </a:r>
          <a:r>
            <a:rPr lang="es-PE" sz="1400" kern="1200" dirty="0">
              <a:solidFill>
                <a:schemeClr val="tx1"/>
              </a:solidFill>
            </a:rPr>
            <a:t>elevar la capacidad de las unidades económicas</a:t>
          </a:r>
        </a:p>
      </dsp:txBody>
      <dsp:txXfrm>
        <a:off x="1078312" y="0"/>
        <a:ext cx="3718553" cy="825482"/>
      </dsp:txXfrm>
    </dsp:sp>
    <dsp:sp modelId="{CF480841-157D-4442-A49D-75FC2CAF4971}">
      <dsp:nvSpPr>
        <dsp:cNvPr id="0" name=""/>
        <dsp:cNvSpPr/>
      </dsp:nvSpPr>
      <dsp:spPr>
        <a:xfrm>
          <a:off x="1078312" y="955676"/>
          <a:ext cx="3718553" cy="8254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chemeClr val="tx1"/>
              </a:solidFill>
            </a:rPr>
            <a:t>Normas: </a:t>
          </a:r>
          <a:r>
            <a:rPr lang="es-PE" sz="1400" kern="1200" dirty="0">
              <a:solidFill>
                <a:schemeClr val="tx1"/>
              </a:solidFill>
            </a:rPr>
            <a:t>mejorar o aumentar la información (capacitar) de los derechos y obligaciones de empleadores y trabajadores</a:t>
          </a:r>
        </a:p>
      </dsp:txBody>
      <dsp:txXfrm>
        <a:off x="1078312" y="955676"/>
        <a:ext cx="3718553" cy="825482"/>
      </dsp:txXfrm>
    </dsp:sp>
    <dsp:sp modelId="{3FBC494D-A72B-4090-8C06-C06147370EDE}">
      <dsp:nvSpPr>
        <dsp:cNvPr id="0" name=""/>
        <dsp:cNvSpPr/>
      </dsp:nvSpPr>
      <dsp:spPr>
        <a:xfrm>
          <a:off x="1075613" y="2174049"/>
          <a:ext cx="3718553" cy="8254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chemeClr val="tx1"/>
              </a:solidFill>
            </a:rPr>
            <a:t> Incentivos: </a:t>
          </a:r>
          <a:r>
            <a:rPr lang="es-PE" sz="1400" kern="1200" dirty="0">
              <a:solidFill>
                <a:schemeClr val="tx1"/>
              </a:solidFill>
            </a:rPr>
            <a:t>implementación de regímenes simplificados que reduzcan los costos de formalización</a:t>
          </a:r>
        </a:p>
      </dsp:txBody>
      <dsp:txXfrm>
        <a:off x="1075613" y="2174049"/>
        <a:ext cx="3718553" cy="825482"/>
      </dsp:txXfrm>
    </dsp:sp>
    <dsp:sp modelId="{9276B7F7-2FA3-4A21-B4A9-EC1AF7254A31}">
      <dsp:nvSpPr>
        <dsp:cNvPr id="0" name=""/>
        <dsp:cNvSpPr/>
      </dsp:nvSpPr>
      <dsp:spPr>
        <a:xfrm>
          <a:off x="1075613" y="3355892"/>
          <a:ext cx="3718553" cy="8254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chemeClr val="tx1"/>
              </a:solidFill>
            </a:rPr>
            <a:t>   Fiscalización: </a:t>
          </a:r>
          <a:r>
            <a:rPr lang="es-PE" sz="1400" kern="1200" dirty="0">
              <a:solidFill>
                <a:schemeClr val="tx1"/>
              </a:solidFill>
            </a:rPr>
            <a:t>incrementar la capacidad del Estado para hacer cumplir las normas y realizar campañas de sensibilización</a:t>
          </a:r>
        </a:p>
      </dsp:txBody>
      <dsp:txXfrm>
        <a:off x="1075613" y="3355892"/>
        <a:ext cx="3718553" cy="825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0.08085</cdr:x>
      <cdr:y>0.02257</cdr:y>
    </cdr:from>
    <cdr:to>
      <cdr:x>0.08369</cdr:x>
      <cdr:y>0.92188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7D150B63-ED56-465E-9681-4CF8E54E1EB6}"/>
            </a:ext>
          </a:extLst>
        </cdr:cNvPr>
        <cdr:cNvCxnSpPr/>
      </cdr:nvCxnSpPr>
      <cdr:spPr>
        <a:xfrm xmlns:a="http://schemas.openxmlformats.org/drawingml/2006/main">
          <a:off x="542926" y="61913"/>
          <a:ext cx="19050" cy="2466975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0.88754</cdr:x>
      <cdr:y>0.11209</cdr:y>
    </cdr:from>
    <cdr:to>
      <cdr:x>0.96414</cdr:x>
      <cdr:y>0.20237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909F5FC9-2F34-4AD7-BE36-5A1975F38C31}"/>
            </a:ext>
          </a:extLst>
        </cdr:cNvPr>
        <cdr:cNvSpPr txBox="1"/>
      </cdr:nvSpPr>
      <cdr:spPr>
        <a:xfrm xmlns:a="http://schemas.openxmlformats.org/drawingml/2006/main">
          <a:off x="6813766" y="349089"/>
          <a:ext cx="588070" cy="281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Perú</a:t>
          </a:r>
          <a:endParaRPr lang="es-PE" sz="11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0.86476</cdr:x>
      <cdr:y>0.21129</cdr:y>
    </cdr:from>
    <cdr:to>
      <cdr:x>1</cdr:x>
      <cdr:y>0.30157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33EC23F5-AA82-4ACB-8B90-B4A515CB573A}"/>
            </a:ext>
          </a:extLst>
        </cdr:cNvPr>
        <cdr:cNvSpPr txBox="1"/>
      </cdr:nvSpPr>
      <cdr:spPr>
        <a:xfrm xmlns:a="http://schemas.openxmlformats.org/drawingml/2006/main">
          <a:off x="6638925" y="658046"/>
          <a:ext cx="1038224" cy="281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Colombia</a:t>
          </a:r>
          <a:endParaRPr lang="es-PE" sz="1100" b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0.88213</cdr:x>
      <cdr:y>0.31022</cdr:y>
    </cdr:from>
    <cdr:to>
      <cdr:x>0.99112</cdr:x>
      <cdr:y>0.4005</cdr:y>
    </cdr:to>
    <cdr:sp macro="" textlink="">
      <cdr:nvSpPr>
        <cdr:cNvPr id="5" name="CuadroTexto 4">
          <a:extLst xmlns:a="http://schemas.openxmlformats.org/drawingml/2006/main">
            <a:ext uri="{FF2B5EF4-FFF2-40B4-BE49-F238E27FC236}">
              <a16:creationId xmlns:a16="http://schemas.microsoft.com/office/drawing/2014/main" id="{2E6814D3-FE3E-4423-AF17-ABAE015E0BFA}"/>
            </a:ext>
          </a:extLst>
        </cdr:cNvPr>
        <cdr:cNvSpPr txBox="1"/>
      </cdr:nvSpPr>
      <cdr:spPr>
        <a:xfrm xmlns:a="http://schemas.openxmlformats.org/drawingml/2006/main">
          <a:off x="6772281" y="966142"/>
          <a:ext cx="836732" cy="281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México</a:t>
          </a:r>
          <a:endParaRPr lang="es-PE" sz="1100" b="1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0.86436</cdr:x>
      <cdr:y>0.46607</cdr:y>
    </cdr:from>
    <cdr:to>
      <cdr:x>0.99255</cdr:x>
      <cdr:y>0.55663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CAC508AD-6ADF-485B-9A14-CF18631B6D03}"/>
            </a:ext>
          </a:extLst>
        </cdr:cNvPr>
        <cdr:cNvSpPr txBox="1"/>
      </cdr:nvSpPr>
      <cdr:spPr>
        <a:xfrm xmlns:a="http://schemas.openxmlformats.org/drawingml/2006/main">
          <a:off x="6635837" y="1451516"/>
          <a:ext cx="984133" cy="28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 b="1" dirty="0">
              <a:solidFill>
                <a:srgbClr val="9F5FCF"/>
              </a:solidFill>
              <a:latin typeface="Arial" panose="020B0604020202020204" pitchFamily="34" charset="0"/>
              <a:cs typeface="Arial" panose="020B0604020202020204" pitchFamily="34" charset="0"/>
            </a:rPr>
            <a:t>Costa Rica</a:t>
          </a:r>
          <a:endParaRPr lang="es-PE" sz="1100" b="1" dirty="0">
            <a:solidFill>
              <a:srgbClr val="9F5FC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0.875</cdr:x>
      <cdr:y>0.66731</cdr:y>
    </cdr:from>
    <cdr:to>
      <cdr:x>0.97767</cdr:x>
      <cdr:y>0.75759</cdr:y>
    </cdr:to>
    <cdr:sp macro="" textlink="">
      <cdr:nvSpPr>
        <cdr:cNvPr id="7" name="CuadroTexto 6">
          <a:extLst xmlns:a="http://schemas.openxmlformats.org/drawingml/2006/main">
            <a:ext uri="{FF2B5EF4-FFF2-40B4-BE49-F238E27FC236}">
              <a16:creationId xmlns:a16="http://schemas.microsoft.com/office/drawing/2014/main" id="{9904D615-4608-4DB3-93CE-7A55E831AF00}"/>
            </a:ext>
          </a:extLst>
        </cdr:cNvPr>
        <cdr:cNvSpPr txBox="1"/>
      </cdr:nvSpPr>
      <cdr:spPr>
        <a:xfrm xmlns:a="http://schemas.openxmlformats.org/drawingml/2006/main">
          <a:off x="6717486" y="2078247"/>
          <a:ext cx="788213" cy="281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Chile</a:t>
          </a:r>
          <a:endParaRPr lang="es-PE" sz="11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0.86724</cdr:x>
      <cdr:y>0.558</cdr:y>
    </cdr:from>
    <cdr:to>
      <cdr:x>0.98511</cdr:x>
      <cdr:y>0.64828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E1F809BC-6F29-4D42-AF58-AA650A40B859}"/>
            </a:ext>
          </a:extLst>
        </cdr:cNvPr>
        <cdr:cNvSpPr txBox="1"/>
      </cdr:nvSpPr>
      <cdr:spPr>
        <a:xfrm xmlns:a="http://schemas.openxmlformats.org/drawingml/2006/main">
          <a:off x="6657943" y="1737826"/>
          <a:ext cx="904906" cy="281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Uruguay</a:t>
          </a:r>
          <a:endParaRPr lang="es-PE" sz="11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0.26567</cdr:x>
      <cdr:y>0.89141</cdr:y>
    </cdr:from>
    <cdr:to>
      <cdr:x>0.49683</cdr:x>
      <cdr:y>0.94999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07118334-1AEA-45C6-86E9-5589C6AE4A46}"/>
            </a:ext>
          </a:extLst>
        </cdr:cNvPr>
        <cdr:cNvSpPr txBox="1"/>
      </cdr:nvSpPr>
      <cdr:spPr>
        <a:xfrm xmlns:a="http://schemas.openxmlformats.org/drawingml/2006/main">
          <a:off x="843745" y="3850881"/>
          <a:ext cx="734145" cy="2530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s-MX" sz="1100" dirty="0"/>
            <a:t>Perú</a:t>
          </a:r>
          <a:endParaRPr lang="es-P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7F5ADD81-C7BB-44EE-A4E6-021F81EB89A1}" type="datetimeFigureOut">
              <a:rPr lang="es-PE" smtClean="0"/>
              <a:t>2/10/2023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02E63829-E422-42E7-B813-23E2AE055B6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693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6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1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3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5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42FA-C6D4-470E-977F-B149D11A551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16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42FA-C6D4-470E-977F-B149D11A551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19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42FA-C6D4-470E-977F-B149D11A551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51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42FA-C6D4-470E-977F-B149D11A551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4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829-E422-42E7-B813-23E2AE055B6C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5018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42FA-C6D4-470E-977F-B149D11A551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53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800" dirty="0"/>
              <a:t>Mientras el 93.8% de trabajadores uruguayos y el 70.2% de trabajadores chilenos </a:t>
            </a:r>
            <a:r>
              <a:rPr lang="es-PE" sz="800" b="1" u="sng" dirty="0"/>
              <a:t>tienen al menos un beneficio social</a:t>
            </a:r>
            <a:r>
              <a:rPr lang="es-PE" sz="800" dirty="0"/>
              <a:t>, en </a:t>
            </a:r>
            <a:r>
              <a:rPr lang="es-PE" sz="800" b="1" dirty="0"/>
              <a:t>Perú menos del 29.3% gozan de algún beneficio</a:t>
            </a:r>
            <a:r>
              <a:rPr lang="es-PE" sz="800" dirty="0"/>
              <a:t>.  </a:t>
            </a:r>
          </a:p>
          <a:p>
            <a:r>
              <a:rPr lang="es-PE" sz="800" dirty="0"/>
              <a:t>De similar forma, mientras en </a:t>
            </a:r>
            <a:r>
              <a:rPr lang="es-PE" sz="800" b="1" dirty="0"/>
              <a:t>Uruguay y Chile más del 85% los trabajadores no exceden jornadas de 48 horas semanales</a:t>
            </a:r>
            <a:r>
              <a:rPr lang="es-PE" sz="800" dirty="0"/>
              <a:t>, en Perú solo el 73.4% trabaja en un rango de horas adecuado. </a:t>
            </a:r>
          </a:p>
          <a:p>
            <a:r>
              <a:rPr lang="es-PE" sz="800" dirty="0"/>
              <a:t>Asimismo, mientras en Uruguay el 75.8% de trabajadores tienen un ingreso mensual mayor a la Remuneración mínima vital del país, en Perú solo el 51.5% de trabajadores gozan de este nivel de ingresos.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42FA-C6D4-470E-977F-B149D11A5513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4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9EC3-1233-4717-9A04-A33E2A5E60A2}" type="datetimeFigureOut">
              <a:rPr lang="es-PE" smtClean="0"/>
              <a:t>2/10/2023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BA5F-BC4D-4A05-B475-D8E5F57352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243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9EC3-1233-4717-9A04-A33E2A5E60A2}" type="datetimeFigureOut">
              <a:rPr lang="es-PE" smtClean="0"/>
              <a:t>2/10/2023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BA5F-BC4D-4A05-B475-D8E5F57352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920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9EC3-1233-4717-9A04-A33E2A5E60A2}" type="datetimeFigureOut">
              <a:rPr lang="es-PE" smtClean="0"/>
              <a:t>2/10/2023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BA5F-BC4D-4A05-B475-D8E5F57352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97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9EC3-1233-4717-9A04-A33E2A5E60A2}" type="datetimeFigureOut">
              <a:rPr lang="es-PE" smtClean="0"/>
              <a:t>2/10/2023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BA5F-BC4D-4A05-B475-D8E5F57352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692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9EC3-1233-4717-9A04-A33E2A5E60A2}" type="datetimeFigureOut">
              <a:rPr lang="es-PE" smtClean="0"/>
              <a:t>2/10/2023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BA5F-BC4D-4A05-B475-D8E5F57352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944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9EC3-1233-4717-9A04-A33E2A5E60A2}" type="datetimeFigureOut">
              <a:rPr lang="es-PE" smtClean="0"/>
              <a:t>2/10/2023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BA5F-BC4D-4A05-B475-D8E5F57352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880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9EC3-1233-4717-9A04-A33E2A5E60A2}" type="datetimeFigureOut">
              <a:rPr lang="es-PE" smtClean="0"/>
              <a:t>2/10/2023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BA5F-BC4D-4A05-B475-D8E5F57352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194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9EC3-1233-4717-9A04-A33E2A5E60A2}" type="datetimeFigureOut">
              <a:rPr lang="es-PE" smtClean="0"/>
              <a:t>2/10/2023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BA5F-BC4D-4A05-B475-D8E5F57352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778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9EC3-1233-4717-9A04-A33E2A5E60A2}" type="datetimeFigureOut">
              <a:rPr lang="es-PE" smtClean="0"/>
              <a:t>2/10/2023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BA5F-BC4D-4A05-B475-D8E5F57352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273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9EC3-1233-4717-9A04-A33E2A5E60A2}" type="datetimeFigureOut">
              <a:rPr lang="es-PE" smtClean="0"/>
              <a:t>2/10/2023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BA5F-BC4D-4A05-B475-D8E5F57352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644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9EC3-1233-4717-9A04-A33E2A5E60A2}" type="datetimeFigureOut">
              <a:rPr lang="es-PE" smtClean="0"/>
              <a:t>2/10/2023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BA5F-BC4D-4A05-B475-D8E5F57352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068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F9EC3-1233-4717-9A04-A33E2A5E60A2}" type="datetimeFigureOut">
              <a:rPr lang="es-PE" smtClean="0"/>
              <a:t>2/10/2023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BA5F-BC4D-4A05-B475-D8E5F57352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42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4498973-F296-4D99-BBDA-2BDB02DB19E4}"/>
              </a:ext>
            </a:extLst>
          </p:cNvPr>
          <p:cNvSpPr txBox="1"/>
          <p:nvPr/>
        </p:nvSpPr>
        <p:spPr>
          <a:xfrm>
            <a:off x="9124616" y="6052357"/>
            <a:ext cx="170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rgbClr val="05223C"/>
                </a:solidFill>
                <a:latin typeface="Franklin Gothic Medium Cond" panose="020B0606030402020204" pitchFamily="34" charset="0"/>
              </a:rPr>
              <a:t>Octubre 2023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26588" y="1106914"/>
            <a:ext cx="1067605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4000">
                <a:solidFill>
                  <a:srgbClr val="05223C"/>
                </a:solidFill>
                <a:latin typeface="Franklin Gothic Medium Cond" panose="020B0606030402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MX" sz="5400" dirty="0">
                <a:solidFill>
                  <a:schemeClr val="bg2">
                    <a:lumMod val="50000"/>
                  </a:schemeClr>
                </a:solidFill>
              </a:rPr>
              <a:t>Análisis Sectorial</a:t>
            </a:r>
          </a:p>
          <a:p>
            <a:r>
              <a:rPr lang="es-MX" sz="5400" dirty="0">
                <a:solidFill>
                  <a:srgbClr val="002060"/>
                </a:solidFill>
              </a:rPr>
              <a:t>Formalización e Informalidad Empresarial</a:t>
            </a:r>
          </a:p>
          <a:p>
            <a:r>
              <a:rPr lang="es-MX" dirty="0">
                <a:solidFill>
                  <a:srgbClr val="0070C0"/>
                </a:solidFill>
              </a:rPr>
              <a:t>Indicadores de desempeño</a:t>
            </a:r>
            <a:endParaRPr lang="es-ES" sz="3600" dirty="0">
              <a:solidFill>
                <a:srgbClr val="C00000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5322674" y="3596582"/>
            <a:ext cx="1842750" cy="33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2830574" y="4125835"/>
            <a:ext cx="68269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Oficina General de Evaluación de Impacto y Estudios Económicos</a:t>
            </a:r>
          </a:p>
          <a:p>
            <a:pPr algn="ctr"/>
            <a:r>
              <a:rPr lang="es-PE" sz="16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Oficina de Estudios Económicos</a:t>
            </a:r>
          </a:p>
          <a:p>
            <a:pPr algn="ctr"/>
            <a:endParaRPr lang="es-PE" sz="1600" b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C8A23BA-734F-47B4-9871-DA56B3E07259}"/>
              </a:ext>
            </a:extLst>
          </p:cNvPr>
          <p:cNvSpPr/>
          <p:nvPr/>
        </p:nvSpPr>
        <p:spPr>
          <a:xfrm>
            <a:off x="0" y="-28137"/>
            <a:ext cx="3060000" cy="108000"/>
          </a:xfrm>
          <a:prstGeom prst="rect">
            <a:avLst/>
          </a:prstGeom>
          <a:solidFill>
            <a:srgbClr val="00A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FFCF62-09D9-4E20-B363-97F88BE71C1D}"/>
              </a:ext>
            </a:extLst>
          </p:cNvPr>
          <p:cNvSpPr/>
          <p:nvPr/>
        </p:nvSpPr>
        <p:spPr>
          <a:xfrm>
            <a:off x="3060000" y="-28137"/>
            <a:ext cx="3060000" cy="108000"/>
          </a:xfrm>
          <a:prstGeom prst="rect">
            <a:avLst/>
          </a:prstGeom>
          <a:solidFill>
            <a:srgbClr val="25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44528E1-C8F7-45E3-BC87-F88AE225F851}"/>
              </a:ext>
            </a:extLst>
          </p:cNvPr>
          <p:cNvSpPr/>
          <p:nvPr/>
        </p:nvSpPr>
        <p:spPr>
          <a:xfrm>
            <a:off x="6064616" y="-28137"/>
            <a:ext cx="3060000" cy="108000"/>
          </a:xfrm>
          <a:prstGeom prst="rect">
            <a:avLst/>
          </a:prstGeom>
          <a:solidFill>
            <a:srgbClr val="F1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F900AC8-734C-4994-9FD3-B12509A92D0D}"/>
              </a:ext>
            </a:extLst>
          </p:cNvPr>
          <p:cNvSpPr/>
          <p:nvPr/>
        </p:nvSpPr>
        <p:spPr>
          <a:xfrm>
            <a:off x="9117934" y="-28137"/>
            <a:ext cx="3096000" cy="108000"/>
          </a:xfrm>
          <a:prstGeom prst="rect">
            <a:avLst/>
          </a:prstGeom>
          <a:solidFill>
            <a:srgbClr val="E2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F9225C6F-7302-4369-AA21-F258EDCA5E48}"/>
              </a:ext>
            </a:extLst>
          </p:cNvPr>
          <p:cNvCxnSpPr/>
          <p:nvPr/>
        </p:nvCxnSpPr>
        <p:spPr>
          <a:xfrm>
            <a:off x="-31384" y="1036624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Imagen 23" descr="LOGO_PRODUCE_2008">
            <a:extLst>
              <a:ext uri="{FF2B5EF4-FFF2-40B4-BE49-F238E27FC236}">
                <a16:creationId xmlns:a16="http://schemas.microsoft.com/office/drawing/2014/main" id="{963C895D-DD22-429F-8A68-A5D17AAB36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0" y="185311"/>
            <a:ext cx="2813400" cy="71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Icono De Firma De Documento Imagen De Autógrafo De Contracción Vector PNG ,  Contracción, Autógrafo, Imagen PNG y Vector para Descargar Gratis | Pngtree">
            <a:extLst>
              <a:ext uri="{FF2B5EF4-FFF2-40B4-BE49-F238E27FC236}">
                <a16:creationId xmlns:a16="http://schemas.microsoft.com/office/drawing/2014/main" id="{C9E1D436-5AD5-44F4-BF8A-3A4DE6EA0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6" t="17214" r="17813" b="26204"/>
          <a:stretch/>
        </p:blipFill>
        <p:spPr bwMode="auto">
          <a:xfrm>
            <a:off x="432721" y="3916455"/>
            <a:ext cx="1548478" cy="13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 EMPLEO - MINTRAB">
            <a:extLst>
              <a:ext uri="{FF2B5EF4-FFF2-40B4-BE49-F238E27FC236}">
                <a16:creationId xmlns:a16="http://schemas.microsoft.com/office/drawing/2014/main" id="{C310F7BB-0934-4436-9F38-70D7A5774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3" y="4964312"/>
            <a:ext cx="1272711" cy="12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8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INFORMALIDAD EMPRESARIAL EN EL PERÚ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A8C397-9598-4B7C-9A19-39675099CAB2}"/>
              </a:ext>
            </a:extLst>
          </p:cNvPr>
          <p:cNvSpPr/>
          <p:nvPr/>
        </p:nvSpPr>
        <p:spPr>
          <a:xfrm>
            <a:off x="1511402" y="5456431"/>
            <a:ext cx="10061473" cy="566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400" spc="10" dirty="0">
                <a:latin typeface="Century Schoolbook" panose="02040604050505020304" pitchFamily="18" charset="0"/>
              </a:rPr>
              <a:t>En 2022, el </a:t>
            </a:r>
            <a:r>
              <a:rPr lang="es-MX" sz="1400" b="1" spc="10" dirty="0">
                <a:latin typeface="Century Schoolbook" panose="02040604050505020304" pitchFamily="18" charset="0"/>
              </a:rPr>
              <a:t>62.9% de empresas en el Perú eran informales</a:t>
            </a:r>
            <a:r>
              <a:rPr lang="es-MX" sz="1400" spc="10" dirty="0">
                <a:latin typeface="Century Schoolbook" panose="02040604050505020304" pitchFamily="18" charset="0"/>
              </a:rPr>
              <a:t>, es decir, por cada </a:t>
            </a:r>
            <a:r>
              <a:rPr lang="es-MX" sz="140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10 empresas MYPE que existen en el país 6 son informales</a:t>
            </a:r>
            <a:r>
              <a:rPr lang="es-ES" sz="140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2C7F55D-49CD-4A16-B4BB-3432C32E0493}"/>
              </a:ext>
            </a:extLst>
          </p:cNvPr>
          <p:cNvSpPr/>
          <p:nvPr/>
        </p:nvSpPr>
        <p:spPr>
          <a:xfrm>
            <a:off x="2797595" y="1345078"/>
            <a:ext cx="65425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Evolución de la informalidad empresarial, 2018-2022</a:t>
            </a:r>
          </a:p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(Porcentaje)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8A33116-DEC0-4233-A017-1CFD2C5C951A}"/>
              </a:ext>
            </a:extLst>
          </p:cNvPr>
          <p:cNvSpPr txBox="1">
            <a:spLocks/>
          </p:cNvSpPr>
          <p:nvPr/>
        </p:nvSpPr>
        <p:spPr>
          <a:xfrm>
            <a:off x="847724" y="834851"/>
            <a:ext cx="11001897" cy="46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400" spc="10">
                <a:latin typeface="Century Schoolbook" panose="02040604050505020304" pitchFamily="18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s-MX" sz="1800" dirty="0"/>
              <a:t>… </a:t>
            </a:r>
            <a:r>
              <a:rPr lang="es-ES" sz="1800" dirty="0"/>
              <a:t>La </a:t>
            </a:r>
            <a:r>
              <a:rPr lang="es-ES" sz="1800" b="1" dirty="0">
                <a:solidFill>
                  <a:srgbClr val="0070C0"/>
                </a:solidFill>
              </a:rPr>
              <a:t>informalidad empresarial</a:t>
            </a:r>
            <a:r>
              <a:rPr lang="es-ES" sz="1800" dirty="0"/>
              <a:t> repercute dramáticamente en la formalidad laboral</a:t>
            </a:r>
            <a:endParaRPr lang="es-PE" sz="18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88A3F91-BBE0-4438-90F4-A69B6E9E56A9}"/>
              </a:ext>
            </a:extLst>
          </p:cNvPr>
          <p:cNvSpPr txBox="1"/>
          <p:nvPr/>
        </p:nvSpPr>
        <p:spPr>
          <a:xfrm>
            <a:off x="946539" y="6483102"/>
            <a:ext cx="452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s-MX" dirty="0"/>
              <a:t>Fuente: INEI (ENAHO) y SUNAT, 2018-2022.</a:t>
            </a:r>
          </a:p>
          <a:p>
            <a:r>
              <a:rPr lang="es-MX" dirty="0"/>
              <a:t>Elaboración: PRODUCE – OGEIEE – Oficina de Estudios Económicos</a:t>
            </a:r>
            <a:endParaRPr lang="es-PE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B6BFB3D-1DCA-4CF5-84F0-718CF8D3F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42872"/>
              </p:ext>
            </p:extLst>
          </p:nvPr>
        </p:nvGraphicFramePr>
        <p:xfrm>
          <a:off x="2609850" y="1869281"/>
          <a:ext cx="6972300" cy="33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BD7C6F6-51F5-4649-BA7C-8B9CD84222AA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0C1472DD-4D9B-4CD4-A414-4B2F2565BAF0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20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0A8C397-9598-4B7C-9A19-39675099CAB2}"/>
              </a:ext>
            </a:extLst>
          </p:cNvPr>
          <p:cNvSpPr/>
          <p:nvPr/>
        </p:nvSpPr>
        <p:spPr>
          <a:xfrm>
            <a:off x="1509383" y="5381296"/>
            <a:ext cx="9647975" cy="1055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400" spc="10" dirty="0">
                <a:latin typeface="Century Schoolbook" panose="02040604050505020304" pitchFamily="18" charset="0"/>
              </a:rPr>
              <a:t>En 2022, el </a:t>
            </a:r>
            <a:r>
              <a:rPr lang="es-MX" sz="1400" b="1" spc="10" dirty="0">
                <a:latin typeface="Century Schoolbook" panose="02040604050505020304" pitchFamily="18" charset="0"/>
              </a:rPr>
              <a:t>75.7% del empleo generado en el Perú es informal</a:t>
            </a:r>
            <a:r>
              <a:rPr lang="es-MX" sz="1400" spc="10" dirty="0">
                <a:latin typeface="Century Schoolbook" panose="02040604050505020304" pitchFamily="18" charset="0"/>
              </a:rPr>
              <a:t>, es decir, </a:t>
            </a:r>
            <a:r>
              <a:rPr lang="es-MX" sz="140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76 de cada 100 trabajadores tienen la condición de empleo informal.</a:t>
            </a:r>
          </a:p>
          <a:p>
            <a: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400" spc="10" dirty="0">
                <a:latin typeface="Century Schoolbook" panose="02040604050505020304" pitchFamily="18" charset="0"/>
              </a:rPr>
              <a:t>Los sectores </a:t>
            </a:r>
            <a:r>
              <a:rPr lang="es-MX" sz="1400" b="1" spc="10" dirty="0">
                <a:latin typeface="Century Schoolbook" panose="02040604050505020304" pitchFamily="18" charset="0"/>
              </a:rPr>
              <a:t>agropecuario</a:t>
            </a:r>
            <a:r>
              <a:rPr lang="es-MX" sz="1400" spc="10" dirty="0">
                <a:latin typeface="Century Schoolbook" panose="02040604050505020304" pitchFamily="18" charset="0"/>
              </a:rPr>
              <a:t> (95.5%), </a:t>
            </a:r>
            <a:r>
              <a:rPr lang="es-MX" sz="1400" b="1" spc="10" dirty="0">
                <a:latin typeface="Century Schoolbook" panose="02040604050505020304" pitchFamily="18" charset="0"/>
              </a:rPr>
              <a:t>pesca</a:t>
            </a:r>
            <a:r>
              <a:rPr lang="es-MX" sz="1400" spc="10" dirty="0">
                <a:latin typeface="Century Schoolbook" panose="02040604050505020304" pitchFamily="18" charset="0"/>
              </a:rPr>
              <a:t> (89.6%), </a:t>
            </a:r>
            <a:r>
              <a:rPr lang="es-MX" sz="1400" b="1" spc="10" dirty="0">
                <a:latin typeface="Century Schoolbook" panose="02040604050505020304" pitchFamily="18" charset="0"/>
              </a:rPr>
              <a:t>construcción</a:t>
            </a:r>
            <a:r>
              <a:rPr lang="es-MX" sz="1400" spc="10" dirty="0">
                <a:latin typeface="Century Schoolbook" panose="02040604050505020304" pitchFamily="18" charset="0"/>
              </a:rPr>
              <a:t> (86.4%) y </a:t>
            </a:r>
            <a:r>
              <a:rPr lang="es-MX" sz="1400" b="1" spc="10" dirty="0">
                <a:latin typeface="Century Schoolbook" panose="02040604050505020304" pitchFamily="18" charset="0"/>
              </a:rPr>
              <a:t>comercio</a:t>
            </a:r>
            <a:r>
              <a:rPr lang="es-MX" sz="1400" spc="10" dirty="0">
                <a:latin typeface="Century Schoolbook" panose="02040604050505020304" pitchFamily="18" charset="0"/>
              </a:rPr>
              <a:t> (77.6%) presentan la mayor tasa de informalidad laboral.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2C7F55D-49CD-4A16-B4BB-3432C32E0493}"/>
              </a:ext>
            </a:extLst>
          </p:cNvPr>
          <p:cNvSpPr/>
          <p:nvPr/>
        </p:nvSpPr>
        <p:spPr>
          <a:xfrm>
            <a:off x="2797595" y="1345078"/>
            <a:ext cx="65425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Evolución del empleo formal e informal, 2018-2022</a:t>
            </a:r>
          </a:p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(Porcentaje)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8A33116-DEC0-4233-A017-1CFD2C5C951A}"/>
              </a:ext>
            </a:extLst>
          </p:cNvPr>
          <p:cNvSpPr txBox="1">
            <a:spLocks/>
          </p:cNvSpPr>
          <p:nvPr/>
        </p:nvSpPr>
        <p:spPr>
          <a:xfrm>
            <a:off x="554458" y="834851"/>
            <a:ext cx="8676195" cy="376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400" spc="10">
                <a:latin typeface="Century Schoolbook" panose="02040604050505020304" pitchFamily="18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s-MX" sz="1800" dirty="0"/>
              <a:t>…La formalización empresarial no resuelve la </a:t>
            </a:r>
            <a:r>
              <a:rPr lang="es-MX" sz="1800" b="1" dirty="0">
                <a:solidFill>
                  <a:srgbClr val="0070C0"/>
                </a:solidFill>
              </a:rPr>
              <a:t>informalidad laboral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88A3F91-BBE0-4438-90F4-A69B6E9E56A9}"/>
              </a:ext>
            </a:extLst>
          </p:cNvPr>
          <p:cNvSpPr txBox="1"/>
          <p:nvPr/>
        </p:nvSpPr>
        <p:spPr>
          <a:xfrm>
            <a:off x="946539" y="6483102"/>
            <a:ext cx="452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s-MX" dirty="0"/>
              <a:t>Fuente: INEI (ENAHO), 2018-2022.</a:t>
            </a:r>
          </a:p>
          <a:p>
            <a:r>
              <a:rPr lang="es-MX" dirty="0"/>
              <a:t>Elaboración: PRODUCE – OGEIEE – Oficina de Estudios Económicos</a:t>
            </a:r>
            <a:endParaRPr lang="es-PE" dirty="0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A6EF970-A69D-4DDC-BD60-F877C21694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028168"/>
              </p:ext>
            </p:extLst>
          </p:nvPr>
        </p:nvGraphicFramePr>
        <p:xfrm>
          <a:off x="1685925" y="1869280"/>
          <a:ext cx="8896350" cy="336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56799319-84FC-4B96-B44D-E14E436BB79E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INFORMALIDAD LABORAL EN EL PERÚ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DC5E2C7-242A-4AFF-8C07-C5F117D8932C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0C1472DD-4D9B-4CD4-A414-4B2F2565BAF0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35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/>
              <a:t>Informalidad laboral por región y sector económico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2C7F55D-49CD-4A16-B4BB-3432C32E0493}"/>
              </a:ext>
            </a:extLst>
          </p:cNvPr>
          <p:cNvSpPr/>
          <p:nvPr/>
        </p:nvSpPr>
        <p:spPr>
          <a:xfrm>
            <a:off x="547424" y="1259030"/>
            <a:ext cx="482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Evolución del empleo informal según región, 2022</a:t>
            </a:r>
          </a:p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(Porcentaje)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8A33116-DEC0-4233-A017-1CFD2C5C951A}"/>
              </a:ext>
            </a:extLst>
          </p:cNvPr>
          <p:cNvSpPr txBox="1">
            <a:spLocks/>
          </p:cNvSpPr>
          <p:nvPr/>
        </p:nvSpPr>
        <p:spPr>
          <a:xfrm>
            <a:off x="1173890" y="784364"/>
            <a:ext cx="11295164" cy="376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pc="10">
                <a:latin typeface="Century Schoolbook" panose="02040604050505020304" pitchFamily="18" charset="0"/>
              </a:defRPr>
            </a:lvl1pPr>
            <a:lvl2pPr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r>
              <a:rPr lang="es-MX" dirty="0"/>
              <a:t>Agropecuario, Pesca y Construcción registran una </a:t>
            </a:r>
            <a:r>
              <a:rPr lang="es-MX" b="1" dirty="0">
                <a:solidFill>
                  <a:srgbClr val="0070C0"/>
                </a:solidFill>
              </a:rPr>
              <a:t>alta tasa de empleo informal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88A3F91-BBE0-4438-90F4-A69B6E9E56A9}"/>
              </a:ext>
            </a:extLst>
          </p:cNvPr>
          <p:cNvSpPr txBox="1"/>
          <p:nvPr/>
        </p:nvSpPr>
        <p:spPr>
          <a:xfrm>
            <a:off x="946539" y="6483102"/>
            <a:ext cx="3969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s-MX" dirty="0"/>
              <a:t>Fuente: INEI (ENAHO), 2022.</a:t>
            </a:r>
          </a:p>
          <a:p>
            <a:r>
              <a:rPr lang="es-MX" dirty="0"/>
              <a:t>Elaboración: PRODUCE – OGEIEE – Oficina de Estudios Económicos</a:t>
            </a:r>
            <a:endParaRPr lang="es-PE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3F72F40-D91D-4845-A5BB-B3B5E09D1A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337251"/>
              </p:ext>
            </p:extLst>
          </p:nvPr>
        </p:nvGraphicFramePr>
        <p:xfrm>
          <a:off x="744966" y="1655644"/>
          <a:ext cx="4434840" cy="495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AE203AA4-6E24-460A-8A95-8C775A9EEBF7}"/>
              </a:ext>
            </a:extLst>
          </p:cNvPr>
          <p:cNvSpPr/>
          <p:nvPr/>
        </p:nvSpPr>
        <p:spPr>
          <a:xfrm>
            <a:off x="7019699" y="1297343"/>
            <a:ext cx="482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Evolución del empleo informal según sector, 2022</a:t>
            </a:r>
          </a:p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(Porcentaje)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A7BED929-FCFE-AA68-6519-8A3C2606F6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595559"/>
              </p:ext>
            </p:extLst>
          </p:nvPr>
        </p:nvGraphicFramePr>
        <p:xfrm>
          <a:off x="7205810" y="1845164"/>
          <a:ext cx="4457700" cy="2767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5DAD17FF-D1C0-4BCB-871F-71E3FD81B834}"/>
              </a:ext>
            </a:extLst>
          </p:cNvPr>
          <p:cNvSpPr/>
          <p:nvPr/>
        </p:nvSpPr>
        <p:spPr>
          <a:xfrm>
            <a:off x="5179806" y="5196096"/>
            <a:ext cx="6915622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 algn="just" defTabSz="914400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s-ES" sz="1200" spc="10" dirty="0">
                <a:latin typeface="Century Schoolbook" panose="02040604050505020304" pitchFamily="18" charset="0"/>
              </a:rPr>
              <a:t>En 2022, las regiones con tasas de empleo informal </a:t>
            </a:r>
            <a:r>
              <a:rPr lang="es-ES" sz="1200" b="1" spc="10" dirty="0">
                <a:latin typeface="Century Schoolbook" panose="02040604050505020304" pitchFamily="18" charset="0"/>
              </a:rPr>
              <a:t>superiores al 90%</a:t>
            </a:r>
            <a:r>
              <a:rPr lang="es-ES" sz="1200" spc="10" dirty="0">
                <a:latin typeface="Century Schoolbook" panose="02040604050505020304" pitchFamily="18" charset="0"/>
              </a:rPr>
              <a:t> son los Puno (90.2%) y Huancavelica (91.7%).</a:t>
            </a:r>
            <a:endParaRPr lang="es-MX" sz="1200" spc="10" dirty="0">
              <a:latin typeface="Century Schoolbook" panose="02040604050505020304" pitchFamily="18" charset="0"/>
            </a:endParaRPr>
          </a:p>
          <a:p>
            <a:pPr marL="182880" indent="-182880" algn="just" defTabSz="914400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200" spc="10" dirty="0">
                <a:latin typeface="Century Schoolbook" panose="02040604050505020304" pitchFamily="18" charset="0"/>
              </a:rPr>
              <a:t>Los sectores </a:t>
            </a:r>
            <a:r>
              <a:rPr lang="es-MX" sz="1200" b="1" spc="10" dirty="0">
                <a:latin typeface="Century Schoolbook" panose="02040604050505020304" pitchFamily="18" charset="0"/>
              </a:rPr>
              <a:t>agropecuario</a:t>
            </a:r>
            <a:r>
              <a:rPr lang="es-MX" sz="1200" spc="10" dirty="0">
                <a:latin typeface="Century Schoolbook" panose="02040604050505020304" pitchFamily="18" charset="0"/>
              </a:rPr>
              <a:t> (95.5%), </a:t>
            </a:r>
            <a:r>
              <a:rPr lang="es-MX" sz="1200" b="1" spc="10" dirty="0">
                <a:latin typeface="Century Schoolbook" panose="02040604050505020304" pitchFamily="18" charset="0"/>
              </a:rPr>
              <a:t>pesca</a:t>
            </a:r>
            <a:r>
              <a:rPr lang="es-MX" sz="1200" spc="10" dirty="0">
                <a:latin typeface="Century Schoolbook" panose="02040604050505020304" pitchFamily="18" charset="0"/>
              </a:rPr>
              <a:t> (89.6%), </a:t>
            </a:r>
            <a:r>
              <a:rPr lang="es-MX" sz="1200" b="1" spc="10" dirty="0">
                <a:latin typeface="Century Schoolbook" panose="02040604050505020304" pitchFamily="18" charset="0"/>
              </a:rPr>
              <a:t>construcción</a:t>
            </a:r>
            <a:r>
              <a:rPr lang="es-MX" sz="1200" spc="10" dirty="0">
                <a:latin typeface="Century Schoolbook" panose="02040604050505020304" pitchFamily="18" charset="0"/>
              </a:rPr>
              <a:t> (86.4%) y </a:t>
            </a:r>
            <a:r>
              <a:rPr lang="es-MX" sz="1200" b="1" spc="10" dirty="0">
                <a:latin typeface="Century Schoolbook" panose="02040604050505020304" pitchFamily="18" charset="0"/>
              </a:rPr>
              <a:t>comercio</a:t>
            </a:r>
            <a:r>
              <a:rPr lang="es-MX" sz="1200" spc="10" dirty="0">
                <a:latin typeface="Century Schoolbook" panose="02040604050505020304" pitchFamily="18" charset="0"/>
              </a:rPr>
              <a:t> (77.6%) presentan la mayor tasa de informalidad laboral.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8B50389-A887-4ED2-AC59-2A6C21AC28C7}"/>
              </a:ext>
            </a:extLst>
          </p:cNvPr>
          <p:cNvSpPr txBox="1"/>
          <p:nvPr/>
        </p:nvSpPr>
        <p:spPr>
          <a:xfrm>
            <a:off x="7205810" y="4612591"/>
            <a:ext cx="3969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s-MX" dirty="0"/>
              <a:t>Fuente: INEI (ENAHO), 2022.</a:t>
            </a:r>
          </a:p>
          <a:p>
            <a:r>
              <a:rPr lang="es-MX" dirty="0"/>
              <a:t>Elaboración: PRODUCE – OGEIEE – Oficina de Estudios Económicos</a:t>
            </a:r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3300D5-904A-4666-8D2B-2A102CE29DAB}"/>
              </a:ext>
            </a:extLst>
          </p:cNvPr>
          <p:cNvSpPr txBox="1"/>
          <p:nvPr/>
        </p:nvSpPr>
        <p:spPr>
          <a:xfrm>
            <a:off x="4337485" y="1557314"/>
            <a:ext cx="1730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rgbClr val="0070C0"/>
                </a:solidFill>
              </a:rPr>
              <a:t>% Empleo Informal</a:t>
            </a:r>
            <a:endParaRPr lang="es-PE" sz="900" b="1" dirty="0">
              <a:solidFill>
                <a:srgbClr val="0070C0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117E921-3826-4A5F-BE20-D76C215B114D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4C46570-940D-4CE8-B645-50A5B62A5AD2}"/>
              </a:ext>
            </a:extLst>
          </p:cNvPr>
          <p:cNvSpPr txBox="1"/>
          <p:nvPr/>
        </p:nvSpPr>
        <p:spPr>
          <a:xfrm>
            <a:off x="11070882" y="1729748"/>
            <a:ext cx="1730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rgbClr val="0070C0"/>
                </a:solidFill>
              </a:rPr>
              <a:t>% Empleo Informal</a:t>
            </a:r>
            <a:endParaRPr lang="es-PE" sz="900" b="1" dirty="0">
              <a:solidFill>
                <a:srgbClr val="0070C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C1472DD-4D9B-4CD4-A414-4B2F2565BAF0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02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A67C285-D808-4469-87A8-4E2ED575A34E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2F866AC-FA8F-4172-B611-51EB24A6F386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2092584" y="1465590"/>
            <a:ext cx="733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Tasa de informalidad laboral según tipo de ocupación, 2015-2022</a:t>
            </a: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(Porcentaje)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7301" y="813342"/>
            <a:ext cx="10676011" cy="58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Aft>
                <a:spcPts val="200"/>
              </a:spcAft>
              <a:buClr>
                <a:schemeClr val="accent1"/>
              </a:buClr>
              <a:buSzPct val="125000"/>
            </a:pPr>
            <a:r>
              <a:rPr lang="es-PE" sz="1600" spc="10" dirty="0">
                <a:latin typeface="Arial" panose="020B0604020202020204" pitchFamily="34" charset="0"/>
                <a:cs typeface="Arial" panose="020B0604020202020204" pitchFamily="34" charset="0"/>
              </a:rPr>
              <a:t>En el Perú, </a:t>
            </a:r>
            <a:r>
              <a:rPr lang="es-PE" sz="1600" b="1" spc="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cada 10 trabajadores son informales </a:t>
            </a:r>
            <a:r>
              <a:rPr lang="es-PE" sz="1600" spc="10" dirty="0">
                <a:latin typeface="Arial" panose="020B0604020202020204" pitchFamily="34" charset="0"/>
                <a:cs typeface="Arial" panose="020B0604020202020204" pitchFamily="34" charset="0"/>
              </a:rPr>
              <a:t>(13.4 millones de trabajadores) y </a:t>
            </a:r>
            <a:r>
              <a:rPr lang="es-PE" sz="1600" b="1" spc="10" dirty="0">
                <a:latin typeface="Arial" panose="020B0604020202020204" pitchFamily="34" charset="0"/>
                <a:cs typeface="Arial" panose="020B0604020202020204" pitchFamily="34" charset="0"/>
              </a:rPr>
              <a:t>6 de cada 10 trabajadores asalariados son informales</a:t>
            </a:r>
            <a:r>
              <a:rPr lang="es-PE" sz="1600" spc="1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BA55611-371C-4524-A312-BF2FFF49DEB7}"/>
              </a:ext>
            </a:extLst>
          </p:cNvPr>
          <p:cNvSpPr txBox="1">
            <a:spLocks/>
          </p:cNvSpPr>
          <p:nvPr/>
        </p:nvSpPr>
        <p:spPr>
          <a:xfrm>
            <a:off x="625301" y="151212"/>
            <a:ext cx="1076801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4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s-PE" sz="3100" spc="-50" dirty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Informalidad laboral según ocupación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5F6005A-9926-4432-B318-C7768D9AE5C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68422" y="1988810"/>
          <a:ext cx="7000875" cy="311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7B45D8F-43E4-4805-90F4-154ADFC64D4C}"/>
              </a:ext>
            </a:extLst>
          </p:cNvPr>
          <p:cNvSpPr txBox="1">
            <a:spLocks/>
          </p:cNvSpPr>
          <p:nvPr/>
        </p:nvSpPr>
        <p:spPr>
          <a:xfrm>
            <a:off x="846484" y="5346738"/>
            <a:ext cx="10676010" cy="1089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algn="just">
              <a:spcAft>
                <a:spcPts val="200"/>
              </a:spcAft>
              <a:buClr>
                <a:srgbClr val="0070C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PE" sz="1200" spc="10" dirty="0">
                <a:latin typeface="Century Schoolbook" panose="02040604050505020304" pitchFamily="18" charset="0"/>
                <a:cs typeface="Arial" panose="020B0604020202020204" pitchFamily="34" charset="0"/>
              </a:rPr>
              <a:t>En 2021, la </a:t>
            </a:r>
            <a:r>
              <a:rPr lang="es-PE" sz="1200" b="1" spc="10" dirty="0">
                <a:latin typeface="Century Schoolbook" panose="02040604050505020304" pitchFamily="18" charset="0"/>
                <a:cs typeface="Arial" panose="020B0604020202020204" pitchFamily="34" charset="0"/>
              </a:rPr>
              <a:t>tasa de informalidad laboral ascendió a 76.8%, </a:t>
            </a:r>
            <a:r>
              <a:rPr lang="es-PE" sz="1200" spc="10" dirty="0">
                <a:latin typeface="Century Schoolbook" panose="02040604050505020304" pitchFamily="18" charset="0"/>
                <a:cs typeface="Arial" panose="020B0604020202020204" pitchFamily="34" charset="0"/>
              </a:rPr>
              <a:t>significando ello un incremento de 1.5 p.p. respecto al año pasado. Ello como resultado de un </a:t>
            </a:r>
            <a:r>
              <a:rPr lang="es-PE" sz="1200" b="1" spc="10" dirty="0">
                <a:latin typeface="Century Schoolbook" panose="02040604050505020304" pitchFamily="18" charset="0"/>
                <a:cs typeface="Arial" panose="020B0604020202020204" pitchFamily="34" charset="0"/>
              </a:rPr>
              <a:t>aumento de </a:t>
            </a:r>
            <a:r>
              <a:rPr lang="es-ES" sz="1200" b="1" spc="10" dirty="0">
                <a:latin typeface="Century Schoolbook" panose="02040604050505020304" pitchFamily="18" charset="0"/>
                <a:cs typeface="Arial" panose="020B0604020202020204" pitchFamily="34" charset="0"/>
              </a:rPr>
              <a:t>más de 288 mil puestos de trabajo formales</a:t>
            </a:r>
            <a:r>
              <a:rPr lang="es-ES" sz="1200" spc="10" dirty="0">
                <a:latin typeface="Century Schoolbook" panose="02040604050505020304" pitchFamily="18" charset="0"/>
                <a:cs typeface="Arial" panose="020B0604020202020204" pitchFamily="34" charset="0"/>
              </a:rPr>
              <a:t>. </a:t>
            </a:r>
            <a:r>
              <a:rPr lang="es-ES" sz="1200" b="1" spc="10" dirty="0">
                <a:latin typeface="Century Schoolbook" panose="02040604050505020304" pitchFamily="18" charset="0"/>
                <a:cs typeface="Arial" panose="020B0604020202020204" pitchFamily="34" charset="0"/>
              </a:rPr>
              <a:t>Al cierre del 2021, existían alrededor de 13.2 millones de trabajadores informales.</a:t>
            </a:r>
          </a:p>
          <a:p>
            <a:pPr marL="182880" indent="-182880" algn="just">
              <a:spcAft>
                <a:spcPts val="200"/>
              </a:spcAft>
              <a:buClr>
                <a:srgbClr val="0070C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ES" sz="1200" spc="10" dirty="0">
                <a:latin typeface="Century Schoolbook" panose="02040604050505020304" pitchFamily="18" charset="0"/>
                <a:cs typeface="Arial" panose="020B0604020202020204" pitchFamily="34" charset="0"/>
              </a:rPr>
              <a:t>En tanto, en 2022, la </a:t>
            </a:r>
            <a:r>
              <a:rPr lang="es-ES" sz="1200" b="1" spc="10" dirty="0">
                <a:latin typeface="Century Schoolbook" panose="02040604050505020304" pitchFamily="18" charset="0"/>
                <a:cs typeface="Arial" panose="020B0604020202020204" pitchFamily="34" charset="0"/>
              </a:rPr>
              <a:t>tasa de informalidad tuvo un ligero descenso (75.7%), </a:t>
            </a:r>
            <a:r>
              <a:rPr lang="es-ES" sz="1200" spc="10" dirty="0">
                <a:latin typeface="Century Schoolbook" panose="02040604050505020304" pitchFamily="18" charset="0"/>
                <a:cs typeface="Arial" panose="020B0604020202020204" pitchFamily="34" charset="0"/>
              </a:rPr>
              <a:t>ello como resultado de un menor ingreso en más de 636 mil empleos, de los cuales el </a:t>
            </a:r>
            <a:r>
              <a:rPr lang="es-ES" sz="1200" b="1" spc="10" dirty="0">
                <a:latin typeface="Century Schoolbook" panose="02040604050505020304" pitchFamily="18" charset="0"/>
                <a:cs typeface="Arial" panose="020B0604020202020204" pitchFamily="34" charset="0"/>
              </a:rPr>
              <a:t>45.0% (285 mil) se incorporó en el sector informal.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49A4E8-3A62-4578-8225-9B379869DB70}"/>
              </a:ext>
            </a:extLst>
          </p:cNvPr>
          <p:cNvSpPr txBox="1"/>
          <p:nvPr/>
        </p:nvSpPr>
        <p:spPr>
          <a:xfrm>
            <a:off x="946539" y="6483102"/>
            <a:ext cx="452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s-MX" dirty="0"/>
              <a:t>Fuente: INEI (ENAHO), 2015-2022.</a:t>
            </a:r>
          </a:p>
          <a:p>
            <a:r>
              <a:rPr lang="es-MX" dirty="0"/>
              <a:t>Elaboración: PRODUCE – OGEIEE – Oficina de Estudios Económicos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54002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2400" b="1" spc="-5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dirty="0"/>
              <a:t>INFORMALIDAD LABORAL EN PAÍSES DE AMÉRICA LATINA</a:t>
            </a:r>
            <a:endParaRPr lang="es-PE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A8C397-9598-4B7C-9A19-39675099CAB2}"/>
              </a:ext>
            </a:extLst>
          </p:cNvPr>
          <p:cNvSpPr/>
          <p:nvPr/>
        </p:nvSpPr>
        <p:spPr>
          <a:xfrm>
            <a:off x="1171345" y="4997455"/>
            <a:ext cx="10420579" cy="969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400" spc="10" dirty="0">
                <a:latin typeface="Century Schoolbook" panose="02040604050505020304" pitchFamily="18" charset="0"/>
              </a:rPr>
              <a:t>La mayoría de países de la región </a:t>
            </a:r>
            <a:r>
              <a:rPr lang="es-MX" sz="140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no han registrado grandes avances</a:t>
            </a:r>
            <a:r>
              <a:rPr lang="es-MX" sz="1400" spc="10" dirty="0">
                <a:latin typeface="Century Schoolbook" panose="02040604050505020304" pitchFamily="18" charset="0"/>
              </a:rPr>
              <a:t> en lo que respecta a reducción de la informalidad laboral.</a:t>
            </a:r>
          </a:p>
          <a:p>
            <a: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400" spc="10" dirty="0">
                <a:latin typeface="Century Schoolbook" panose="02040604050505020304" pitchFamily="18" charset="0"/>
              </a:rPr>
              <a:t>Entre 2009 y 2022, la informalidad en el Perú </a:t>
            </a:r>
            <a:r>
              <a:rPr lang="es-MX" sz="140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se redujo apenas en 9.0 puntos porcentuales.</a:t>
            </a:r>
          </a:p>
          <a:p>
            <a: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40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Chile</a:t>
            </a:r>
            <a:r>
              <a:rPr lang="es-MX" sz="1400" spc="10" dirty="0">
                <a:latin typeface="Century Schoolbook" panose="02040604050505020304" pitchFamily="18" charset="0"/>
              </a:rPr>
              <a:t>, presenta una de las menores tasas de informalidad entre los países de la región alrededor del </a:t>
            </a:r>
            <a:r>
              <a:rPr lang="es-MX" sz="140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27% en 2022</a:t>
            </a:r>
            <a:r>
              <a:rPr lang="es-MX" sz="1400" spc="10" dirty="0">
                <a:latin typeface="Century Schoolbook" panose="02040604050505020304" pitchFamily="18" charset="0"/>
              </a:rPr>
              <a:t>.</a:t>
            </a:r>
            <a:endParaRPr lang="es-MX" sz="1400" b="1" spc="10" dirty="0">
              <a:latin typeface="Century Schoolbook" panose="020406040505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88A3F91-BBE0-4438-90F4-A69B6E9E56A9}"/>
              </a:ext>
            </a:extLst>
          </p:cNvPr>
          <p:cNvSpPr txBox="1"/>
          <p:nvPr/>
        </p:nvSpPr>
        <p:spPr>
          <a:xfrm>
            <a:off x="849412" y="6446497"/>
            <a:ext cx="452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s-MX" dirty="0"/>
              <a:t>Fuente: ILOSTAT</a:t>
            </a:r>
            <a:br>
              <a:rPr lang="es-MX" dirty="0"/>
            </a:br>
            <a:r>
              <a:rPr lang="es-MX" dirty="0"/>
              <a:t>Elaboración: PRODUCE – OGEIEE – Oficina de Estudios Económicos</a:t>
            </a:r>
            <a:endParaRPr lang="es-PE" dirty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AC8806C-65BE-45D2-AA46-6712A468027D}"/>
              </a:ext>
            </a:extLst>
          </p:cNvPr>
          <p:cNvSpPr txBox="1">
            <a:spLocks/>
          </p:cNvSpPr>
          <p:nvPr/>
        </p:nvSpPr>
        <p:spPr>
          <a:xfrm>
            <a:off x="1409644" y="826288"/>
            <a:ext cx="10182280" cy="376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400" spc="10">
                <a:latin typeface="Century Schoolbook" panose="02040604050505020304" pitchFamily="18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s-MX" sz="1700" dirty="0"/>
              <a:t>…Urge esfuerzos para </a:t>
            </a:r>
            <a:r>
              <a:rPr lang="es-MX" sz="1700" b="1" dirty="0">
                <a:solidFill>
                  <a:srgbClr val="0070C0"/>
                </a:solidFill>
              </a:rPr>
              <a:t>reducir la informalidad </a:t>
            </a:r>
            <a:r>
              <a:rPr lang="es-MX" sz="1700" dirty="0"/>
              <a:t>a un mayor ritmo</a:t>
            </a:r>
            <a:endParaRPr lang="es-MX" sz="1700" b="1" dirty="0">
              <a:solidFill>
                <a:srgbClr val="0070C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A046DB5-17AF-427C-907C-97A4A6BB3FF0}"/>
              </a:ext>
            </a:extLst>
          </p:cNvPr>
          <p:cNvSpPr/>
          <p:nvPr/>
        </p:nvSpPr>
        <p:spPr>
          <a:xfrm>
            <a:off x="2271852" y="1190122"/>
            <a:ext cx="75940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cs typeface="Arial" panose="020B0604020202020204" pitchFamily="34" charset="0"/>
              </a:rPr>
              <a:t>Tasa de informalidad laboral*</a:t>
            </a:r>
          </a:p>
          <a:p>
            <a:pPr algn="ctr"/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507AA85-FA2A-4C57-A52A-2AB28260DE33}"/>
              </a:ext>
            </a:extLst>
          </p:cNvPr>
          <p:cNvSpPr/>
          <p:nvPr/>
        </p:nvSpPr>
        <p:spPr>
          <a:xfrm>
            <a:off x="849412" y="6259181"/>
            <a:ext cx="67651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dirty="0"/>
              <a:t>(*) Proporción de empleo informal con respecto al empleo total, estimaciones armonizadas de la OIT.</a:t>
            </a:r>
            <a:endParaRPr lang="es-PE" sz="8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37F09A1-68C7-42F7-9CF0-EA4CE9F8B0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83714" y="1736731"/>
          <a:ext cx="7677149" cy="311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BB9E6D9-CFBB-413C-B270-37C284280D79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0C1472DD-4D9B-4CD4-A414-4B2F2565BAF0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899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1033347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s-419" sz="3100" b="1" dirty="0">
                <a:solidFill>
                  <a:srgbClr val="009DD9"/>
                </a:solidFill>
              </a:rPr>
              <a:t>Tasa de Informalidad Laboral por sector económico en ALC</a:t>
            </a:r>
            <a:endParaRPr lang="en-US" sz="3100" b="1" dirty="0">
              <a:solidFill>
                <a:srgbClr val="009DD9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618E0A0-07C9-4602-99CD-C5F73BD487E2}"/>
              </a:ext>
            </a:extLst>
          </p:cNvPr>
          <p:cNvSpPr txBox="1">
            <a:spLocks/>
          </p:cNvSpPr>
          <p:nvPr/>
        </p:nvSpPr>
        <p:spPr>
          <a:xfrm>
            <a:off x="1362052" y="5888303"/>
            <a:ext cx="10171358" cy="60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400" spc="10">
                <a:latin typeface="Century Schoolbook" panose="02040604050505020304" pitchFamily="18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El </a:t>
            </a:r>
            <a:r>
              <a:rPr lang="es-PE" b="1" dirty="0">
                <a:solidFill>
                  <a:srgbClr val="0070C0"/>
                </a:solidFill>
              </a:rPr>
              <a:t>sector agricultura, construcción, comercio y servicios </a:t>
            </a:r>
            <a:r>
              <a:rPr lang="es-PE" dirty="0"/>
              <a:t>presentan los mayores niveles de informalidad laboral en los países de la región. En tanto, </a:t>
            </a:r>
            <a:r>
              <a:rPr lang="es-PE" b="1" dirty="0"/>
              <a:t>Minería y Manufactura </a:t>
            </a:r>
            <a:r>
              <a:rPr lang="es-PE" dirty="0"/>
              <a:t>presentan menor informalidad laboral.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94853" y="832530"/>
            <a:ext cx="7507942" cy="3139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419" sz="1600" b="1" spc="-50" dirty="0"/>
              <a:t>Tasa de Informalidad Laboral en la región por sector económico 2022 (%)</a:t>
            </a:r>
            <a:endParaRPr lang="en-US" sz="1600" b="1" spc="-50" dirty="0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23C5CCC4-806D-4D20-9F83-9406090C0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705017"/>
              </p:ext>
            </p:extLst>
          </p:nvPr>
        </p:nvGraphicFramePr>
        <p:xfrm>
          <a:off x="1606805" y="1260281"/>
          <a:ext cx="3487995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FB1ACA65-DE44-4EA8-BD81-63372F71BC6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57463" y="1270517"/>
          <a:ext cx="3487995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F0B2DCC4-DD95-4E5A-AC07-367B190B5F4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6805" y="2824084"/>
          <a:ext cx="3487995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BA6FE74D-B0A6-4322-BF67-447FA0A4B0E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57463" y="2808688"/>
          <a:ext cx="3487995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8CD95697-4042-42E4-BC98-5F2B41C34F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362144"/>
              </p:ext>
            </p:extLst>
          </p:nvPr>
        </p:nvGraphicFramePr>
        <p:xfrm>
          <a:off x="1606805" y="4432938"/>
          <a:ext cx="3487995" cy="1311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814E58C-70F7-49AA-BCDC-F87D286EE2F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57462" y="4368494"/>
          <a:ext cx="3487995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61156F9-8AFD-445B-B759-590C2C26462E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23E473-AD86-4D4E-A094-FCFA2FD2742E}"/>
              </a:ext>
            </a:extLst>
          </p:cNvPr>
          <p:cNvSpPr txBox="1"/>
          <p:nvPr/>
        </p:nvSpPr>
        <p:spPr>
          <a:xfrm>
            <a:off x="572675" y="6396335"/>
            <a:ext cx="452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s-MX" dirty="0"/>
              <a:t>Nota: (*) Información disponible a 2019</a:t>
            </a:r>
          </a:p>
          <a:p>
            <a:r>
              <a:rPr lang="es-MX" dirty="0"/>
              <a:t>Fuente: ILOSTAT</a:t>
            </a:r>
            <a:br>
              <a:rPr lang="es-MX" dirty="0"/>
            </a:br>
            <a:r>
              <a:rPr lang="es-MX" dirty="0"/>
              <a:t>Elaboración: PRODUCE – OGEIEE – Oficina de Estudios Económicos</a:t>
            </a:r>
            <a:endParaRPr lang="es-PE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48ACB6B-F611-4C76-8776-B89258ED3E46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812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3A08C8B5-40D3-4D3E-B7BF-CDA0E3D787CC}"/>
              </a:ext>
            </a:extLst>
          </p:cNvPr>
          <p:cNvGrpSpPr/>
          <p:nvPr/>
        </p:nvGrpSpPr>
        <p:grpSpPr>
          <a:xfrm>
            <a:off x="5825171" y="1274602"/>
            <a:ext cx="5545182" cy="4301196"/>
            <a:chOff x="0" y="0"/>
            <a:chExt cx="3639820" cy="266890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9B88DA9-CCE0-4603-B57F-C9A3BC35C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39820" cy="266890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CE4EF966-A7D8-4E4C-BFE3-E5303657FABC}"/>
                </a:ext>
              </a:extLst>
            </p:cNvPr>
            <p:cNvCxnSpPr/>
            <p:nvPr/>
          </p:nvCxnSpPr>
          <p:spPr>
            <a:xfrm flipH="1">
              <a:off x="646983" y="836762"/>
              <a:ext cx="2760451" cy="1173193"/>
            </a:xfrm>
            <a:prstGeom prst="line">
              <a:avLst/>
            </a:prstGeom>
            <a:ln w="31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C97BC95-F16E-45F3-B6FD-BEE284E44A76}"/>
              </a:ext>
            </a:extLst>
          </p:cNvPr>
          <p:cNvGrpSpPr/>
          <p:nvPr/>
        </p:nvGrpSpPr>
        <p:grpSpPr>
          <a:xfrm>
            <a:off x="141012" y="1247407"/>
            <a:ext cx="5545184" cy="4301200"/>
            <a:chOff x="0" y="0"/>
            <a:chExt cx="3975100" cy="2879725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EFA0A99-DE62-4441-8861-B8219409F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75100" cy="28797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6AB84A60-AE88-4D48-8D8B-8D8C7C52EC53}"/>
                </a:ext>
              </a:extLst>
            </p:cNvPr>
            <p:cNvCxnSpPr/>
            <p:nvPr/>
          </p:nvCxnSpPr>
          <p:spPr>
            <a:xfrm flipH="1">
              <a:off x="609600" y="428625"/>
              <a:ext cx="2943225" cy="1247775"/>
            </a:xfrm>
            <a:prstGeom prst="line">
              <a:avLst/>
            </a:prstGeom>
            <a:ln w="31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618E0A0-07C9-4602-99CD-C5F73BD48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83" y="5659472"/>
            <a:ext cx="5252734" cy="1033273"/>
          </a:xfrm>
        </p:spPr>
        <p:txBody>
          <a:bodyPr vert="horz" lIns="91440" tIns="45720" rIns="91440" bIns="45720" rtlCol="0">
            <a:noAutofit/>
          </a:bodyPr>
          <a:lstStyle/>
          <a:p>
            <a:pPr marL="182880" indent="-182880" algn="just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s-PE" sz="1400" spc="10" dirty="0">
                <a:latin typeface="Century Schoolbook" panose="02040604050505020304" pitchFamily="18" charset="0"/>
              </a:rPr>
              <a:t>La informalidad se encuentra fuertemente asociada a las </a:t>
            </a:r>
            <a:r>
              <a:rPr lang="es-PE" sz="1400" b="1" spc="10" dirty="0">
                <a:latin typeface="Century Schoolbook" panose="02040604050505020304" pitchFamily="18" charset="0"/>
              </a:rPr>
              <a:t>condiciones laborales de subsistencia</a:t>
            </a:r>
            <a:r>
              <a:rPr lang="es-PE" sz="1400" spc="10" dirty="0">
                <a:latin typeface="Century Schoolbook" panose="02040604050505020304" pitchFamily="18" charset="0"/>
              </a:rPr>
              <a:t>. </a:t>
            </a:r>
            <a:r>
              <a:rPr lang="es-PE" sz="140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Perú</a:t>
            </a:r>
            <a:r>
              <a:rPr lang="es-PE" sz="1400" spc="10" dirty="0">
                <a:latin typeface="Century Schoolbook" panose="02040604050505020304" pitchFamily="18" charset="0"/>
              </a:rPr>
              <a:t> registra </a:t>
            </a:r>
            <a:r>
              <a:rPr lang="es-PE" sz="140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mayor tasa de informalidad </a:t>
            </a:r>
            <a:r>
              <a:rPr lang="es-PE" sz="1400" spc="10" dirty="0">
                <a:latin typeface="Century Schoolbook" panose="02040604050505020304" pitchFamily="18" charset="0"/>
              </a:rPr>
              <a:t>así como elevados niveles de pobreza, </a:t>
            </a:r>
            <a:r>
              <a:rPr lang="es-PE" sz="140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por encima de Chile y Colombia.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612519" y="19665"/>
            <a:ext cx="10425303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b="1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Informalidad, Pobreza y Desigualdad en el Perú y LAC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14DB7B7-8135-4CAA-AC1D-2127DAA7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93675"/>
            <a:ext cx="5427689" cy="313932"/>
          </a:xfrm>
        </p:spPr>
        <p:txBody>
          <a:bodyPr wrap="square">
            <a:spAutoFit/>
          </a:bodyPr>
          <a:lstStyle/>
          <a:p>
            <a:pPr algn="ctr" defTabSz="457200"/>
            <a:r>
              <a:rPr lang="es-PE" sz="1600" b="1" dirty="0">
                <a:latin typeface="+mn-lt"/>
                <a:ea typeface="+mn-ea"/>
                <a:cs typeface="+mn-cs"/>
              </a:rPr>
              <a:t>Tasa de informalidad y Pobreza (%)</a:t>
            </a:r>
            <a:endParaRPr lang="es-ES" sz="1600" b="1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3CA4025-1193-43A1-86EB-1C5408AB70FA}"/>
              </a:ext>
            </a:extLst>
          </p:cNvPr>
          <p:cNvSpPr txBox="1">
            <a:spLocks/>
          </p:cNvSpPr>
          <p:nvPr/>
        </p:nvSpPr>
        <p:spPr>
          <a:xfrm>
            <a:off x="5991973" y="893675"/>
            <a:ext cx="5211578" cy="3139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1600" b="1" spc="-50" baseline="0"/>
            </a:lvl1pPr>
          </a:lstStyle>
          <a:p>
            <a:r>
              <a:rPr lang="es-PE" dirty="0"/>
              <a:t>Tasa de informalidad y Desigualdad (%)</a:t>
            </a:r>
            <a:endParaRPr lang="es-ES" dirty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618E0A0-07C9-4602-99CD-C5F73BD487E2}"/>
              </a:ext>
            </a:extLst>
          </p:cNvPr>
          <p:cNvSpPr txBox="1">
            <a:spLocks/>
          </p:cNvSpPr>
          <p:nvPr/>
        </p:nvSpPr>
        <p:spPr>
          <a:xfrm>
            <a:off x="5991973" y="5648556"/>
            <a:ext cx="5267231" cy="1044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just" defTabSz="914400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400" spc="10">
                <a:latin typeface="Century Schoolbook" panose="02040604050505020304" pitchFamily="18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Los</a:t>
            </a:r>
            <a:r>
              <a:rPr lang="es-PE" dirty="0"/>
              <a:t> países con </a:t>
            </a:r>
            <a:r>
              <a:rPr lang="es-PE" b="1" dirty="0">
                <a:solidFill>
                  <a:srgbClr val="0070C0"/>
                </a:solidFill>
              </a:rPr>
              <a:t>mayor reducción de la informalidad </a:t>
            </a:r>
            <a:r>
              <a:rPr lang="es-PE" dirty="0"/>
              <a:t>han sido los que han mostrado una </a:t>
            </a:r>
            <a:r>
              <a:rPr lang="es-PE" b="1" dirty="0"/>
              <a:t>mayor caída en sus niveles de desigualdad en los ingresos</a:t>
            </a:r>
            <a:r>
              <a:rPr lang="es-PE" dirty="0"/>
              <a:t>, como es el caso de Guatemala, Uruguay, Ecuador y Perú. </a:t>
            </a:r>
          </a:p>
          <a:p>
            <a:endParaRPr lang="es-PE" dirty="0"/>
          </a:p>
        </p:txBody>
      </p:sp>
      <p:sp>
        <p:nvSpPr>
          <p:cNvPr id="17" name="Rectángulo 16"/>
          <p:cNvSpPr/>
          <p:nvPr/>
        </p:nvSpPr>
        <p:spPr>
          <a:xfrm>
            <a:off x="364331" y="5325415"/>
            <a:ext cx="11496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900" dirty="0"/>
              <a:t>Fuente: ILOSTAT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055422" y="5272207"/>
            <a:ext cx="19591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900" dirty="0"/>
              <a:t>Fuente: ILOSTAT, CEPALSTAT.</a:t>
            </a:r>
          </a:p>
        </p:txBody>
      </p:sp>
      <p:sp>
        <p:nvSpPr>
          <p:cNvPr id="2" name="Conector 1"/>
          <p:cNvSpPr/>
          <p:nvPr/>
        </p:nvSpPr>
        <p:spPr>
          <a:xfrm>
            <a:off x="3335291" y="2101282"/>
            <a:ext cx="668594" cy="636694"/>
          </a:xfrm>
          <a:prstGeom prst="flowChart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Conector 18"/>
          <p:cNvSpPr/>
          <p:nvPr/>
        </p:nvSpPr>
        <p:spPr>
          <a:xfrm>
            <a:off x="7799136" y="4195490"/>
            <a:ext cx="668594" cy="636694"/>
          </a:xfrm>
          <a:prstGeom prst="flowChartConnector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4F398FC-CF74-49D9-BA63-4FB985A4790C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0C1472DD-4D9B-4CD4-A414-4B2F2565BAF0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0469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618E0A0-07C9-4602-99CD-C5F73BD487E2}"/>
              </a:ext>
            </a:extLst>
          </p:cNvPr>
          <p:cNvSpPr txBox="1">
            <a:spLocks/>
          </p:cNvSpPr>
          <p:nvPr/>
        </p:nvSpPr>
        <p:spPr>
          <a:xfrm>
            <a:off x="1218480" y="5996721"/>
            <a:ext cx="9755040" cy="576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SzPct val="125000"/>
              <a:buFont typeface="Wingdings" panose="05000000000000000000" pitchFamily="2" charset="2"/>
              <a:buChar char="§"/>
            </a:pPr>
            <a:r>
              <a:rPr lang="es-PE" sz="1600" b="1" dirty="0">
                <a:latin typeface="+mj-lt"/>
              </a:rPr>
              <a:t>Uruguay y Chile se mantienen en América Latina </a:t>
            </a:r>
            <a:r>
              <a:rPr lang="es-PE" sz="1600" dirty="0">
                <a:latin typeface="+mj-lt"/>
              </a:rPr>
              <a:t>como los países con mejor performance en cuanto a los componentes de empleo decente.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907782" y="5553918"/>
            <a:ext cx="32993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900" dirty="0"/>
              <a:t>Fuente: ILOSTAT, Encuestas de Hogares diversas de LAC.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F3A95A3D-79D5-4F1F-9ED4-68D6F7C41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787358"/>
              </p:ext>
            </p:extLst>
          </p:nvPr>
        </p:nvGraphicFramePr>
        <p:xfrm>
          <a:off x="649906" y="1364538"/>
          <a:ext cx="3175884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F58DA2E-A90B-416C-9FE6-87D76B22E7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986889"/>
              </p:ext>
            </p:extLst>
          </p:nvPr>
        </p:nvGraphicFramePr>
        <p:xfrm>
          <a:off x="7997331" y="1364538"/>
          <a:ext cx="3192259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2C52BEE1-E183-4352-8850-1572FCDC0C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025977"/>
              </p:ext>
            </p:extLst>
          </p:nvPr>
        </p:nvGraphicFramePr>
        <p:xfrm>
          <a:off x="4032641" y="1364538"/>
          <a:ext cx="3757839" cy="435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/>
              <a:t>Componentes del empleo decente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2AC8806C-65BE-45D2-AA46-6712A468027D}"/>
              </a:ext>
            </a:extLst>
          </p:cNvPr>
          <p:cNvSpPr txBox="1">
            <a:spLocks/>
          </p:cNvSpPr>
          <p:nvPr/>
        </p:nvSpPr>
        <p:spPr>
          <a:xfrm>
            <a:off x="1301416" y="845127"/>
            <a:ext cx="10182280" cy="376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400" spc="10">
                <a:latin typeface="Century Schoolbook" panose="02040604050505020304" pitchFamily="18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s-MX" sz="1700" dirty="0"/>
              <a:t>…</a:t>
            </a:r>
            <a:r>
              <a:rPr lang="es-MX" sz="1700" b="1" dirty="0"/>
              <a:t>Perú</a:t>
            </a:r>
            <a:r>
              <a:rPr lang="es-MX" sz="1700" dirty="0"/>
              <a:t> es uno de los países </a:t>
            </a:r>
            <a:r>
              <a:rPr lang="es-MX" sz="1700" b="1" dirty="0">
                <a:solidFill>
                  <a:schemeClr val="accent5">
                    <a:lumMod val="75000"/>
                  </a:schemeClr>
                </a:solidFill>
              </a:rPr>
              <a:t>con niveles más bajos de componentes de empleo decente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E261114-DEF5-427E-8987-507BB88CBF0C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A48D5E7-D5F7-41A2-8527-0EE1687F940F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8037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613842" y="176469"/>
            <a:ext cx="1134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3200" b="1">
                <a:latin typeface="+mj-lt"/>
              </a:defRPr>
            </a:lvl1pPr>
          </a:lstStyle>
          <a:p>
            <a:r>
              <a:rPr lang="es-P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Social: </a:t>
            </a:r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Personal sin contrato y afiliación al Sistema de Pensiones</a:t>
            </a:r>
            <a:endParaRPr lang="es-PE" sz="36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A67C285-D808-4469-87A8-4E2ED575A34E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2F866AC-FA8F-4172-B611-51EB24A6F386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00063" y="6233821"/>
            <a:ext cx="20855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Fuente: ENAHO, 2021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/>
          </p:nvPr>
        </p:nvGraphicFramePr>
        <p:xfrm>
          <a:off x="7209098" y="1832127"/>
          <a:ext cx="3422392" cy="294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1530855" y="1568455"/>
            <a:ext cx="2650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 Ocupada Sin Contrato*, 2021</a:t>
            </a:r>
          </a:p>
          <a:p>
            <a:pPr algn="ctr"/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104595" y="1526814"/>
            <a:ext cx="4284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 Ocupada No afiliada al Sistema de Pensiones, 2021</a:t>
            </a:r>
          </a:p>
          <a:p>
            <a:pPr algn="ctr"/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B67AE88-7DA3-4868-B626-9407B1FC5088}"/>
              </a:ext>
            </a:extLst>
          </p:cNvPr>
          <p:cNvSpPr/>
          <p:nvPr/>
        </p:nvSpPr>
        <p:spPr>
          <a:xfrm>
            <a:off x="500063" y="6093912"/>
            <a:ext cx="63211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Nota (*): Se excluye de la muestra a los trabajadores independientes para la clasificación de tenencia de contrato.</a:t>
            </a:r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599505A5-2CE5-4BB5-8CE3-C315A9A63D3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72626" y="2048560"/>
          <a:ext cx="3567248" cy="272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Rectángulo 27">
            <a:extLst>
              <a:ext uri="{FF2B5EF4-FFF2-40B4-BE49-F238E27FC236}">
                <a16:creationId xmlns:a16="http://schemas.microsoft.com/office/drawing/2014/main" id="{54128F0D-1F7C-4219-9D85-4AEDD7C5EA2D}"/>
              </a:ext>
            </a:extLst>
          </p:cNvPr>
          <p:cNvSpPr/>
          <p:nvPr/>
        </p:nvSpPr>
        <p:spPr>
          <a:xfrm>
            <a:off x="717301" y="813342"/>
            <a:ext cx="10676011" cy="58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Aft>
                <a:spcPts val="200"/>
              </a:spcAft>
              <a:buClr>
                <a:schemeClr val="accent1"/>
              </a:buClr>
              <a:buSzPct val="125000"/>
            </a:pPr>
            <a:r>
              <a:rPr lang="es-PE" sz="1600" spc="10" dirty="0">
                <a:latin typeface="Arial" panose="020B0604020202020204" pitchFamily="34" charset="0"/>
                <a:cs typeface="Arial" panose="020B0604020202020204" pitchFamily="34" charset="0"/>
              </a:rPr>
              <a:t>En el Perú, </a:t>
            </a:r>
            <a:r>
              <a:rPr lang="es-PE" sz="1600" b="1" spc="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de cada 10 trabajadores asalariados </a:t>
            </a:r>
            <a:r>
              <a:rPr lang="es-PE" sz="1600" spc="10" dirty="0">
                <a:latin typeface="Arial" panose="020B0604020202020204" pitchFamily="34" charset="0"/>
                <a:cs typeface="Arial" panose="020B0604020202020204" pitchFamily="34" charset="0"/>
              </a:rPr>
              <a:t>(5.8 millones de trabajadores)* no tienen contrato y </a:t>
            </a:r>
            <a:r>
              <a:rPr lang="es-PE" sz="1600" b="1" spc="10" dirty="0">
                <a:latin typeface="Arial" panose="020B0604020202020204" pitchFamily="34" charset="0"/>
                <a:cs typeface="Arial" panose="020B0604020202020204" pitchFamily="34" charset="0"/>
              </a:rPr>
              <a:t>6 de cada 10 trabajadores son no están afiliados a algún sistema de pensiones (11.1 millones de trabajadores)</a:t>
            </a:r>
            <a:r>
              <a:rPr lang="es-PE" sz="1600" spc="1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2B9E11EF-3D3C-4D45-BDA7-E1548DF5C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26" y="5082447"/>
            <a:ext cx="4110096" cy="871556"/>
          </a:xfrm>
        </p:spPr>
        <p:txBody>
          <a:bodyPr vert="horz" lIns="91440" tIns="45720" rIns="91440" bIns="45720" rtlCol="0">
            <a:noAutofit/>
          </a:bodyPr>
          <a:lstStyle/>
          <a:p>
            <a:pPr marL="182880" indent="-182880" algn="just">
              <a:spcAft>
                <a:spcPts val="200"/>
              </a:spcAft>
              <a:buClr>
                <a:srgbClr val="0070C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200" spc="10" dirty="0">
                <a:latin typeface="Arial" panose="020B0604020202020204" pitchFamily="34" charset="0"/>
                <a:cs typeface="Arial" panose="020B0604020202020204" pitchFamily="34" charset="0"/>
              </a:rPr>
              <a:t>El 59.6% de los trabajadores asalariados no cuenta con algún contrato (3.6 millones de trabajadores), Asimismo, el 98.1% de trabajadores del hogar y el 1.9% de trabajadores en el sector publico fueron empleados sin ningún contrato.</a:t>
            </a:r>
            <a:endParaRPr lang="es-ES" sz="1200" b="1" spc="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B9E11EF-3D3C-4D45-BDA7-E1548DF5C8A6}"/>
              </a:ext>
            </a:extLst>
          </p:cNvPr>
          <p:cNvSpPr txBox="1">
            <a:spLocks/>
          </p:cNvSpPr>
          <p:nvPr/>
        </p:nvSpPr>
        <p:spPr>
          <a:xfrm>
            <a:off x="7104595" y="4838130"/>
            <a:ext cx="4110096" cy="1255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algn="just">
              <a:spcAft>
                <a:spcPts val="200"/>
              </a:spcAft>
              <a:buClr>
                <a:srgbClr val="0070C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200" spc="10" dirty="0">
                <a:latin typeface="Arial" panose="020B0604020202020204" pitchFamily="34" charset="0"/>
                <a:cs typeface="Arial" panose="020B0604020202020204" pitchFamily="34" charset="0"/>
              </a:rPr>
              <a:t>El 80.5% de los trabajadores independientes no se encuentran afiliados a ningún sistema de pensiones (5.2 millones de trabajadores), Asimismo, el 51.9% de trabajadores asalariados (3.6 millones de trabajadores) y el 93.8% de trabajadores familiares no remunerados (1.7 millones) no están afiliados a ningún sistema de pensiones.</a:t>
            </a:r>
            <a:endParaRPr lang="es-ES" sz="1200" b="1" spc="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75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613842" y="153932"/>
            <a:ext cx="1134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3200" b="1">
                <a:latin typeface="+mj-lt"/>
              </a:defRPr>
            </a:lvl1pPr>
          </a:lstStyle>
          <a:p>
            <a:r>
              <a:rPr lang="es-P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Social: </a:t>
            </a:r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Personal sin seguro e Ingreso menor a la RMV</a:t>
            </a:r>
            <a:endParaRPr lang="es-PE" sz="36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A67C285-D808-4469-87A8-4E2ED575A34E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2F866AC-FA8F-4172-B611-51EB24A6F386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64331" y="6366119"/>
            <a:ext cx="20855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Fuente: ENAHO, 2021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3FFCC101-451E-4C11-AFAA-53015784E59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084003" y="1975064"/>
          <a:ext cx="3420866" cy="258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5829F553-6F8A-469A-A47C-119979FE9032}"/>
              </a:ext>
            </a:extLst>
          </p:cNvPr>
          <p:cNvSpPr/>
          <p:nvPr/>
        </p:nvSpPr>
        <p:spPr>
          <a:xfrm>
            <a:off x="1345610" y="1595862"/>
            <a:ext cx="3131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 Ocupada Sin seguro de salud, 2021</a:t>
            </a:r>
          </a:p>
          <a:p>
            <a:pPr algn="ctr"/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363D666-95B8-4BCF-A76A-C2A6E7A962C4}"/>
              </a:ext>
            </a:extLst>
          </p:cNvPr>
          <p:cNvSpPr/>
          <p:nvPr/>
        </p:nvSpPr>
        <p:spPr>
          <a:xfrm>
            <a:off x="7781350" y="1604723"/>
            <a:ext cx="3723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 Ocupada con Ingreso menor a la RMV, 2021</a:t>
            </a:r>
          </a:p>
          <a:p>
            <a:pPr algn="ctr"/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4DD8684-E4AB-4993-A12A-A684FE893D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38201" y="2066389"/>
          <a:ext cx="3974176" cy="277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370C1940-D251-459E-8792-45AFF332BE69}"/>
              </a:ext>
            </a:extLst>
          </p:cNvPr>
          <p:cNvSpPr/>
          <p:nvPr/>
        </p:nvSpPr>
        <p:spPr>
          <a:xfrm>
            <a:off x="717301" y="813342"/>
            <a:ext cx="10676011" cy="58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Aft>
                <a:spcPts val="200"/>
              </a:spcAft>
              <a:buClr>
                <a:schemeClr val="accent1"/>
              </a:buClr>
              <a:buSzPct val="125000"/>
            </a:pPr>
            <a:r>
              <a:rPr lang="es-PE" sz="1600" spc="10" dirty="0">
                <a:latin typeface="Arial" panose="020B0604020202020204" pitchFamily="34" charset="0"/>
                <a:cs typeface="Arial" panose="020B0604020202020204" pitchFamily="34" charset="0"/>
              </a:rPr>
              <a:t>En el Perú, </a:t>
            </a:r>
            <a:r>
              <a:rPr lang="es-PE" sz="1600" b="1" spc="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de cada 10 trabajadores </a:t>
            </a:r>
            <a:r>
              <a:rPr lang="es-PE" sz="1600" spc="10" dirty="0">
                <a:latin typeface="Arial" panose="020B0604020202020204" pitchFamily="34" charset="0"/>
                <a:cs typeface="Arial" panose="020B0604020202020204" pitchFamily="34" charset="0"/>
              </a:rPr>
              <a:t>(12.4 millones de trabajadores) no están afiliados a ningún seguro de salud (21.7%) o solo cuentan con SIS (53.2%) y </a:t>
            </a:r>
            <a:r>
              <a:rPr lang="es-PE" sz="1600" b="1" spc="10" dirty="0">
                <a:latin typeface="Arial" panose="020B0604020202020204" pitchFamily="34" charset="0"/>
                <a:cs typeface="Arial" panose="020B0604020202020204" pitchFamily="34" charset="0"/>
              </a:rPr>
              <a:t>5 de cada 10 trabajadores tienen ingresos menores a la RMV</a:t>
            </a:r>
            <a:r>
              <a:rPr lang="es-PE" sz="1600" spc="1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2B9E11EF-3D3C-4D45-BDA7-E1548DF5C8A6}"/>
              </a:ext>
            </a:extLst>
          </p:cNvPr>
          <p:cNvSpPr txBox="1">
            <a:spLocks/>
          </p:cNvSpPr>
          <p:nvPr/>
        </p:nvSpPr>
        <p:spPr>
          <a:xfrm>
            <a:off x="7222209" y="4838130"/>
            <a:ext cx="3992481" cy="1255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algn="just">
              <a:spcAft>
                <a:spcPts val="200"/>
              </a:spcAft>
              <a:buClr>
                <a:srgbClr val="0070C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200" spc="10" dirty="0">
                <a:latin typeface="Arial" panose="020B0604020202020204" pitchFamily="34" charset="0"/>
                <a:cs typeface="Arial" panose="020B0604020202020204" pitchFamily="34" charset="0"/>
              </a:rPr>
              <a:t>El 69.9% de los trabajadores independientes (4.7 millones de trabajadores) y el 31.3%  de trabajadores asalariados (2.1 millones de trabajadores) tienen ingresos menores a la RMV. Asimismo, el 49.6% de trabajadores del hogar y el 7.5% de trabajadores en el sector público tienen ingresos menores a la RMV.</a:t>
            </a:r>
            <a:endParaRPr lang="es-ES" sz="1200" b="1" spc="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2B9E11EF-3D3C-4D45-BDA7-E1548DF5C8A6}"/>
              </a:ext>
            </a:extLst>
          </p:cNvPr>
          <p:cNvSpPr txBox="1">
            <a:spLocks/>
          </p:cNvSpPr>
          <p:nvPr/>
        </p:nvSpPr>
        <p:spPr>
          <a:xfrm>
            <a:off x="1086782" y="5007889"/>
            <a:ext cx="4694085" cy="1255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algn="just">
              <a:spcAft>
                <a:spcPts val="200"/>
              </a:spcAft>
              <a:buClr>
                <a:srgbClr val="0070C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200" spc="10" dirty="0">
                <a:latin typeface="Arial" panose="020B0604020202020204" pitchFamily="34" charset="0"/>
                <a:cs typeface="Arial" panose="020B0604020202020204" pitchFamily="34" charset="0"/>
              </a:rPr>
              <a:t>El 90.3% de los trabajadores independientes no se encuentran afiliados a ningún sistema de pensiones  o solo se encuentran afiliados al SIS (5.8 millones de trabajadores), el 65.3% en el caso de los trabajadores asalariados (4.4 millones de trabajadores) y el 95.1% en el caso de los trabajadores familiares no remunerados (1.7 millones de trabajadores).</a:t>
            </a:r>
            <a:endParaRPr lang="es-ES" sz="1200" b="1" spc="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6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1456428" y="1057585"/>
            <a:ext cx="113495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CONTENIDO: </a:t>
            </a:r>
          </a:p>
          <a:p>
            <a:endParaRPr lang="es-MX" dirty="0">
              <a:solidFill>
                <a:srgbClr val="0070C0"/>
              </a:solidFill>
            </a:endParaRPr>
          </a:p>
          <a:p>
            <a:r>
              <a:rPr lang="es-MX" dirty="0">
                <a:solidFill>
                  <a:srgbClr val="0070C0"/>
                </a:solidFill>
              </a:rPr>
              <a:t>FORMALIZACIÓN EMPRESARIAL</a:t>
            </a:r>
            <a:endParaRPr lang="es-PE" sz="2000" dirty="0">
              <a:solidFill>
                <a:srgbClr val="0070C0"/>
              </a:solidFill>
            </a:endParaRP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36D662F1-EDF4-4F61-8B79-4833712B0CC2}"/>
              </a:ext>
            </a:extLst>
          </p:cNvPr>
          <p:cNvGrpSpPr/>
          <p:nvPr/>
        </p:nvGrpSpPr>
        <p:grpSpPr>
          <a:xfrm>
            <a:off x="111035" y="6488255"/>
            <a:ext cx="12694951" cy="298189"/>
            <a:chOff x="4253935" y="6428812"/>
            <a:chExt cx="5719332" cy="137282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0A20637B-E0E7-4F3B-9860-F3FC95043E8B}"/>
                </a:ext>
              </a:extLst>
            </p:cNvPr>
            <p:cNvSpPr txBox="1"/>
            <p:nvPr/>
          </p:nvSpPr>
          <p:spPr>
            <a:xfrm>
              <a:off x="4253935" y="6428812"/>
              <a:ext cx="3475458" cy="12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/>
                <a:t>Fuente: </a:t>
              </a:r>
              <a:r>
                <a:rPr lang="es-PE" sz="1100"/>
                <a:t>Universidad del Pacífico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D978DB79-F027-4556-BA12-3494729B869F}"/>
                </a:ext>
              </a:extLst>
            </p:cNvPr>
            <p:cNvSpPr txBox="1"/>
            <p:nvPr/>
          </p:nvSpPr>
          <p:spPr>
            <a:xfrm>
              <a:off x="8611902" y="6445653"/>
              <a:ext cx="1361365" cy="120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/>
                <a:t>Elaboración: </a:t>
              </a:r>
              <a:r>
                <a:rPr lang="es-PE" sz="1100"/>
                <a:t>PRODUCE (OGEIEE)</a:t>
              </a:r>
            </a:p>
          </p:txBody>
        </p:sp>
      </p:grp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A67C285-D808-4469-87A8-4E2ED575A34E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2F866AC-FA8F-4172-B611-51EB24A6F386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2FDCFD5-F92D-44D3-B2F6-6638AA296FDD}"/>
              </a:ext>
            </a:extLst>
          </p:cNvPr>
          <p:cNvSpPr/>
          <p:nvPr/>
        </p:nvSpPr>
        <p:spPr>
          <a:xfrm>
            <a:off x="1497874" y="2131324"/>
            <a:ext cx="999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Barreras burocráticas para la formalización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Formalización empresarial en el Perú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Servicios de la Producción (Formalización e Innovación)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Barreras de la formalización empresarial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E47327-619D-4510-947F-F590E02AA266}"/>
              </a:ext>
            </a:extLst>
          </p:cNvPr>
          <p:cNvSpPr/>
          <p:nvPr/>
        </p:nvSpPr>
        <p:spPr>
          <a:xfrm>
            <a:off x="1497874" y="4071585"/>
            <a:ext cx="7508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Informalidad Empresarial en el Perú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Informalidad Laboral en el Perú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Informalidad Laboral en países de Latinoamérica y Caribe (LAC)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Teorías que explican la Informalidad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7EEEF7D-CE43-4FF7-9965-BD91E98908D2}"/>
              </a:ext>
            </a:extLst>
          </p:cNvPr>
          <p:cNvSpPr/>
          <p:nvPr/>
        </p:nvSpPr>
        <p:spPr>
          <a:xfrm>
            <a:off x="1603446" y="3551199"/>
            <a:ext cx="62047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INFORMALIDAD EMPRESARIAL Y LABORAL</a:t>
            </a:r>
            <a:endParaRPr lang="es-PE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60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>
            <a:extLst>
              <a:ext uri="{FF2B5EF4-FFF2-40B4-BE49-F238E27FC236}">
                <a16:creationId xmlns:a16="http://schemas.microsoft.com/office/drawing/2014/main" id="{E8AA7FB2-8A76-5CAE-5788-175CE569219F}"/>
              </a:ext>
            </a:extLst>
          </p:cNvPr>
          <p:cNvSpPr/>
          <p:nvPr/>
        </p:nvSpPr>
        <p:spPr>
          <a:xfrm>
            <a:off x="109979" y="2563940"/>
            <a:ext cx="2901333" cy="378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97" y="3323"/>
                </a:moveTo>
                <a:lnTo>
                  <a:pt x="1328" y="6039"/>
                </a:lnTo>
                <a:cubicBezTo>
                  <a:pt x="1156" y="6170"/>
                  <a:pt x="875" y="6170"/>
                  <a:pt x="703" y="6039"/>
                </a:cubicBezTo>
                <a:lnTo>
                  <a:pt x="703" y="5967"/>
                </a:lnTo>
                <a:lnTo>
                  <a:pt x="4176" y="3323"/>
                </a:lnTo>
                <a:cubicBezTo>
                  <a:pt x="4348" y="3192"/>
                  <a:pt x="4348" y="2978"/>
                  <a:pt x="4176" y="2847"/>
                </a:cubicBezTo>
                <a:lnTo>
                  <a:pt x="703" y="204"/>
                </a:lnTo>
                <a:lnTo>
                  <a:pt x="703" y="131"/>
                </a:lnTo>
                <a:cubicBezTo>
                  <a:pt x="875" y="0"/>
                  <a:pt x="1156" y="0"/>
                  <a:pt x="1328" y="131"/>
                </a:cubicBezTo>
                <a:lnTo>
                  <a:pt x="4897" y="2847"/>
                </a:lnTo>
                <a:cubicBezTo>
                  <a:pt x="5069" y="2978"/>
                  <a:pt x="5069" y="3192"/>
                  <a:pt x="4897" y="3323"/>
                </a:cubicBezTo>
                <a:close/>
                <a:moveTo>
                  <a:pt x="21600" y="414"/>
                </a:moveTo>
                <a:lnTo>
                  <a:pt x="21600" y="21186"/>
                </a:lnTo>
                <a:cubicBezTo>
                  <a:pt x="21600" y="21414"/>
                  <a:pt x="21355" y="21600"/>
                  <a:pt x="21056" y="21600"/>
                </a:cubicBezTo>
                <a:lnTo>
                  <a:pt x="3537" y="21600"/>
                </a:lnTo>
                <a:cubicBezTo>
                  <a:pt x="3237" y="21600"/>
                  <a:pt x="2992" y="21414"/>
                  <a:pt x="2992" y="21186"/>
                </a:cubicBezTo>
                <a:lnTo>
                  <a:pt x="2992" y="5532"/>
                </a:lnTo>
                <a:lnTo>
                  <a:pt x="5822" y="3379"/>
                </a:lnTo>
                <a:cubicBezTo>
                  <a:pt x="6035" y="3216"/>
                  <a:pt x="6035" y="2954"/>
                  <a:pt x="5822" y="2792"/>
                </a:cubicBezTo>
                <a:lnTo>
                  <a:pt x="2992" y="638"/>
                </a:lnTo>
                <a:lnTo>
                  <a:pt x="2992" y="414"/>
                </a:lnTo>
                <a:cubicBezTo>
                  <a:pt x="2992" y="186"/>
                  <a:pt x="3237" y="0"/>
                  <a:pt x="3537" y="0"/>
                </a:cubicBezTo>
                <a:lnTo>
                  <a:pt x="21056" y="0"/>
                </a:lnTo>
                <a:cubicBezTo>
                  <a:pt x="21355" y="0"/>
                  <a:pt x="21600" y="186"/>
                  <a:pt x="21600" y="414"/>
                </a:cubicBezTo>
                <a:close/>
                <a:moveTo>
                  <a:pt x="7626" y="2895"/>
                </a:moveTo>
                <a:lnTo>
                  <a:pt x="4761" y="714"/>
                </a:lnTo>
                <a:cubicBezTo>
                  <a:pt x="4625" y="611"/>
                  <a:pt x="4398" y="611"/>
                  <a:pt x="4257" y="714"/>
                </a:cubicBezTo>
                <a:lnTo>
                  <a:pt x="4257" y="773"/>
                </a:lnTo>
                <a:lnTo>
                  <a:pt x="7050" y="2899"/>
                </a:lnTo>
                <a:cubicBezTo>
                  <a:pt x="7186" y="3002"/>
                  <a:pt x="7186" y="3175"/>
                  <a:pt x="7050" y="3282"/>
                </a:cubicBezTo>
                <a:lnTo>
                  <a:pt x="4257" y="5408"/>
                </a:lnTo>
                <a:lnTo>
                  <a:pt x="4257" y="5466"/>
                </a:lnTo>
                <a:cubicBezTo>
                  <a:pt x="4393" y="5570"/>
                  <a:pt x="4620" y="5570"/>
                  <a:pt x="4761" y="5466"/>
                </a:cubicBezTo>
                <a:lnTo>
                  <a:pt x="7626" y="3285"/>
                </a:lnTo>
                <a:cubicBezTo>
                  <a:pt x="7762" y="3172"/>
                  <a:pt x="7762" y="2999"/>
                  <a:pt x="7626" y="2895"/>
                </a:cubicBezTo>
                <a:close/>
                <a:moveTo>
                  <a:pt x="3255" y="3251"/>
                </a:moveTo>
                <a:cubicBezTo>
                  <a:pt x="3373" y="3161"/>
                  <a:pt x="3373" y="3013"/>
                  <a:pt x="3255" y="2923"/>
                </a:cubicBezTo>
                <a:lnTo>
                  <a:pt x="789" y="1046"/>
                </a:lnTo>
                <a:cubicBezTo>
                  <a:pt x="671" y="956"/>
                  <a:pt x="476" y="956"/>
                  <a:pt x="358" y="1046"/>
                </a:cubicBezTo>
                <a:lnTo>
                  <a:pt x="358" y="1094"/>
                </a:lnTo>
                <a:lnTo>
                  <a:pt x="2761" y="2923"/>
                </a:lnTo>
                <a:cubicBezTo>
                  <a:pt x="2879" y="3013"/>
                  <a:pt x="2879" y="3161"/>
                  <a:pt x="2761" y="3251"/>
                </a:cubicBezTo>
                <a:lnTo>
                  <a:pt x="358" y="5080"/>
                </a:lnTo>
                <a:lnTo>
                  <a:pt x="358" y="5128"/>
                </a:lnTo>
                <a:cubicBezTo>
                  <a:pt x="476" y="5218"/>
                  <a:pt x="671" y="5218"/>
                  <a:pt x="789" y="5128"/>
                </a:cubicBezTo>
                <a:lnTo>
                  <a:pt x="3255" y="3251"/>
                </a:lnTo>
                <a:close/>
                <a:moveTo>
                  <a:pt x="1795" y="2985"/>
                </a:moveTo>
                <a:lnTo>
                  <a:pt x="268" y="1822"/>
                </a:lnTo>
                <a:cubicBezTo>
                  <a:pt x="195" y="1767"/>
                  <a:pt x="73" y="1767"/>
                  <a:pt x="0" y="1822"/>
                </a:cubicBezTo>
                <a:lnTo>
                  <a:pt x="0" y="1853"/>
                </a:lnTo>
                <a:lnTo>
                  <a:pt x="1487" y="2985"/>
                </a:lnTo>
                <a:cubicBezTo>
                  <a:pt x="1560" y="3040"/>
                  <a:pt x="1560" y="3134"/>
                  <a:pt x="1487" y="3189"/>
                </a:cubicBezTo>
                <a:lnTo>
                  <a:pt x="0" y="4321"/>
                </a:lnTo>
                <a:lnTo>
                  <a:pt x="0" y="4352"/>
                </a:lnTo>
                <a:cubicBezTo>
                  <a:pt x="73" y="4407"/>
                  <a:pt x="195" y="4407"/>
                  <a:pt x="268" y="4352"/>
                </a:cubicBezTo>
                <a:lnTo>
                  <a:pt x="1795" y="3189"/>
                </a:lnTo>
                <a:cubicBezTo>
                  <a:pt x="1868" y="3134"/>
                  <a:pt x="1868" y="3040"/>
                  <a:pt x="1795" y="2985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2400" b="1" spc="-5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PE" dirty="0"/>
              <a:t>¿QUÉ TEORÍAS QUE EXPLICAN LA INFORMALIDAD?</a:t>
            </a: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AEAABC56-DF40-EBCC-C4F1-464BBCF17841}"/>
              </a:ext>
            </a:extLst>
          </p:cNvPr>
          <p:cNvSpPr/>
          <p:nvPr/>
        </p:nvSpPr>
        <p:spPr>
          <a:xfrm>
            <a:off x="3037945" y="2571785"/>
            <a:ext cx="2901334" cy="378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01" y="18753"/>
                </a:moveTo>
                <a:lnTo>
                  <a:pt x="1333" y="21469"/>
                </a:lnTo>
                <a:cubicBezTo>
                  <a:pt x="1161" y="21600"/>
                  <a:pt x="880" y="21600"/>
                  <a:pt x="707" y="21469"/>
                </a:cubicBezTo>
                <a:lnTo>
                  <a:pt x="707" y="21396"/>
                </a:lnTo>
                <a:lnTo>
                  <a:pt x="4180" y="18753"/>
                </a:lnTo>
                <a:cubicBezTo>
                  <a:pt x="4353" y="18622"/>
                  <a:pt x="4353" y="18408"/>
                  <a:pt x="4180" y="18277"/>
                </a:cubicBezTo>
                <a:lnTo>
                  <a:pt x="707" y="15633"/>
                </a:lnTo>
                <a:lnTo>
                  <a:pt x="707" y="15561"/>
                </a:lnTo>
                <a:cubicBezTo>
                  <a:pt x="880" y="15430"/>
                  <a:pt x="1161" y="15430"/>
                  <a:pt x="1333" y="15561"/>
                </a:cubicBezTo>
                <a:lnTo>
                  <a:pt x="4901" y="18277"/>
                </a:lnTo>
                <a:cubicBezTo>
                  <a:pt x="5074" y="18408"/>
                  <a:pt x="5074" y="18622"/>
                  <a:pt x="4901" y="18753"/>
                </a:cubicBezTo>
                <a:close/>
                <a:moveTo>
                  <a:pt x="21056" y="21600"/>
                </a:moveTo>
                <a:lnTo>
                  <a:pt x="3537" y="21600"/>
                </a:lnTo>
                <a:cubicBezTo>
                  <a:pt x="3237" y="21600"/>
                  <a:pt x="2992" y="21414"/>
                  <a:pt x="2992" y="21186"/>
                </a:cubicBezTo>
                <a:lnTo>
                  <a:pt x="2992" y="20962"/>
                </a:lnTo>
                <a:lnTo>
                  <a:pt x="5822" y="18808"/>
                </a:lnTo>
                <a:cubicBezTo>
                  <a:pt x="6035" y="18646"/>
                  <a:pt x="6035" y="18384"/>
                  <a:pt x="5822" y="18221"/>
                </a:cubicBezTo>
                <a:lnTo>
                  <a:pt x="2992" y="16068"/>
                </a:lnTo>
                <a:lnTo>
                  <a:pt x="2992" y="414"/>
                </a:lnTo>
                <a:cubicBezTo>
                  <a:pt x="2992" y="186"/>
                  <a:pt x="3237" y="0"/>
                  <a:pt x="3537" y="0"/>
                </a:cubicBezTo>
                <a:lnTo>
                  <a:pt x="21056" y="0"/>
                </a:lnTo>
                <a:cubicBezTo>
                  <a:pt x="21355" y="0"/>
                  <a:pt x="21600" y="186"/>
                  <a:pt x="21600" y="414"/>
                </a:cubicBezTo>
                <a:lnTo>
                  <a:pt x="21600" y="21186"/>
                </a:lnTo>
                <a:cubicBezTo>
                  <a:pt x="21600" y="21414"/>
                  <a:pt x="21355" y="21600"/>
                  <a:pt x="21056" y="21600"/>
                </a:cubicBezTo>
                <a:close/>
                <a:moveTo>
                  <a:pt x="7631" y="18325"/>
                </a:moveTo>
                <a:lnTo>
                  <a:pt x="4765" y="16144"/>
                </a:lnTo>
                <a:cubicBezTo>
                  <a:pt x="4629" y="16040"/>
                  <a:pt x="4403" y="16040"/>
                  <a:pt x="4262" y="16144"/>
                </a:cubicBezTo>
                <a:lnTo>
                  <a:pt x="4262" y="16203"/>
                </a:lnTo>
                <a:lnTo>
                  <a:pt x="7055" y="18328"/>
                </a:lnTo>
                <a:cubicBezTo>
                  <a:pt x="7191" y="18432"/>
                  <a:pt x="7191" y="18604"/>
                  <a:pt x="7055" y="18711"/>
                </a:cubicBezTo>
                <a:lnTo>
                  <a:pt x="4262" y="20837"/>
                </a:lnTo>
                <a:lnTo>
                  <a:pt x="4262" y="20896"/>
                </a:lnTo>
                <a:cubicBezTo>
                  <a:pt x="4398" y="21000"/>
                  <a:pt x="4625" y="21000"/>
                  <a:pt x="4765" y="20896"/>
                </a:cubicBezTo>
                <a:lnTo>
                  <a:pt x="7631" y="18715"/>
                </a:lnTo>
                <a:cubicBezTo>
                  <a:pt x="7767" y="18601"/>
                  <a:pt x="7767" y="18428"/>
                  <a:pt x="7631" y="18325"/>
                </a:cubicBezTo>
                <a:close/>
                <a:moveTo>
                  <a:pt x="789" y="16472"/>
                </a:moveTo>
                <a:cubicBezTo>
                  <a:pt x="671" y="16382"/>
                  <a:pt x="476" y="16382"/>
                  <a:pt x="358" y="16472"/>
                </a:cubicBezTo>
                <a:lnTo>
                  <a:pt x="358" y="16520"/>
                </a:lnTo>
                <a:lnTo>
                  <a:pt x="2761" y="18349"/>
                </a:lnTo>
                <a:cubicBezTo>
                  <a:pt x="2879" y="18439"/>
                  <a:pt x="2879" y="18587"/>
                  <a:pt x="2761" y="18677"/>
                </a:cubicBezTo>
                <a:lnTo>
                  <a:pt x="358" y="20506"/>
                </a:lnTo>
                <a:lnTo>
                  <a:pt x="358" y="20554"/>
                </a:lnTo>
                <a:cubicBezTo>
                  <a:pt x="476" y="20644"/>
                  <a:pt x="671" y="20644"/>
                  <a:pt x="789" y="20554"/>
                </a:cubicBezTo>
                <a:lnTo>
                  <a:pt x="3255" y="18677"/>
                </a:lnTo>
                <a:cubicBezTo>
                  <a:pt x="3373" y="18587"/>
                  <a:pt x="3373" y="18439"/>
                  <a:pt x="3255" y="18349"/>
                </a:cubicBezTo>
                <a:lnTo>
                  <a:pt x="789" y="16472"/>
                </a:lnTo>
                <a:close/>
                <a:moveTo>
                  <a:pt x="1795" y="18415"/>
                </a:moveTo>
                <a:lnTo>
                  <a:pt x="268" y="17252"/>
                </a:lnTo>
                <a:cubicBezTo>
                  <a:pt x="195" y="17196"/>
                  <a:pt x="73" y="17196"/>
                  <a:pt x="0" y="17252"/>
                </a:cubicBezTo>
                <a:lnTo>
                  <a:pt x="0" y="17283"/>
                </a:lnTo>
                <a:lnTo>
                  <a:pt x="1487" y="18415"/>
                </a:lnTo>
                <a:cubicBezTo>
                  <a:pt x="1560" y="18470"/>
                  <a:pt x="1560" y="18563"/>
                  <a:pt x="1487" y="18618"/>
                </a:cubicBezTo>
                <a:lnTo>
                  <a:pt x="0" y="19750"/>
                </a:lnTo>
                <a:lnTo>
                  <a:pt x="0" y="19781"/>
                </a:lnTo>
                <a:cubicBezTo>
                  <a:pt x="73" y="19836"/>
                  <a:pt x="195" y="19836"/>
                  <a:pt x="268" y="19781"/>
                </a:cubicBezTo>
                <a:lnTo>
                  <a:pt x="1795" y="18618"/>
                </a:lnTo>
                <a:cubicBezTo>
                  <a:pt x="1868" y="18560"/>
                  <a:pt x="1868" y="18470"/>
                  <a:pt x="1795" y="18415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8977BFA9-CEAC-CA7D-4170-0B7A18E52DE0}"/>
              </a:ext>
            </a:extLst>
          </p:cNvPr>
          <p:cNvSpPr/>
          <p:nvPr/>
        </p:nvSpPr>
        <p:spPr>
          <a:xfrm>
            <a:off x="6018482" y="2563940"/>
            <a:ext cx="2901333" cy="378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01" y="3323"/>
                </a:moveTo>
                <a:lnTo>
                  <a:pt x="1333" y="6039"/>
                </a:lnTo>
                <a:cubicBezTo>
                  <a:pt x="1161" y="6170"/>
                  <a:pt x="880" y="6170"/>
                  <a:pt x="707" y="6039"/>
                </a:cubicBezTo>
                <a:lnTo>
                  <a:pt x="707" y="5967"/>
                </a:lnTo>
                <a:lnTo>
                  <a:pt x="4180" y="3323"/>
                </a:lnTo>
                <a:cubicBezTo>
                  <a:pt x="4353" y="3192"/>
                  <a:pt x="4353" y="2978"/>
                  <a:pt x="4180" y="2847"/>
                </a:cubicBezTo>
                <a:lnTo>
                  <a:pt x="707" y="204"/>
                </a:lnTo>
                <a:lnTo>
                  <a:pt x="707" y="131"/>
                </a:lnTo>
                <a:cubicBezTo>
                  <a:pt x="880" y="0"/>
                  <a:pt x="1161" y="0"/>
                  <a:pt x="1333" y="131"/>
                </a:cubicBezTo>
                <a:lnTo>
                  <a:pt x="4901" y="2847"/>
                </a:lnTo>
                <a:cubicBezTo>
                  <a:pt x="5074" y="2978"/>
                  <a:pt x="5074" y="3192"/>
                  <a:pt x="4901" y="3323"/>
                </a:cubicBezTo>
                <a:close/>
                <a:moveTo>
                  <a:pt x="21600" y="414"/>
                </a:moveTo>
                <a:lnTo>
                  <a:pt x="21600" y="21186"/>
                </a:lnTo>
                <a:cubicBezTo>
                  <a:pt x="21600" y="21414"/>
                  <a:pt x="21355" y="21600"/>
                  <a:pt x="21056" y="21600"/>
                </a:cubicBezTo>
                <a:lnTo>
                  <a:pt x="3537" y="21600"/>
                </a:lnTo>
                <a:cubicBezTo>
                  <a:pt x="3237" y="21600"/>
                  <a:pt x="2992" y="21414"/>
                  <a:pt x="2992" y="21186"/>
                </a:cubicBezTo>
                <a:lnTo>
                  <a:pt x="2992" y="5532"/>
                </a:lnTo>
                <a:lnTo>
                  <a:pt x="5822" y="3379"/>
                </a:lnTo>
                <a:cubicBezTo>
                  <a:pt x="6035" y="3216"/>
                  <a:pt x="6035" y="2954"/>
                  <a:pt x="5822" y="2792"/>
                </a:cubicBezTo>
                <a:lnTo>
                  <a:pt x="2992" y="638"/>
                </a:lnTo>
                <a:lnTo>
                  <a:pt x="2992" y="414"/>
                </a:lnTo>
                <a:cubicBezTo>
                  <a:pt x="2992" y="186"/>
                  <a:pt x="3237" y="0"/>
                  <a:pt x="3537" y="0"/>
                </a:cubicBezTo>
                <a:lnTo>
                  <a:pt x="21056" y="0"/>
                </a:lnTo>
                <a:cubicBezTo>
                  <a:pt x="21355" y="0"/>
                  <a:pt x="21600" y="186"/>
                  <a:pt x="21600" y="414"/>
                </a:cubicBezTo>
                <a:close/>
                <a:moveTo>
                  <a:pt x="7626" y="2895"/>
                </a:moveTo>
                <a:lnTo>
                  <a:pt x="4761" y="714"/>
                </a:lnTo>
                <a:cubicBezTo>
                  <a:pt x="4625" y="611"/>
                  <a:pt x="4398" y="611"/>
                  <a:pt x="4257" y="714"/>
                </a:cubicBezTo>
                <a:lnTo>
                  <a:pt x="4257" y="773"/>
                </a:lnTo>
                <a:lnTo>
                  <a:pt x="7050" y="2899"/>
                </a:lnTo>
                <a:cubicBezTo>
                  <a:pt x="7186" y="3002"/>
                  <a:pt x="7186" y="3175"/>
                  <a:pt x="7050" y="3282"/>
                </a:cubicBezTo>
                <a:lnTo>
                  <a:pt x="4257" y="5408"/>
                </a:lnTo>
                <a:lnTo>
                  <a:pt x="4257" y="5466"/>
                </a:lnTo>
                <a:cubicBezTo>
                  <a:pt x="4393" y="5570"/>
                  <a:pt x="4620" y="5570"/>
                  <a:pt x="4761" y="5466"/>
                </a:cubicBezTo>
                <a:lnTo>
                  <a:pt x="7626" y="3285"/>
                </a:lnTo>
                <a:cubicBezTo>
                  <a:pt x="7767" y="3172"/>
                  <a:pt x="7767" y="2999"/>
                  <a:pt x="7626" y="2895"/>
                </a:cubicBezTo>
                <a:close/>
                <a:moveTo>
                  <a:pt x="3255" y="3251"/>
                </a:moveTo>
                <a:cubicBezTo>
                  <a:pt x="3373" y="3161"/>
                  <a:pt x="3373" y="3013"/>
                  <a:pt x="3255" y="2923"/>
                </a:cubicBezTo>
                <a:lnTo>
                  <a:pt x="789" y="1046"/>
                </a:lnTo>
                <a:cubicBezTo>
                  <a:pt x="671" y="956"/>
                  <a:pt x="476" y="956"/>
                  <a:pt x="358" y="1046"/>
                </a:cubicBezTo>
                <a:lnTo>
                  <a:pt x="358" y="1094"/>
                </a:lnTo>
                <a:lnTo>
                  <a:pt x="2761" y="2923"/>
                </a:lnTo>
                <a:cubicBezTo>
                  <a:pt x="2879" y="3013"/>
                  <a:pt x="2879" y="3161"/>
                  <a:pt x="2761" y="3251"/>
                </a:cubicBezTo>
                <a:lnTo>
                  <a:pt x="358" y="5080"/>
                </a:lnTo>
                <a:lnTo>
                  <a:pt x="358" y="5128"/>
                </a:lnTo>
                <a:cubicBezTo>
                  <a:pt x="476" y="5218"/>
                  <a:pt x="671" y="5218"/>
                  <a:pt x="789" y="5128"/>
                </a:cubicBezTo>
                <a:lnTo>
                  <a:pt x="3255" y="3251"/>
                </a:lnTo>
                <a:close/>
                <a:moveTo>
                  <a:pt x="1795" y="2985"/>
                </a:moveTo>
                <a:lnTo>
                  <a:pt x="268" y="1822"/>
                </a:lnTo>
                <a:cubicBezTo>
                  <a:pt x="195" y="1767"/>
                  <a:pt x="73" y="1767"/>
                  <a:pt x="0" y="1822"/>
                </a:cubicBezTo>
                <a:lnTo>
                  <a:pt x="0" y="1853"/>
                </a:lnTo>
                <a:lnTo>
                  <a:pt x="1487" y="2985"/>
                </a:lnTo>
                <a:cubicBezTo>
                  <a:pt x="1560" y="3040"/>
                  <a:pt x="1560" y="3134"/>
                  <a:pt x="1487" y="3189"/>
                </a:cubicBezTo>
                <a:lnTo>
                  <a:pt x="0" y="4321"/>
                </a:lnTo>
                <a:lnTo>
                  <a:pt x="0" y="4352"/>
                </a:lnTo>
                <a:cubicBezTo>
                  <a:pt x="73" y="4407"/>
                  <a:pt x="195" y="4407"/>
                  <a:pt x="268" y="4352"/>
                </a:cubicBezTo>
                <a:lnTo>
                  <a:pt x="1795" y="3189"/>
                </a:lnTo>
                <a:cubicBezTo>
                  <a:pt x="1868" y="3134"/>
                  <a:pt x="1868" y="3040"/>
                  <a:pt x="1795" y="2985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19DEAD06-10B7-3ADE-0753-B21C4E1AC242}"/>
              </a:ext>
            </a:extLst>
          </p:cNvPr>
          <p:cNvSpPr/>
          <p:nvPr/>
        </p:nvSpPr>
        <p:spPr>
          <a:xfrm>
            <a:off x="8990051" y="2563940"/>
            <a:ext cx="2901333" cy="378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97" y="18753"/>
                </a:moveTo>
                <a:lnTo>
                  <a:pt x="1328" y="21469"/>
                </a:lnTo>
                <a:cubicBezTo>
                  <a:pt x="1156" y="21600"/>
                  <a:pt x="875" y="21600"/>
                  <a:pt x="703" y="21469"/>
                </a:cubicBezTo>
                <a:lnTo>
                  <a:pt x="703" y="21396"/>
                </a:lnTo>
                <a:lnTo>
                  <a:pt x="4176" y="18753"/>
                </a:lnTo>
                <a:cubicBezTo>
                  <a:pt x="4348" y="18622"/>
                  <a:pt x="4348" y="18408"/>
                  <a:pt x="4176" y="18277"/>
                </a:cubicBezTo>
                <a:lnTo>
                  <a:pt x="703" y="15633"/>
                </a:lnTo>
                <a:lnTo>
                  <a:pt x="703" y="15561"/>
                </a:lnTo>
                <a:cubicBezTo>
                  <a:pt x="875" y="15430"/>
                  <a:pt x="1156" y="15430"/>
                  <a:pt x="1328" y="15561"/>
                </a:cubicBezTo>
                <a:lnTo>
                  <a:pt x="4897" y="18277"/>
                </a:lnTo>
                <a:cubicBezTo>
                  <a:pt x="5069" y="18408"/>
                  <a:pt x="5069" y="18622"/>
                  <a:pt x="4897" y="18753"/>
                </a:cubicBezTo>
                <a:close/>
                <a:moveTo>
                  <a:pt x="21056" y="21600"/>
                </a:moveTo>
                <a:lnTo>
                  <a:pt x="3537" y="21600"/>
                </a:lnTo>
                <a:cubicBezTo>
                  <a:pt x="3237" y="21600"/>
                  <a:pt x="2992" y="21414"/>
                  <a:pt x="2992" y="21186"/>
                </a:cubicBezTo>
                <a:lnTo>
                  <a:pt x="2992" y="20962"/>
                </a:lnTo>
                <a:lnTo>
                  <a:pt x="5822" y="18808"/>
                </a:lnTo>
                <a:cubicBezTo>
                  <a:pt x="6035" y="18646"/>
                  <a:pt x="6035" y="18384"/>
                  <a:pt x="5822" y="18221"/>
                </a:cubicBezTo>
                <a:lnTo>
                  <a:pt x="2992" y="16068"/>
                </a:lnTo>
                <a:lnTo>
                  <a:pt x="2992" y="414"/>
                </a:lnTo>
                <a:cubicBezTo>
                  <a:pt x="2992" y="186"/>
                  <a:pt x="3237" y="0"/>
                  <a:pt x="3537" y="0"/>
                </a:cubicBezTo>
                <a:lnTo>
                  <a:pt x="21056" y="0"/>
                </a:lnTo>
                <a:cubicBezTo>
                  <a:pt x="21355" y="0"/>
                  <a:pt x="21600" y="186"/>
                  <a:pt x="21600" y="414"/>
                </a:cubicBezTo>
                <a:lnTo>
                  <a:pt x="21600" y="21186"/>
                </a:lnTo>
                <a:cubicBezTo>
                  <a:pt x="21600" y="21414"/>
                  <a:pt x="21355" y="21600"/>
                  <a:pt x="21056" y="21600"/>
                </a:cubicBezTo>
                <a:close/>
                <a:moveTo>
                  <a:pt x="7626" y="18325"/>
                </a:moveTo>
                <a:lnTo>
                  <a:pt x="4761" y="16144"/>
                </a:lnTo>
                <a:cubicBezTo>
                  <a:pt x="4625" y="16040"/>
                  <a:pt x="4398" y="16040"/>
                  <a:pt x="4257" y="16144"/>
                </a:cubicBezTo>
                <a:lnTo>
                  <a:pt x="4257" y="16203"/>
                </a:lnTo>
                <a:lnTo>
                  <a:pt x="7050" y="18328"/>
                </a:lnTo>
                <a:cubicBezTo>
                  <a:pt x="7186" y="18432"/>
                  <a:pt x="7186" y="18604"/>
                  <a:pt x="7050" y="18711"/>
                </a:cubicBezTo>
                <a:lnTo>
                  <a:pt x="4257" y="20837"/>
                </a:lnTo>
                <a:lnTo>
                  <a:pt x="4257" y="20896"/>
                </a:lnTo>
                <a:cubicBezTo>
                  <a:pt x="4393" y="21000"/>
                  <a:pt x="4620" y="21000"/>
                  <a:pt x="4761" y="20896"/>
                </a:cubicBezTo>
                <a:lnTo>
                  <a:pt x="7626" y="18715"/>
                </a:lnTo>
                <a:cubicBezTo>
                  <a:pt x="7762" y="18601"/>
                  <a:pt x="7762" y="18428"/>
                  <a:pt x="7626" y="18325"/>
                </a:cubicBezTo>
                <a:close/>
                <a:moveTo>
                  <a:pt x="784" y="16472"/>
                </a:moveTo>
                <a:cubicBezTo>
                  <a:pt x="667" y="16382"/>
                  <a:pt x="472" y="16382"/>
                  <a:pt x="354" y="16472"/>
                </a:cubicBezTo>
                <a:lnTo>
                  <a:pt x="354" y="16520"/>
                </a:lnTo>
                <a:lnTo>
                  <a:pt x="2757" y="18349"/>
                </a:lnTo>
                <a:cubicBezTo>
                  <a:pt x="2875" y="18439"/>
                  <a:pt x="2875" y="18587"/>
                  <a:pt x="2757" y="18677"/>
                </a:cubicBezTo>
                <a:lnTo>
                  <a:pt x="354" y="20506"/>
                </a:lnTo>
                <a:lnTo>
                  <a:pt x="354" y="20554"/>
                </a:lnTo>
                <a:cubicBezTo>
                  <a:pt x="472" y="20644"/>
                  <a:pt x="667" y="20644"/>
                  <a:pt x="784" y="20554"/>
                </a:cubicBezTo>
                <a:lnTo>
                  <a:pt x="3251" y="18677"/>
                </a:lnTo>
                <a:cubicBezTo>
                  <a:pt x="3369" y="18587"/>
                  <a:pt x="3369" y="18439"/>
                  <a:pt x="3251" y="18349"/>
                </a:cubicBezTo>
                <a:lnTo>
                  <a:pt x="784" y="16472"/>
                </a:lnTo>
                <a:close/>
                <a:moveTo>
                  <a:pt x="1795" y="18415"/>
                </a:moveTo>
                <a:lnTo>
                  <a:pt x="268" y="17252"/>
                </a:lnTo>
                <a:cubicBezTo>
                  <a:pt x="195" y="17196"/>
                  <a:pt x="73" y="17196"/>
                  <a:pt x="0" y="17252"/>
                </a:cubicBezTo>
                <a:lnTo>
                  <a:pt x="0" y="17283"/>
                </a:lnTo>
                <a:lnTo>
                  <a:pt x="1487" y="18415"/>
                </a:lnTo>
                <a:cubicBezTo>
                  <a:pt x="1560" y="18470"/>
                  <a:pt x="1560" y="18563"/>
                  <a:pt x="1487" y="18618"/>
                </a:cubicBezTo>
                <a:lnTo>
                  <a:pt x="0" y="19747"/>
                </a:lnTo>
                <a:lnTo>
                  <a:pt x="0" y="19778"/>
                </a:lnTo>
                <a:cubicBezTo>
                  <a:pt x="73" y="19833"/>
                  <a:pt x="195" y="19833"/>
                  <a:pt x="268" y="19778"/>
                </a:cubicBezTo>
                <a:lnTo>
                  <a:pt x="1795" y="18615"/>
                </a:lnTo>
                <a:cubicBezTo>
                  <a:pt x="1868" y="18560"/>
                  <a:pt x="1868" y="18470"/>
                  <a:pt x="1795" y="18415"/>
                </a:cubicBez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62" name="Marcador de contenido 2">
            <a:extLst>
              <a:ext uri="{FF2B5EF4-FFF2-40B4-BE49-F238E27FC236}">
                <a16:creationId xmlns:a16="http://schemas.microsoft.com/office/drawing/2014/main" id="{2AC8806C-65BE-45D2-AA46-6712A468027D}"/>
              </a:ext>
            </a:extLst>
          </p:cNvPr>
          <p:cNvSpPr txBox="1">
            <a:spLocks/>
          </p:cNvSpPr>
          <p:nvPr/>
        </p:nvSpPr>
        <p:spPr>
          <a:xfrm>
            <a:off x="600750" y="911284"/>
            <a:ext cx="11120638" cy="840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400" spc="10">
                <a:latin typeface="Century Schoolbook" panose="02040604050505020304" pitchFamily="18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Informalidad: </a:t>
            </a:r>
            <a:r>
              <a:rPr lang="es-PE" sz="2400" dirty="0">
                <a:latin typeface="+mn-lt"/>
                <a:cs typeface="Arial" panose="020B0604020202020204" pitchFamily="34" charset="0"/>
              </a:rPr>
              <a:t>conjunto de empresas, trabajadores y actividades que operan fuera de los marcos legales y normativos que rigen la actividad económica</a:t>
            </a:r>
            <a:endParaRPr lang="es-MX" sz="20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7A046DB5-17AF-427C-907C-97A4A6BB3FF0}"/>
              </a:ext>
            </a:extLst>
          </p:cNvPr>
          <p:cNvSpPr/>
          <p:nvPr/>
        </p:nvSpPr>
        <p:spPr>
          <a:xfrm>
            <a:off x="228600" y="1958575"/>
            <a:ext cx="8981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PE" sz="1600" b="1" dirty="0">
                <a:cs typeface="Arial" panose="020B0604020202020204" pitchFamily="34" charset="0"/>
              </a:rPr>
              <a:t>Desarrollo del concepto de informalidad en el tiempo según </a:t>
            </a:r>
            <a:r>
              <a:rPr lang="es-PE" sz="1600" b="1" u="sng" dirty="0">
                <a:cs typeface="Arial" panose="020B0604020202020204" pitchFamily="34" charset="0"/>
              </a:rPr>
              <a:t>escuelas de pensamiento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6438774" y="2865840"/>
            <a:ext cx="2360723" cy="3147303"/>
            <a:chOff x="1162110" y="2672248"/>
            <a:chExt cx="2360723" cy="3147303"/>
          </a:xfrm>
        </p:grpSpPr>
        <p:sp>
          <p:nvSpPr>
            <p:cNvPr id="30" name="TextBox 18">
              <a:extLst>
                <a:ext uri="{FF2B5EF4-FFF2-40B4-BE49-F238E27FC236}">
                  <a16:creationId xmlns:a16="http://schemas.microsoft.com/office/drawing/2014/main" id="{B6BDA8EC-8A7A-46D7-D641-4740CFA7BF99}"/>
                </a:ext>
              </a:extLst>
            </p:cNvPr>
            <p:cNvSpPr txBox="1"/>
            <p:nvPr/>
          </p:nvSpPr>
          <p:spPr>
            <a:xfrm>
              <a:off x="1755741" y="2672248"/>
              <a:ext cx="119533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PE" sz="2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Legalista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62110" y="3393725"/>
              <a:ext cx="2360723" cy="17562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dirty="0">
                  <a:solidFill>
                    <a:schemeClr val="tx1"/>
                  </a:solidFill>
                </a:rPr>
                <a:t>La informalidad es considerada como una </a:t>
              </a:r>
              <a:r>
                <a:rPr lang="es-PE" sz="1600" b="1" dirty="0">
                  <a:solidFill>
                    <a:srgbClr val="002060"/>
                  </a:solidFill>
                </a:rPr>
                <a:t>situación de escape para evitar el sistema legal hostil y costoso </a:t>
              </a:r>
              <a:r>
                <a:rPr lang="es-PE" sz="1600" dirty="0">
                  <a:solidFill>
                    <a:schemeClr val="tx1"/>
                  </a:solidFill>
                </a:rPr>
                <a:t>del registro formal.</a:t>
              </a:r>
            </a:p>
          </p:txBody>
        </p:sp>
        <p:sp>
          <p:nvSpPr>
            <p:cNvPr id="64" name="Rectángulo 63"/>
            <p:cNvSpPr/>
            <p:nvPr/>
          </p:nvSpPr>
          <p:spPr>
            <a:xfrm>
              <a:off x="1310793" y="5306405"/>
              <a:ext cx="2104471" cy="513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schemeClr val="tx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De Soto (1989)</a:t>
              </a:r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2383671" y="2859993"/>
            <a:ext cx="479153" cy="416011"/>
            <a:chOff x="2479589" y="2784389"/>
            <a:chExt cx="672774" cy="638433"/>
          </a:xfrm>
        </p:grpSpPr>
        <p:sp>
          <p:nvSpPr>
            <p:cNvPr id="10" name="Bisel 9"/>
            <p:cNvSpPr/>
            <p:nvPr/>
          </p:nvSpPr>
          <p:spPr>
            <a:xfrm>
              <a:off x="2479589" y="2784389"/>
              <a:ext cx="520374" cy="486033"/>
            </a:xfrm>
            <a:prstGeom prst="beve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" name="Bisel 64"/>
            <p:cNvSpPr/>
            <p:nvPr/>
          </p:nvSpPr>
          <p:spPr>
            <a:xfrm>
              <a:off x="2631989" y="2936789"/>
              <a:ext cx="520374" cy="486033"/>
            </a:xfrm>
            <a:prstGeom prst="beve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3438884" y="2813368"/>
            <a:ext cx="2479837" cy="3271057"/>
            <a:chOff x="1069630" y="2667237"/>
            <a:chExt cx="2479837" cy="3271057"/>
          </a:xfrm>
        </p:grpSpPr>
        <p:sp>
          <p:nvSpPr>
            <p:cNvPr id="68" name="TextBox 18">
              <a:extLst>
                <a:ext uri="{FF2B5EF4-FFF2-40B4-BE49-F238E27FC236}">
                  <a16:creationId xmlns:a16="http://schemas.microsoft.com/office/drawing/2014/main" id="{B6BDA8EC-8A7A-46D7-D641-4740CFA7BF99}"/>
                </a:ext>
              </a:extLst>
            </p:cNvPr>
            <p:cNvSpPr txBox="1"/>
            <p:nvPr/>
          </p:nvSpPr>
          <p:spPr>
            <a:xfrm>
              <a:off x="1069630" y="2667237"/>
              <a:ext cx="2046188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PE" sz="2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Estructuralista</a:t>
              </a:r>
            </a:p>
          </p:txBody>
        </p:sp>
        <p:sp>
          <p:nvSpPr>
            <p:cNvPr id="69" name="Rectángulo 68"/>
            <p:cNvSpPr/>
            <p:nvPr/>
          </p:nvSpPr>
          <p:spPr>
            <a:xfrm>
              <a:off x="1188744" y="3441186"/>
              <a:ext cx="2360723" cy="17562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La informalidad es considerada como </a:t>
              </a:r>
              <a:r>
                <a:rPr lang="es-PE" sz="1400" b="1" dirty="0">
                  <a:solidFill>
                    <a:srgbClr val="002060"/>
                  </a:solidFill>
                </a:rPr>
                <a:t>parte del desarrollo capitalista </a:t>
              </a:r>
              <a:r>
                <a:rPr lang="es-PE" sz="1400" dirty="0">
                  <a:solidFill>
                    <a:schemeClr val="tx1"/>
                  </a:solidFill>
                </a:rPr>
                <a:t>(el sector informal está subordinado al sector formal, brinda bienes y servicios de bajo costo, aumentando la competitividad de las empresas formales).</a:t>
              </a:r>
            </a:p>
            <a:p>
              <a:pPr algn="ctr"/>
              <a:endParaRPr lang="es-PE" sz="16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ángulo 69"/>
            <p:cNvSpPr/>
            <p:nvPr/>
          </p:nvSpPr>
          <p:spPr>
            <a:xfrm>
              <a:off x="1741427" y="5425148"/>
              <a:ext cx="1706840" cy="513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 err="1">
                  <a:solidFill>
                    <a:schemeClr val="tx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Moser</a:t>
              </a:r>
              <a:r>
                <a:rPr lang="es-PE" sz="1400" b="1" dirty="0">
                  <a:solidFill>
                    <a:schemeClr val="tx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(1978), </a:t>
              </a:r>
              <a:r>
                <a:rPr lang="es-PE" sz="1400" b="1" dirty="0" err="1">
                  <a:solidFill>
                    <a:schemeClr val="tx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Castells</a:t>
              </a:r>
              <a:r>
                <a:rPr lang="es-PE" sz="1400" b="1" dirty="0">
                  <a:solidFill>
                    <a:schemeClr val="tx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y Portes (1989)</a:t>
              </a:r>
            </a:p>
          </p:txBody>
        </p:sp>
      </p:grpSp>
      <p:pic>
        <p:nvPicPr>
          <p:cNvPr id="71" name="Imagen 7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25" y="2813368"/>
            <a:ext cx="364218" cy="364218"/>
          </a:xfrm>
          <a:prstGeom prst="rect">
            <a:avLst/>
          </a:prstGeom>
        </p:spPr>
      </p:pic>
      <p:grpSp>
        <p:nvGrpSpPr>
          <p:cNvPr id="72" name="Grupo 71"/>
          <p:cNvGrpSpPr/>
          <p:nvPr/>
        </p:nvGrpSpPr>
        <p:grpSpPr>
          <a:xfrm>
            <a:off x="600750" y="2849732"/>
            <a:ext cx="2360723" cy="3159473"/>
            <a:chOff x="1182668" y="2660078"/>
            <a:chExt cx="2360723" cy="3159473"/>
          </a:xfrm>
        </p:grpSpPr>
        <p:sp>
          <p:nvSpPr>
            <p:cNvPr id="73" name="TextBox 18">
              <a:extLst>
                <a:ext uri="{FF2B5EF4-FFF2-40B4-BE49-F238E27FC236}">
                  <a16:creationId xmlns:a16="http://schemas.microsoft.com/office/drawing/2014/main" id="{B6BDA8EC-8A7A-46D7-D641-4740CFA7BF99}"/>
                </a:ext>
              </a:extLst>
            </p:cNvPr>
            <p:cNvSpPr txBox="1"/>
            <p:nvPr/>
          </p:nvSpPr>
          <p:spPr>
            <a:xfrm>
              <a:off x="1757597" y="2660078"/>
              <a:ext cx="1139057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PE" sz="2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Dualista</a:t>
              </a:r>
            </a:p>
          </p:txBody>
        </p:sp>
        <p:sp>
          <p:nvSpPr>
            <p:cNvPr id="74" name="Rectángulo 73"/>
            <p:cNvSpPr/>
            <p:nvPr/>
          </p:nvSpPr>
          <p:spPr>
            <a:xfrm>
              <a:off x="1182668" y="3357761"/>
              <a:ext cx="2360723" cy="17562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500" dirty="0">
                  <a:solidFill>
                    <a:schemeClr val="tx1"/>
                  </a:solidFill>
                </a:rPr>
                <a:t>La informalidad es considerada como un </a:t>
              </a:r>
              <a:r>
                <a:rPr lang="es-PE" sz="1500" b="1" dirty="0">
                  <a:solidFill>
                    <a:srgbClr val="002060"/>
                  </a:solidFill>
                </a:rPr>
                <a:t>sector distinto a la economía </a:t>
              </a:r>
              <a:r>
                <a:rPr lang="es-PE" sz="1500" dirty="0">
                  <a:solidFill>
                    <a:schemeClr val="tx1"/>
                  </a:solidFill>
                </a:rPr>
                <a:t>(actividades marginales o periféricas que no se relacionan con el sector formal).</a:t>
              </a:r>
            </a:p>
          </p:txBody>
        </p:sp>
        <p:sp>
          <p:nvSpPr>
            <p:cNvPr id="75" name="Rectángulo 74"/>
            <p:cNvSpPr/>
            <p:nvPr/>
          </p:nvSpPr>
          <p:spPr>
            <a:xfrm>
              <a:off x="1310793" y="5306405"/>
              <a:ext cx="2104471" cy="513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err="1">
                  <a:solidFill>
                    <a:schemeClr val="tx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Hart</a:t>
              </a:r>
              <a:r>
                <a:rPr lang="es-ES" sz="1400" b="1" dirty="0">
                  <a:solidFill>
                    <a:schemeClr val="tx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(1973), </a:t>
              </a:r>
              <a:r>
                <a:rPr lang="es-ES" sz="1400" b="1" dirty="0" err="1">
                  <a:solidFill>
                    <a:schemeClr val="tx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Sethuraman</a:t>
              </a:r>
              <a:r>
                <a:rPr lang="es-ES" sz="1400" b="1" dirty="0">
                  <a:solidFill>
                    <a:schemeClr val="tx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(1976).</a:t>
              </a: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9530661" y="2813368"/>
            <a:ext cx="2360723" cy="3114099"/>
            <a:chOff x="1282428" y="2609623"/>
            <a:chExt cx="2360723" cy="3114099"/>
          </a:xfrm>
        </p:grpSpPr>
        <p:sp>
          <p:nvSpPr>
            <p:cNvPr id="77" name="TextBox 18">
              <a:extLst>
                <a:ext uri="{FF2B5EF4-FFF2-40B4-BE49-F238E27FC236}">
                  <a16:creationId xmlns:a16="http://schemas.microsoft.com/office/drawing/2014/main" id="{B6BDA8EC-8A7A-46D7-D641-4740CFA7BF99}"/>
                </a:ext>
              </a:extLst>
            </p:cNvPr>
            <p:cNvSpPr txBox="1"/>
            <p:nvPr/>
          </p:nvSpPr>
          <p:spPr>
            <a:xfrm>
              <a:off x="1347319" y="2609623"/>
              <a:ext cx="1605617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PE" sz="2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Voluntarista</a:t>
              </a:r>
            </a:p>
          </p:txBody>
        </p:sp>
        <p:sp>
          <p:nvSpPr>
            <p:cNvPr id="78" name="Rectángulo 77"/>
            <p:cNvSpPr/>
            <p:nvPr/>
          </p:nvSpPr>
          <p:spPr>
            <a:xfrm>
              <a:off x="1282428" y="3247427"/>
              <a:ext cx="2360723" cy="17562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dirty="0">
                  <a:solidFill>
                    <a:schemeClr val="tx1"/>
                  </a:solidFill>
                </a:rPr>
                <a:t>La informalidad es considerada como una </a:t>
              </a:r>
              <a:r>
                <a:rPr lang="es-PE" sz="1600" b="1" dirty="0">
                  <a:solidFill>
                    <a:srgbClr val="002060"/>
                  </a:solidFill>
                </a:rPr>
                <a:t>decisión para evitar regulaciones e impuestos </a:t>
              </a:r>
              <a:r>
                <a:rPr lang="es-PE" sz="1600" dirty="0">
                  <a:solidFill>
                    <a:schemeClr val="tx1"/>
                  </a:solidFill>
                </a:rPr>
                <a:t>(los negocios hacen un análisis costo-beneficio y eligen la informalidad).</a:t>
              </a:r>
            </a:p>
          </p:txBody>
        </p:sp>
        <p:sp>
          <p:nvSpPr>
            <p:cNvPr id="79" name="Rectángulo 78"/>
            <p:cNvSpPr/>
            <p:nvPr/>
          </p:nvSpPr>
          <p:spPr>
            <a:xfrm>
              <a:off x="1757597" y="5210576"/>
              <a:ext cx="1785794" cy="513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Marcouiller et al. (1997); Ranis &amp; Stewart (1999)</a:t>
              </a:r>
            </a:p>
          </p:txBody>
        </p:sp>
      </p:grpSp>
      <p:pic>
        <p:nvPicPr>
          <p:cNvPr id="80" name="Imagen 7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14" y="2802310"/>
            <a:ext cx="471189" cy="471189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939" y="2723279"/>
            <a:ext cx="453419" cy="453419"/>
          </a:xfrm>
          <a:prstGeom prst="rect">
            <a:avLst/>
          </a:prstGeom>
        </p:spPr>
      </p:pic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4792B005-AA00-4E6B-8C72-7E1738BAD359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0706B2C-A993-4B6D-8C9D-9028A1641BDD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9872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/>
              <a:t>Importancia de reducir la informalidad</a:t>
            </a:r>
            <a:endParaRPr lang="es-PE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574875" y="5066085"/>
            <a:ext cx="371434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Producción = A*F(K,L)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65144" y="1952454"/>
            <a:ext cx="5484478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s-PE" sz="1300" dirty="0"/>
              <a:t>Por lo tanto, </a:t>
            </a:r>
            <a:r>
              <a:rPr lang="es-PE" sz="1300" b="1" dirty="0"/>
              <a:t>afecta a todos los factores que determinan la productividad 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928019" y="3549025"/>
            <a:ext cx="5010912" cy="1381739"/>
            <a:chOff x="137160" y="2970805"/>
            <a:chExt cx="5010912" cy="1381739"/>
          </a:xfrm>
        </p:grpSpPr>
        <p:sp>
          <p:nvSpPr>
            <p:cNvPr id="32" name="Rectángulo redondeado 31"/>
            <p:cNvSpPr/>
            <p:nvPr/>
          </p:nvSpPr>
          <p:spPr>
            <a:xfrm>
              <a:off x="137160" y="2970805"/>
              <a:ext cx="5010912" cy="138173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587753" y="3253199"/>
              <a:ext cx="2334576" cy="81724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s-PE" sz="1600" b="1" dirty="0"/>
                <a:t>Capital físico (K): </a:t>
              </a:r>
              <a:r>
                <a:rPr lang="es-PE" sz="1600" dirty="0"/>
                <a:t>medios de producción (maquinas, infraestructura, etc.)</a:t>
              </a: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500063" y="3249863"/>
              <a:ext cx="1940406" cy="81724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PE" sz="1600" b="1" dirty="0"/>
                <a:t>Capital humano (L): </a:t>
              </a:r>
              <a:r>
                <a:rPr lang="es-PE" sz="1600" dirty="0"/>
                <a:t>fuerza de trabajo</a:t>
              </a:r>
            </a:p>
            <a:p>
              <a:pPr algn="ctr"/>
              <a:endParaRPr lang="es-PE" sz="1600" dirty="0"/>
            </a:p>
          </p:txBody>
        </p:sp>
      </p:grp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2AC8806C-65BE-45D2-AA46-6712A468027D}"/>
              </a:ext>
            </a:extLst>
          </p:cNvPr>
          <p:cNvSpPr txBox="1">
            <a:spLocks/>
          </p:cNvSpPr>
          <p:nvPr/>
        </p:nvSpPr>
        <p:spPr>
          <a:xfrm>
            <a:off x="1063750" y="5610634"/>
            <a:ext cx="4736592" cy="549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400" spc="10">
                <a:latin typeface="Century Schoolbook" panose="02040604050505020304" pitchFamily="18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dirty="0">
                <a:latin typeface="+mn-lt"/>
              </a:rPr>
              <a:t>Para una cantidad determinada de K y L, </a:t>
            </a:r>
            <a:r>
              <a:rPr lang="es-PE" b="1" dirty="0">
                <a:solidFill>
                  <a:schemeClr val="accent1"/>
                </a:solidFill>
                <a:latin typeface="+mn-lt"/>
              </a:rPr>
              <a:t>cuanto mayor sea la productividad, mayor el producto.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521441" y="1045029"/>
            <a:ext cx="3714342" cy="780937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</a:rPr>
              <a:t>La Productividad (A)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es la </a:t>
            </a:r>
            <a:r>
              <a:rPr lang="es-PE" sz="1600" dirty="0"/>
              <a:t>eficacia con la que se usan los factores acumulados de producción: </a:t>
            </a:r>
            <a:r>
              <a:rPr lang="es-PE" sz="1600" i="1" dirty="0"/>
              <a:t>K</a:t>
            </a:r>
            <a:r>
              <a:rPr lang="es-PE" sz="1600" dirty="0"/>
              <a:t> y </a:t>
            </a:r>
            <a:r>
              <a:rPr lang="es-PE" sz="1600" i="1" dirty="0"/>
              <a:t>L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928020" y="1879316"/>
            <a:ext cx="5010911" cy="126958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PE" sz="1400" dirty="0"/>
              <a:t>Es determinada por factores </a:t>
            </a:r>
            <a:r>
              <a:rPr lang="es-PE" sz="1400" b="1" dirty="0">
                <a:solidFill>
                  <a:schemeClr val="accent1"/>
                </a:solidFill>
              </a:rPr>
              <a:t>tecnológicos</a:t>
            </a:r>
            <a:r>
              <a:rPr lang="es-PE" sz="1400" dirty="0"/>
              <a:t> (I+D, innovación), </a:t>
            </a:r>
            <a:r>
              <a:rPr lang="es-PE" sz="1400" b="1" dirty="0">
                <a:solidFill>
                  <a:schemeClr val="accent1"/>
                </a:solidFill>
              </a:rPr>
              <a:t>institucionales</a:t>
            </a:r>
            <a:r>
              <a:rPr lang="es-PE" sz="1400" dirty="0"/>
              <a:t> (estabilidad política, seguridad pública), </a:t>
            </a:r>
            <a:r>
              <a:rPr lang="es-PE" sz="1400" b="1" dirty="0">
                <a:solidFill>
                  <a:schemeClr val="accent1"/>
                </a:solidFill>
              </a:rPr>
              <a:t>económicos</a:t>
            </a:r>
            <a:r>
              <a:rPr lang="es-PE" sz="1400" dirty="0">
                <a:solidFill>
                  <a:schemeClr val="accent1"/>
                </a:solidFill>
              </a:rPr>
              <a:t> </a:t>
            </a:r>
            <a:r>
              <a:rPr lang="es-PE" sz="1400" dirty="0"/>
              <a:t>(inversión, crédito, estabilidad económica), </a:t>
            </a:r>
            <a:r>
              <a:rPr lang="es-PE" sz="1400" b="1" dirty="0">
                <a:solidFill>
                  <a:schemeClr val="accent1"/>
                </a:solidFill>
              </a:rPr>
              <a:t>sociales</a:t>
            </a:r>
            <a:r>
              <a:rPr lang="es-PE" sz="1400" b="1" dirty="0"/>
              <a:t> </a:t>
            </a:r>
            <a:r>
              <a:rPr lang="es-PE" sz="1400" dirty="0"/>
              <a:t>(salud, educación, capacitaciones). 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500063" y="6236357"/>
            <a:ext cx="5438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800" dirty="0"/>
              <a:t>Fuente: </a:t>
            </a:r>
            <a:r>
              <a:rPr lang="es-PE" sz="800" dirty="0" err="1"/>
              <a:t>Agosin</a:t>
            </a:r>
            <a:r>
              <a:rPr lang="es-PE" sz="800" dirty="0"/>
              <a:t>, Manuel; Juan Pablo </a:t>
            </a:r>
            <a:r>
              <a:rPr lang="es-PE" sz="800" dirty="0" err="1"/>
              <a:t>Atal</a:t>
            </a:r>
            <a:r>
              <a:rPr lang="es-PE" sz="800" dirty="0"/>
              <a:t>; Juan </a:t>
            </a:r>
            <a:r>
              <a:rPr lang="es-PE" sz="800" dirty="0" err="1"/>
              <a:t>Blyde</a:t>
            </a:r>
            <a:r>
              <a:rPr lang="es-PE" sz="800" dirty="0"/>
              <a:t>; Matías </a:t>
            </a:r>
            <a:r>
              <a:rPr lang="es-PE" sz="800" dirty="0" err="1"/>
              <a:t>Busso</a:t>
            </a:r>
            <a:r>
              <a:rPr lang="es-PE" sz="800" dirty="0"/>
              <a:t>; Eduardo Cavallo; Alberto Chong; Christian </a:t>
            </a:r>
            <a:r>
              <a:rPr lang="es-PE" sz="800" dirty="0" err="1"/>
              <a:t>Daude</a:t>
            </a:r>
            <a:r>
              <a:rPr lang="es-PE" sz="800" dirty="0"/>
              <a:t>; Eduardo Fernández-Arias; Arturo Galindo; Pablo </a:t>
            </a:r>
            <a:r>
              <a:rPr lang="es-PE" sz="800" dirty="0" err="1"/>
              <a:t>Ibarrarán</a:t>
            </a:r>
            <a:r>
              <a:rPr lang="es-PE" sz="800" dirty="0"/>
              <a:t>; Alejandro </a:t>
            </a:r>
            <a:r>
              <a:rPr lang="es-PE" sz="800" dirty="0" err="1"/>
              <a:t>Izq</a:t>
            </a:r>
            <a:r>
              <a:rPr lang="es-PE" sz="800" dirty="0"/>
              <a:t> y Hugo Ñopo (2010). La era de la productividad: Cómo transformar las economías desde sus cimientos – BID.</a:t>
            </a:r>
          </a:p>
        </p:txBody>
      </p:sp>
      <p:sp>
        <p:nvSpPr>
          <p:cNvPr id="38" name="Flecha abajo 37"/>
          <p:cNvSpPr/>
          <p:nvPr/>
        </p:nvSpPr>
        <p:spPr>
          <a:xfrm>
            <a:off x="2432345" y="3131559"/>
            <a:ext cx="1892534" cy="24359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Rectángulo 39"/>
          <p:cNvSpPr/>
          <p:nvPr/>
        </p:nvSpPr>
        <p:spPr>
          <a:xfrm>
            <a:off x="6629400" y="1015870"/>
            <a:ext cx="5142470" cy="830997"/>
          </a:xfrm>
          <a:prstGeom prst="rect">
            <a:avLst/>
          </a:prstGeom>
          <a:solidFill>
            <a:srgbClr val="EFFBFF"/>
          </a:solidFill>
        </p:spPr>
        <p:txBody>
          <a:bodyPr wrap="square">
            <a:spAutoFit/>
          </a:bodyPr>
          <a:lstStyle/>
          <a:p>
            <a:pPr algn="ctr"/>
            <a:r>
              <a:rPr lang="es-PE" sz="1600" dirty="0"/>
              <a:t>La </a:t>
            </a:r>
            <a:r>
              <a:rPr lang="es-PE" sz="1600" b="1" dirty="0">
                <a:solidFill>
                  <a:schemeClr val="accent1"/>
                </a:solidFill>
              </a:rPr>
              <a:t>informalidad </a:t>
            </a:r>
            <a:r>
              <a:rPr lang="es-PE" sz="1600" dirty="0"/>
              <a:t>es sinónimo de bajos ingresos, inestabilidad laboral, incumplimiento del pago de impuestos, carencia de prestaciones sociales, entre otros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6732758" y="5559628"/>
            <a:ext cx="4935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b="1" spc="10" dirty="0"/>
              <a:t>Reducir la informalidad significa mejorar las condiciones de trabajo y de vida </a:t>
            </a:r>
            <a:r>
              <a:rPr lang="es-PE" sz="1400" spc="10" dirty="0"/>
              <a:t>de millones de personas. 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6836117" y="6236357"/>
            <a:ext cx="49330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800" dirty="0"/>
              <a:t>Fuente: FORLAC – OIT (2022), Tello (2015), y Navarro, Sáenz y Alarcón (2018), Loayza (2018)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7054435" y="3315857"/>
            <a:ext cx="1200768" cy="27241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bg1"/>
                </a:solidFill>
              </a:rPr>
              <a:t>Laboral:</a:t>
            </a:r>
            <a:endParaRPr lang="es-PE" sz="1600" dirty="0">
              <a:solidFill>
                <a:schemeClr val="bg1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8366646" y="3009389"/>
            <a:ext cx="3638698" cy="885349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300" dirty="0"/>
              <a:t>Altos costos laborales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300" dirty="0"/>
              <a:t>Dificultad en el acceso al mercado laboral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300" dirty="0"/>
              <a:t>Bajos beneficios laborales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300" dirty="0"/>
              <a:t> Excesiva y poco eficaz regulación laboral.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8366646" y="4244102"/>
            <a:ext cx="3711054" cy="1106686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300" dirty="0"/>
              <a:t>Compleja tramitología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300" dirty="0"/>
              <a:t>Régimen tributario y laboral excesivo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300" dirty="0"/>
              <a:t>Deficiente estructura tecnológica y productiva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300" dirty="0"/>
              <a:t>Bajos niveles de capacitación y asistencia técnica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7054435" y="4600751"/>
            <a:ext cx="1200768" cy="27241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bg1"/>
                </a:solidFill>
              </a:rPr>
              <a:t>Empresarial:</a:t>
            </a:r>
            <a:endParaRPr lang="es-PE" sz="1600" dirty="0">
              <a:solidFill>
                <a:schemeClr val="bg1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836117" y="2463324"/>
            <a:ext cx="405679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accent1"/>
                </a:solidFill>
              </a:rPr>
              <a:t>Principales determinantes de la informalidad:</a:t>
            </a:r>
          </a:p>
        </p:txBody>
      </p:sp>
      <p:cxnSp>
        <p:nvCxnSpPr>
          <p:cNvPr id="56" name="Conector angular 55"/>
          <p:cNvCxnSpPr>
            <a:stCxn id="40" idx="1"/>
            <a:endCxn id="34" idx="3"/>
          </p:cNvCxnSpPr>
          <p:nvPr/>
        </p:nvCxnSpPr>
        <p:spPr>
          <a:xfrm rot="10800000" flipV="1">
            <a:off x="5938932" y="1431368"/>
            <a:ext cx="690469" cy="1082737"/>
          </a:xfrm>
          <a:prstGeom prst="bentConnector3">
            <a:avLst>
              <a:gd name="adj1" fmla="val 38964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4263DD78-672E-4D6D-A956-7FA25C67AE5C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2D069BC-6417-42D5-8CA9-448B9C9C9393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1274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/>
              <a:t>La productividad mueve la formalidad</a:t>
            </a:r>
            <a:endParaRPr lang="es-PE" b="1" dirty="0"/>
          </a:p>
        </p:txBody>
      </p:sp>
      <p:sp>
        <p:nvSpPr>
          <p:cNvPr id="36" name="Rectángulo 35"/>
          <p:cNvSpPr/>
          <p:nvPr/>
        </p:nvSpPr>
        <p:spPr>
          <a:xfrm>
            <a:off x="4124218" y="6156440"/>
            <a:ext cx="28097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800" dirty="0"/>
              <a:t>Fuente: </a:t>
            </a:r>
            <a:r>
              <a:rPr lang="es-PE" sz="800" dirty="0" err="1"/>
              <a:t>Césperdes</a:t>
            </a:r>
            <a:r>
              <a:rPr lang="es-PE" sz="800" dirty="0"/>
              <a:t>, Aquije, Sánchez y Vera-Tudela (2014)</a:t>
            </a:r>
            <a:br>
              <a:rPr lang="es-PE" sz="800" dirty="0"/>
            </a:br>
            <a:r>
              <a:rPr lang="es-PE" sz="800" dirty="0"/>
              <a:t>Se cogen los valores calculados por efectos fijos.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5623581" y="2778576"/>
            <a:ext cx="2620692" cy="73827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s-PE" sz="2000" b="1" dirty="0">
                <a:solidFill>
                  <a:srgbClr val="C00000"/>
                </a:solidFill>
              </a:rPr>
              <a:t>Capital (K): 0.64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738255" y="1635138"/>
            <a:ext cx="450601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PE" dirty="0"/>
              <a:t>Elasticidad de la función de producción en </a:t>
            </a:r>
            <a:r>
              <a:rPr lang="es-PE" b="1" u="sng" dirty="0"/>
              <a:t>las empresas formales</a:t>
            </a:r>
            <a:r>
              <a:rPr lang="es-PE" b="1" dirty="0"/>
              <a:t> </a:t>
            </a:r>
            <a:r>
              <a:rPr lang="es-PE" dirty="0"/>
              <a:t>peruanas: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5623581" y="3781851"/>
            <a:ext cx="2620693" cy="73827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s-PE" sz="2000" b="1" dirty="0">
                <a:solidFill>
                  <a:srgbClr val="002060"/>
                </a:solidFill>
              </a:rPr>
              <a:t>Trabajo (L): 0.36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3985332" y="3114233"/>
            <a:ext cx="1400756" cy="629533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</a:rPr>
              <a:t>Producción (Y)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364330" y="2288086"/>
            <a:ext cx="25643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b="1" dirty="0"/>
              <a:t>Las </a:t>
            </a:r>
            <a:r>
              <a:rPr lang="es-PE" sz="2000" b="1" u="sng" dirty="0"/>
              <a:t>empresas formales </a:t>
            </a:r>
            <a:r>
              <a:rPr lang="es-PE" sz="2000" b="1" dirty="0"/>
              <a:t>son aproximadamente </a:t>
            </a:r>
            <a:r>
              <a:rPr lang="es-PE" sz="2000" b="1" dirty="0">
                <a:solidFill>
                  <a:srgbClr val="0070C0"/>
                </a:solidFill>
              </a:rPr>
              <a:t>16% más productivas </a:t>
            </a:r>
            <a:r>
              <a:rPr lang="es-PE" sz="2000" b="1" dirty="0"/>
              <a:t>que las empresas informales*. 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364331" y="5470135"/>
            <a:ext cx="2564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800" dirty="0"/>
              <a:t>Nota: (*) Tomando al Índice de eficiencia técnica (IET) como proxy de la productividad</a:t>
            </a:r>
          </a:p>
          <a:p>
            <a:r>
              <a:rPr lang="es-PE" sz="800" dirty="0"/>
              <a:t>Fuente: Tello (2015) Mapa de Potencialidades en el Perú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644987" y="1239063"/>
            <a:ext cx="32173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En </a:t>
            </a:r>
            <a:r>
              <a:rPr lang="es-PE" b="1" dirty="0"/>
              <a:t>sectores donde la </a:t>
            </a:r>
            <a:r>
              <a:rPr lang="es-PE" b="1" dirty="0">
                <a:solidFill>
                  <a:srgbClr val="0070C0"/>
                </a:solidFill>
              </a:rPr>
              <a:t>informalidad laboral es alta </a:t>
            </a:r>
            <a:r>
              <a:rPr lang="es-PE" dirty="0"/>
              <a:t>la incidencia del </a:t>
            </a:r>
            <a:r>
              <a:rPr lang="es-PE" b="1" dirty="0">
                <a:solidFill>
                  <a:srgbClr val="0070C0"/>
                </a:solidFill>
              </a:rPr>
              <a:t>capital es menor</a:t>
            </a:r>
            <a:r>
              <a:rPr lang="es-PE" dirty="0"/>
              <a:t>.</a:t>
            </a:r>
          </a:p>
          <a:p>
            <a:pPr algn="ctr"/>
            <a:endParaRPr lang="es-PE" dirty="0"/>
          </a:p>
          <a:p>
            <a:pPr algn="ctr"/>
            <a:r>
              <a:rPr lang="es-PE" dirty="0"/>
              <a:t>Por ejemplo, en el </a:t>
            </a:r>
            <a:r>
              <a:rPr lang="es-PE" b="1" u="sng" dirty="0"/>
              <a:t>sector comercio</a:t>
            </a:r>
            <a:r>
              <a:rPr lang="es-PE" dirty="0"/>
              <a:t>, donde la informalidad laboral es alrededor de 70%, el capital tiene una incidencia del K=0.52.</a:t>
            </a:r>
          </a:p>
          <a:p>
            <a:pPr algn="ctr"/>
            <a:endParaRPr lang="es-PE" dirty="0"/>
          </a:p>
          <a:p>
            <a:pPr algn="ctr"/>
            <a:r>
              <a:rPr lang="es-PE" dirty="0"/>
              <a:t>Asimismo, en el </a:t>
            </a:r>
            <a:r>
              <a:rPr lang="es-PE" b="1" u="sng" dirty="0"/>
              <a:t>sector agropecuario</a:t>
            </a:r>
            <a:r>
              <a:rPr lang="es-PE" dirty="0"/>
              <a:t> donde la informalidad laboral alcanza a más del 98%, el capital tiene una incidencia del K=0.62</a:t>
            </a:r>
          </a:p>
          <a:p>
            <a:pPr algn="ctr"/>
            <a:endParaRPr lang="es-PE" dirty="0"/>
          </a:p>
        </p:txBody>
      </p:sp>
      <p:sp>
        <p:nvSpPr>
          <p:cNvPr id="3" name="Flecha derecha 2"/>
          <p:cNvSpPr/>
          <p:nvPr/>
        </p:nvSpPr>
        <p:spPr>
          <a:xfrm>
            <a:off x="3138147" y="2444616"/>
            <a:ext cx="387179" cy="207550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/>
          <p:cNvSpPr/>
          <p:nvPr/>
        </p:nvSpPr>
        <p:spPr>
          <a:xfrm>
            <a:off x="4124218" y="4840048"/>
            <a:ext cx="4175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La incidencia del factor capital en </a:t>
            </a:r>
            <a:r>
              <a:rPr lang="es-PE" b="1" dirty="0"/>
              <a:t>productividad de las empresas formales es aproximadamente 0.64</a:t>
            </a:r>
            <a:r>
              <a:rPr lang="es-PE" dirty="0"/>
              <a:t>, y del trabajo es 0.36. </a:t>
            </a:r>
          </a:p>
        </p:txBody>
      </p:sp>
      <p:sp>
        <p:nvSpPr>
          <p:cNvPr id="4" name="Abrir llave 3"/>
          <p:cNvSpPr/>
          <p:nvPr/>
        </p:nvSpPr>
        <p:spPr>
          <a:xfrm>
            <a:off x="8453746" y="1103870"/>
            <a:ext cx="202450" cy="49365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50B647C-0E6D-4D98-A936-A3A963E201A2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8401D23-54EA-471C-B9FD-C8810B904164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3185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/>
              <a:t>Transición hacia la formalidad</a:t>
            </a:r>
            <a:endParaRPr lang="es-PE" b="1" dirty="0"/>
          </a:p>
        </p:txBody>
      </p:sp>
      <p:sp>
        <p:nvSpPr>
          <p:cNvPr id="20" name="Rectángulo 19"/>
          <p:cNvSpPr/>
          <p:nvPr/>
        </p:nvSpPr>
        <p:spPr>
          <a:xfrm>
            <a:off x="500063" y="6180751"/>
            <a:ext cx="4933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800" dirty="0"/>
              <a:t>Fuente:. Experiencias de políticas públicas de apoyo a la transición a la formalidad en países de América Latina y el Caribe: Hacia un enfoque integrado – OIT (2014)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8114" y="835994"/>
            <a:ext cx="4865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Debido a la naturaleza heterogénea de la informalidad se requiere de un </a:t>
            </a:r>
            <a:r>
              <a:rPr lang="es-PE" sz="1400" b="1" dirty="0">
                <a:solidFill>
                  <a:srgbClr val="00B0F0"/>
                </a:solidFill>
              </a:rPr>
              <a:t>enfoque que permita integrar políticas diversas:</a:t>
            </a:r>
            <a:endParaRPr lang="es-PE" sz="1400" dirty="0"/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500065" y="1537577"/>
          <a:ext cx="4796866" cy="457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5984773" y="1604657"/>
            <a:ext cx="540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300" dirty="0"/>
              <a:t>En Perú, se estima que </a:t>
            </a:r>
            <a:r>
              <a:rPr lang="es-PE" sz="1300" b="1" dirty="0"/>
              <a:t>por cada 10% de aumento en el PBI, la informalidad bajaría en 0.5% </a:t>
            </a:r>
            <a:r>
              <a:rPr lang="es-PE" sz="1300" dirty="0"/>
              <a:t>(Céspedes, 2016)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886850" y="989267"/>
            <a:ext cx="4971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70C0"/>
                </a:solidFill>
              </a:rPr>
              <a:t>Principales evidencias empíricas: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89697" y="4816806"/>
            <a:ext cx="5400000" cy="7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300" dirty="0"/>
              <a:t>Un estudio experimental en Brasil realizado por Andrade, </a:t>
            </a:r>
            <a:r>
              <a:rPr lang="es-PE" sz="1300" dirty="0" err="1"/>
              <a:t>Bruhn</a:t>
            </a:r>
            <a:r>
              <a:rPr lang="es-PE" sz="1300" dirty="0"/>
              <a:t> y </a:t>
            </a:r>
            <a:r>
              <a:rPr lang="es-PE" sz="1300" dirty="0" err="1"/>
              <a:t>McKenzie</a:t>
            </a:r>
            <a:r>
              <a:rPr lang="es-PE" sz="1300" dirty="0"/>
              <a:t> (2016) muestra que </a:t>
            </a:r>
            <a:r>
              <a:rPr lang="es-PE" sz="1300" b="1" dirty="0"/>
              <a:t>recibir una inspección puede aumentar entre 21 a 37 p.p. la probabilidad de formalizarse</a:t>
            </a:r>
            <a:r>
              <a:rPr lang="es-PE" sz="1300" dirty="0"/>
              <a:t>.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010599" y="4045133"/>
            <a:ext cx="5400000" cy="7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300" b="1" dirty="0"/>
              <a:t>El </a:t>
            </a:r>
            <a:r>
              <a:rPr lang="es-ES" sz="1300" b="1" dirty="0">
                <a:solidFill>
                  <a:srgbClr val="000000"/>
                </a:solidFill>
              </a:rPr>
              <a:t>Programa de reducción de impuestos y simplificación </a:t>
            </a:r>
            <a:r>
              <a:rPr lang="es-ES" sz="1300" dirty="0">
                <a:solidFill>
                  <a:srgbClr val="000000"/>
                </a:solidFill>
              </a:rPr>
              <a:t>de procesos (SIMPLES) realizado en Brasil conllevó a </a:t>
            </a:r>
            <a:r>
              <a:rPr lang="es-ES" sz="1300" b="1" dirty="0">
                <a:solidFill>
                  <a:srgbClr val="000000"/>
                </a:solidFill>
              </a:rPr>
              <a:t>un incremento de 13 p.p. de licencias formales</a:t>
            </a:r>
            <a:r>
              <a:rPr lang="es-ES" sz="1300" dirty="0">
                <a:solidFill>
                  <a:srgbClr val="000000"/>
                </a:solidFill>
              </a:rPr>
              <a:t> (</a:t>
            </a:r>
            <a:r>
              <a:rPr lang="es-ES" sz="1300" dirty="0" err="1">
                <a:solidFill>
                  <a:srgbClr val="000000"/>
                </a:solidFill>
              </a:rPr>
              <a:t>Monteiro</a:t>
            </a:r>
            <a:r>
              <a:rPr lang="es-ES" sz="1300" dirty="0">
                <a:solidFill>
                  <a:srgbClr val="000000"/>
                </a:solidFill>
              </a:rPr>
              <a:t> y Asunción, 2012)</a:t>
            </a:r>
            <a:endParaRPr lang="es-PE" sz="1300" dirty="0"/>
          </a:p>
        </p:txBody>
      </p:sp>
      <p:sp>
        <p:nvSpPr>
          <p:cNvPr id="10" name="Rectángulo 9"/>
          <p:cNvSpPr/>
          <p:nvPr/>
        </p:nvSpPr>
        <p:spPr>
          <a:xfrm>
            <a:off x="5989697" y="3338238"/>
            <a:ext cx="5400000" cy="7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300" dirty="0"/>
              <a:t>La implementación del </a:t>
            </a:r>
            <a:r>
              <a:rPr lang="es-PE" sz="1300" b="1" dirty="0" err="1"/>
              <a:t>monotributo</a:t>
            </a:r>
            <a:r>
              <a:rPr lang="es-PE" sz="1300" b="1" dirty="0"/>
              <a:t> contribuyó con la disminución de los niveles de informalidad</a:t>
            </a:r>
            <a:r>
              <a:rPr lang="es-PE" sz="1300" dirty="0"/>
              <a:t> laboral en </a:t>
            </a:r>
            <a:r>
              <a:rPr lang="es-PE" sz="1300" b="1" dirty="0"/>
              <a:t>Argentina en 11 p.p</a:t>
            </a:r>
            <a:r>
              <a:rPr lang="es-PE" sz="1300" dirty="0"/>
              <a:t>. y en </a:t>
            </a:r>
            <a:r>
              <a:rPr lang="es-PE" sz="1300" b="1" dirty="0"/>
              <a:t>Uruguay en 9.6 p.p.</a:t>
            </a:r>
            <a:r>
              <a:rPr lang="es-PE" sz="1300" dirty="0"/>
              <a:t> (</a:t>
            </a:r>
            <a:r>
              <a:rPr lang="es-PE" sz="1300" dirty="0" err="1"/>
              <a:t>Cetrángolo</a:t>
            </a:r>
            <a:r>
              <a:rPr lang="es-PE" sz="1300" dirty="0"/>
              <a:t> y </a:t>
            </a:r>
            <a:r>
              <a:rPr lang="es-PE" sz="1300" dirty="0" err="1"/>
              <a:t>Goldschmit</a:t>
            </a:r>
            <a:r>
              <a:rPr lang="es-PE" sz="1300" dirty="0"/>
              <a:t>, 2013)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6015241" y="2598664"/>
            <a:ext cx="5400000" cy="7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300" dirty="0"/>
              <a:t>En Argentina, </a:t>
            </a:r>
            <a:r>
              <a:rPr lang="es-PE" sz="1300" b="1" dirty="0"/>
              <a:t>la capacitación </a:t>
            </a:r>
            <a:r>
              <a:rPr lang="es-PE" sz="1300" dirty="0"/>
              <a:t>en formación profesional sectorial </a:t>
            </a:r>
            <a:r>
              <a:rPr lang="es-PE" sz="1300" b="1" dirty="0"/>
              <a:t>aumenta en 10% a 13% la probabilidad de encontrar trabajo formal</a:t>
            </a:r>
            <a:r>
              <a:rPr lang="es-PE" sz="1300" dirty="0"/>
              <a:t>, en el año posterior del curso.</a:t>
            </a:r>
            <a:endParaRPr lang="es-PE" sz="1300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010599" y="5536806"/>
            <a:ext cx="540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300" dirty="0"/>
              <a:t>En Bangladés, </a:t>
            </a:r>
            <a:r>
              <a:rPr lang="es-MX" sz="1300" b="1" dirty="0"/>
              <a:t>la amenaza de sanción por parte de la autoridad i</a:t>
            </a:r>
            <a:r>
              <a:rPr lang="es-PE" sz="1300" b="1" dirty="0"/>
              <a:t>ncrementó el ratio de registro entre las firmas tratadas.</a:t>
            </a:r>
            <a:endParaRPr lang="es-PE" sz="1300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953150" y="2148773"/>
            <a:ext cx="540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300" dirty="0"/>
              <a:t>“Colombia Trabaja Formal”, al </a:t>
            </a:r>
            <a:r>
              <a:rPr lang="es-PE" sz="1300" b="1" dirty="0"/>
              <a:t>difundir información sobre formalidad a nivel de sectores económicos tuvo alta incidencia en la informalidad </a:t>
            </a:r>
            <a:r>
              <a:rPr lang="es-PE" sz="1300" dirty="0"/>
              <a:t>(OIT, 2014)</a:t>
            </a:r>
          </a:p>
        </p:txBody>
      </p:sp>
      <p:sp>
        <p:nvSpPr>
          <p:cNvPr id="15" name="Abrir llave 14"/>
          <p:cNvSpPr/>
          <p:nvPr/>
        </p:nvSpPr>
        <p:spPr>
          <a:xfrm>
            <a:off x="5702058" y="4816806"/>
            <a:ext cx="184792" cy="1212443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Abrir llave 40"/>
          <p:cNvSpPr/>
          <p:nvPr/>
        </p:nvSpPr>
        <p:spPr>
          <a:xfrm>
            <a:off x="5702057" y="3387238"/>
            <a:ext cx="177777" cy="1212443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Abrir llave 41"/>
          <p:cNvSpPr/>
          <p:nvPr/>
        </p:nvSpPr>
        <p:spPr>
          <a:xfrm>
            <a:off x="5702057" y="2230109"/>
            <a:ext cx="189002" cy="978808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Abrir llave 42"/>
          <p:cNvSpPr/>
          <p:nvPr/>
        </p:nvSpPr>
        <p:spPr>
          <a:xfrm>
            <a:off x="5702057" y="1590667"/>
            <a:ext cx="162672" cy="481201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BF7237F1-505F-4FAC-8F40-D53F765B79EF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9FB4691-2043-4E5F-A90C-5B67F7C573C3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3723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/>
              <a:t>Matriz del Estado del Arte: </a:t>
            </a:r>
            <a:r>
              <a:rPr lang="es-MX" b="1" dirty="0">
                <a:solidFill>
                  <a:srgbClr val="002060"/>
                </a:solidFill>
              </a:rPr>
              <a:t>Mejora de la formalización</a:t>
            </a:r>
            <a:endParaRPr lang="es-PE" b="1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009908" y="1810443"/>
            <a:ext cx="1380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</a:rPr>
              <a:t>medios de producción como maquinas e infraestructura. 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9981675" y="3518604"/>
            <a:ext cx="1252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solidFill>
                  <a:schemeClr val="bg1"/>
                </a:solidFill>
              </a:rPr>
              <a:t>productiva de la fuerza de trabajo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9862134" y="2913655"/>
            <a:ext cx="1209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chemeClr val="bg1"/>
                </a:solidFill>
              </a:rPr>
              <a:t>Capital humano (L):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46FD289-9B73-4B8D-A365-955CB0A18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02"/>
          <a:stretch/>
        </p:blipFill>
        <p:spPr>
          <a:xfrm>
            <a:off x="1293679" y="959304"/>
            <a:ext cx="10187122" cy="5565319"/>
          </a:xfrm>
          <a:prstGeom prst="rect">
            <a:avLst/>
          </a:prstGeom>
        </p:spPr>
      </p:pic>
      <p:pic>
        <p:nvPicPr>
          <p:cNvPr id="16" name="Gráfico 46" descr="Lista de comprobación RTL">
            <a:extLst>
              <a:ext uri="{FF2B5EF4-FFF2-40B4-BE49-F238E27FC236}">
                <a16:creationId xmlns:a16="http://schemas.microsoft.com/office/drawing/2014/main" id="{5963C72E-532A-4B40-A721-DFF9F316D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199" y="1400363"/>
            <a:ext cx="467054" cy="495036"/>
          </a:xfrm>
          <a:prstGeom prst="rect">
            <a:avLst/>
          </a:prstGeom>
        </p:spPr>
      </p:pic>
      <p:pic>
        <p:nvPicPr>
          <p:cNvPr id="18" name="Picture 24">
            <a:extLst>
              <a:ext uri="{FF2B5EF4-FFF2-40B4-BE49-F238E27FC236}">
                <a16:creationId xmlns:a16="http://schemas.microsoft.com/office/drawing/2014/main" id="{B7E4CDE2-3208-4F9F-BE0A-0AF32C13237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5" t="12385" r="58229" b="61650"/>
          <a:stretch/>
        </p:blipFill>
        <p:spPr bwMode="auto">
          <a:xfrm>
            <a:off x="630068" y="4304986"/>
            <a:ext cx="493490" cy="51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47">
            <a:extLst>
              <a:ext uri="{FF2B5EF4-FFF2-40B4-BE49-F238E27FC236}">
                <a16:creationId xmlns:a16="http://schemas.microsoft.com/office/drawing/2014/main" id="{772543FD-175F-4087-9D11-6ABD6157C3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0" t="61515" r="45281" b="25515"/>
          <a:stretch/>
        </p:blipFill>
        <p:spPr>
          <a:xfrm>
            <a:off x="500063" y="5457637"/>
            <a:ext cx="609601" cy="551810"/>
          </a:xfrm>
          <a:prstGeom prst="rect">
            <a:avLst/>
          </a:prstGeom>
        </p:spPr>
      </p:pic>
      <p:pic>
        <p:nvPicPr>
          <p:cNvPr id="20" name="Picture 23">
            <a:extLst>
              <a:ext uri="{FF2B5EF4-FFF2-40B4-BE49-F238E27FC236}">
                <a16:creationId xmlns:a16="http://schemas.microsoft.com/office/drawing/2014/main" id="{9E892F95-B34D-4576-931B-EA9ACD526F98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9588" r="90661" b="60851"/>
          <a:stretch/>
        </p:blipFill>
        <p:spPr bwMode="auto">
          <a:xfrm>
            <a:off x="682942" y="3111729"/>
            <a:ext cx="387743" cy="69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4">
            <a:extLst>
              <a:ext uri="{FF2B5EF4-FFF2-40B4-BE49-F238E27FC236}">
                <a16:creationId xmlns:a16="http://schemas.microsoft.com/office/drawing/2014/main" id="{7DB16E68-E716-4BD3-BFD9-D78AB10E20C9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5" t="12385" r="58229" b="61650"/>
          <a:stretch/>
        </p:blipFill>
        <p:spPr bwMode="auto">
          <a:xfrm>
            <a:off x="659694" y="2377534"/>
            <a:ext cx="493490" cy="5137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649D225B-AD9C-429E-8ABA-DC77D433B5B0}"/>
              </a:ext>
            </a:extLst>
          </p:cNvPr>
          <p:cNvGrpSpPr/>
          <p:nvPr/>
        </p:nvGrpSpPr>
        <p:grpSpPr>
          <a:xfrm>
            <a:off x="1367859" y="1004000"/>
            <a:ext cx="9380260" cy="263649"/>
            <a:chOff x="1367859" y="1004000"/>
            <a:chExt cx="9380260" cy="263649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1ACF827-C9BA-468B-9D21-8CE60C47E735}"/>
                </a:ext>
              </a:extLst>
            </p:cNvPr>
            <p:cNvSpPr txBox="1"/>
            <p:nvPr/>
          </p:nvSpPr>
          <p:spPr>
            <a:xfrm>
              <a:off x="2547094" y="1013733"/>
              <a:ext cx="1933575" cy="253916"/>
            </a:xfrm>
            <a:prstGeom prst="rect">
              <a:avLst/>
            </a:prstGeom>
            <a:solidFill>
              <a:srgbClr val="8EA9D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1050" b="1" dirty="0"/>
                <a:t>Programa / Intervención</a:t>
              </a:r>
              <a:endParaRPr lang="es-PE" sz="1050" b="1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04FAC69-1F20-4C22-87B6-24FD705D6C4A}"/>
                </a:ext>
              </a:extLst>
            </p:cNvPr>
            <p:cNvSpPr txBox="1"/>
            <p:nvPr/>
          </p:nvSpPr>
          <p:spPr>
            <a:xfrm>
              <a:off x="8814544" y="1004000"/>
              <a:ext cx="1933575" cy="253916"/>
            </a:xfrm>
            <a:prstGeom prst="rect">
              <a:avLst/>
            </a:prstGeom>
            <a:solidFill>
              <a:srgbClr val="8EA9D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1050" b="1" dirty="0"/>
                <a:t>Resultados</a:t>
              </a:r>
              <a:endParaRPr lang="es-PE" sz="1050" b="1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8AD70B39-05AE-4F40-B652-B4581ABDE0A9}"/>
                </a:ext>
              </a:extLst>
            </p:cNvPr>
            <p:cNvSpPr txBox="1"/>
            <p:nvPr/>
          </p:nvSpPr>
          <p:spPr>
            <a:xfrm>
              <a:off x="7216269" y="1004000"/>
              <a:ext cx="800978" cy="253916"/>
            </a:xfrm>
            <a:prstGeom prst="rect">
              <a:avLst/>
            </a:prstGeom>
            <a:solidFill>
              <a:srgbClr val="8EA9D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1050" b="1" dirty="0"/>
                <a:t>Método</a:t>
              </a:r>
              <a:endParaRPr lang="es-PE" sz="1050" b="1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0C4B7806-5704-44F8-9408-EDCF29EFB900}"/>
                </a:ext>
              </a:extLst>
            </p:cNvPr>
            <p:cNvSpPr txBox="1"/>
            <p:nvPr/>
          </p:nvSpPr>
          <p:spPr>
            <a:xfrm>
              <a:off x="5483579" y="1004000"/>
              <a:ext cx="1000008" cy="253916"/>
            </a:xfrm>
            <a:prstGeom prst="rect">
              <a:avLst/>
            </a:prstGeom>
            <a:solidFill>
              <a:srgbClr val="8EA9D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1050" b="1" dirty="0"/>
                <a:t>Tratamiento</a:t>
              </a:r>
              <a:endParaRPr lang="es-PE" sz="1050" b="1" dirty="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B9AC1287-EA00-4D4C-BD13-163FEBC5AA14}"/>
                </a:ext>
              </a:extLst>
            </p:cNvPr>
            <p:cNvSpPr txBox="1"/>
            <p:nvPr/>
          </p:nvSpPr>
          <p:spPr>
            <a:xfrm>
              <a:off x="1367859" y="1013733"/>
              <a:ext cx="908616" cy="253916"/>
            </a:xfrm>
            <a:prstGeom prst="rect">
              <a:avLst/>
            </a:prstGeom>
            <a:solidFill>
              <a:srgbClr val="8EA9D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1050" b="1" dirty="0"/>
                <a:t>Variable</a:t>
              </a:r>
              <a:endParaRPr lang="es-PE" sz="1050" b="1" dirty="0"/>
            </a:p>
          </p:txBody>
        </p:sp>
      </p:grp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2B148FA-9875-4B28-ADB3-9DA883F33A38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AC5FC35-1701-4992-A2BB-FDDB73F8FA31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751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/>
              <a:t>Matriz del Estado del Arte</a:t>
            </a:r>
            <a:endParaRPr lang="es-PE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438533" y="1867593"/>
            <a:ext cx="1380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</a:rPr>
              <a:t>medios de producción como maquinas e infraestructura.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0290759" y="2970805"/>
            <a:ext cx="1209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chemeClr val="bg1"/>
                </a:solidFill>
              </a:rPr>
              <a:t>Capital humano (L):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684854" y="859195"/>
            <a:ext cx="10768011" cy="371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Evidencias de programas para promover la formalización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987025"/>
              </p:ext>
            </p:extLst>
          </p:nvPr>
        </p:nvGraphicFramePr>
        <p:xfrm>
          <a:off x="782798" y="1289279"/>
          <a:ext cx="10971051" cy="5324702"/>
        </p:xfrm>
        <a:graphic>
          <a:graphicData uri="http://schemas.openxmlformats.org/drawingml/2006/table">
            <a:tbl>
              <a:tblPr/>
              <a:tblGrid>
                <a:gridCol w="607418">
                  <a:extLst>
                    <a:ext uri="{9D8B030D-6E8A-4147-A177-3AD203B41FA5}">
                      <a16:colId xmlns:a16="http://schemas.microsoft.com/office/drawing/2014/main" val="3987830807"/>
                    </a:ext>
                  </a:extLst>
                </a:gridCol>
                <a:gridCol w="1016789">
                  <a:extLst>
                    <a:ext uri="{9D8B030D-6E8A-4147-A177-3AD203B41FA5}">
                      <a16:colId xmlns:a16="http://schemas.microsoft.com/office/drawing/2014/main" val="1083362972"/>
                    </a:ext>
                  </a:extLst>
                </a:gridCol>
                <a:gridCol w="1174740">
                  <a:extLst>
                    <a:ext uri="{9D8B030D-6E8A-4147-A177-3AD203B41FA5}">
                      <a16:colId xmlns:a16="http://schemas.microsoft.com/office/drawing/2014/main" val="2665044549"/>
                    </a:ext>
                  </a:extLst>
                </a:gridCol>
                <a:gridCol w="1889799">
                  <a:extLst>
                    <a:ext uri="{9D8B030D-6E8A-4147-A177-3AD203B41FA5}">
                      <a16:colId xmlns:a16="http://schemas.microsoft.com/office/drawing/2014/main" val="3345692835"/>
                    </a:ext>
                  </a:extLst>
                </a:gridCol>
                <a:gridCol w="612908">
                  <a:extLst>
                    <a:ext uri="{9D8B030D-6E8A-4147-A177-3AD203B41FA5}">
                      <a16:colId xmlns:a16="http://schemas.microsoft.com/office/drawing/2014/main" val="1956426264"/>
                    </a:ext>
                  </a:extLst>
                </a:gridCol>
                <a:gridCol w="1256461">
                  <a:extLst>
                    <a:ext uri="{9D8B030D-6E8A-4147-A177-3AD203B41FA5}">
                      <a16:colId xmlns:a16="http://schemas.microsoft.com/office/drawing/2014/main" val="4034965442"/>
                    </a:ext>
                  </a:extLst>
                </a:gridCol>
                <a:gridCol w="3483359">
                  <a:extLst>
                    <a:ext uri="{9D8B030D-6E8A-4147-A177-3AD203B41FA5}">
                      <a16:colId xmlns:a16="http://schemas.microsoft.com/office/drawing/2014/main" val="2638070121"/>
                    </a:ext>
                  </a:extLst>
                </a:gridCol>
                <a:gridCol w="929577">
                  <a:extLst>
                    <a:ext uri="{9D8B030D-6E8A-4147-A177-3AD203B41FA5}">
                      <a16:colId xmlns:a16="http://schemas.microsoft.com/office/drawing/2014/main" val="1856802512"/>
                    </a:ext>
                  </a:extLst>
                </a:gridCol>
              </a:tblGrid>
              <a:tr h="40617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Variable </a:t>
                      </a:r>
                    </a:p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General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Específica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 Evaluado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País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Método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Efecto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Autores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34786"/>
                  </a:ext>
                </a:extLst>
              </a:tr>
              <a:tr h="5802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Régimen Tributario Simplificado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 de impuestos y simplificación de procesos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(SIMPLES).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Diferencias en Diferencias (DD)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Aumento de 13 puntos porcentuales en las licencias formales entre los comerciantes minoristas creados después del programa en comparación con las empresas en sectores no elegibles.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Monteiro</a:t>
                      </a: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s-P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Assunção</a:t>
                      </a: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(2012)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64053"/>
                  </a:ext>
                </a:extLst>
              </a:tr>
              <a:tr h="840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Simplificación de procesos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Reforma en la 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simplificación del proceso de registro de negocios locales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Rapid Business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Opening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(SARE).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México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Mínimos Cuadrado Ordinarios (MCO)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número total de negocios registrados se incrementó en 5 pp., de acuerdo con la apertura por parte de nuevos propietarios y no de aquellos que ya contaban con un negocio sin registrar.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Bruhn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(2008)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4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por Compensación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incentivos para formalizarse.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 Lanka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MCO para estimar el ITT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Variables instrumentales para estimar el ITT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equivalentes a ½ o 1 mes del ingreso promedio de las empresas conducen al registro de 1/5 de las empresas tratadas.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Mel, McKenzie y Woodruff (2013)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564532"/>
                  </a:ext>
                </a:extLst>
              </a:tr>
              <a:tr h="6076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Normas/Incentivo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Capacitaciones/</a:t>
                      </a:r>
                      <a:b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Régimen Tributario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Paquete de Incentivos a la Formalización: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T1: Visita personal con información.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T2: Visita personal con acceso a programas de capacitación.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T3: T1+T2+soporte en temas tributarios.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Benín, </a:t>
                      </a:r>
                      <a:r>
                        <a:rPr lang="es-P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&lt;&lt;Asignación Aleatoria&gt;&gt;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-T1: Pocas empresas se formalizaron.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-T2: se incrementó el registro en 9.6 p.p. más que T1.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-T3: incrementa el impacto en 16.3 p.p. más que T1.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Benhassine</a:t>
                      </a: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al. (2016)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570544"/>
                  </a:ext>
                </a:extLst>
              </a:tr>
              <a:tr h="911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Fiscalización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Inspección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Paquete de Incentivos a la Formalización: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T1: Información e inscripción libre de costo.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T2: Inspecciones directas o indirectas.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Regresión ITT* y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Variables Instrumentales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Inspecciones (T2) aumenta entre 21 a 27 pp. la probabilidad de formalizarse.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Andrade, Bruhn y McKenzie (2013)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827360"/>
                  </a:ext>
                </a:extLst>
              </a:tr>
              <a:tr h="6018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Fiscalización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Inspección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enfocado en la amenaza de sanción por parte de la autoridad fiscal a través de una carta.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Bangladesh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Diferencias en Diferencias (DD)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amenaza de una sanción por parte de la autoridad aumenta el ratio de registro entre las firmas tratadas.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Giorgi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Ploenzke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Rahman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(2015)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449676"/>
                  </a:ext>
                </a:extLst>
              </a:tr>
              <a:tr h="1519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Efecto de Ofrecer el Programa</a:t>
                      </a: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0" marR="7110" marT="71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668743"/>
                  </a:ext>
                </a:extLst>
              </a:tr>
            </a:tbl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A0A50CE-9575-4F5D-87AA-2EF102445CAD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B15F9BD7-FB37-47B5-8084-E947467B340F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414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/>
              <a:t>Estrategia para monitorear el avance de formalidad en el PNTE</a:t>
            </a:r>
            <a:endParaRPr lang="es-PE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0410300" y="3575754"/>
            <a:ext cx="1252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solidFill>
                  <a:schemeClr val="bg1"/>
                </a:solidFill>
              </a:rPr>
              <a:t>productiva de la fuerza de trabajo</a:t>
            </a:r>
          </a:p>
        </p:txBody>
      </p:sp>
      <p:sp>
        <p:nvSpPr>
          <p:cNvPr id="7" name="Rectángulo redondeado 4">
            <a:extLst>
              <a:ext uri="{FF2B5EF4-FFF2-40B4-BE49-F238E27FC236}">
                <a16:creationId xmlns:a16="http://schemas.microsoft.com/office/drawing/2014/main" id="{75EA104C-FEC7-5A70-2970-4CB7CCD9E1C1}"/>
              </a:ext>
            </a:extLst>
          </p:cNvPr>
          <p:cNvSpPr/>
          <p:nvPr/>
        </p:nvSpPr>
        <p:spPr>
          <a:xfrm>
            <a:off x="1866460" y="2438259"/>
            <a:ext cx="1401453" cy="611083"/>
          </a:xfrm>
          <a:prstGeom prst="roundRect">
            <a:avLst/>
          </a:prstGeom>
          <a:solidFill>
            <a:srgbClr val="EFFB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300" dirty="0"/>
              <a:t>Conocimiento en Formalización</a:t>
            </a:r>
          </a:p>
        </p:txBody>
      </p:sp>
      <p:sp>
        <p:nvSpPr>
          <p:cNvPr id="9" name="Rectángulo redondeado 5">
            <a:extLst>
              <a:ext uri="{FF2B5EF4-FFF2-40B4-BE49-F238E27FC236}">
                <a16:creationId xmlns:a16="http://schemas.microsoft.com/office/drawing/2014/main" id="{AA2E30F3-E803-BAF7-540B-5D651761A280}"/>
              </a:ext>
            </a:extLst>
          </p:cNvPr>
          <p:cNvSpPr/>
          <p:nvPr/>
        </p:nvSpPr>
        <p:spPr>
          <a:xfrm>
            <a:off x="1866460" y="5039450"/>
            <a:ext cx="1401453" cy="673821"/>
          </a:xfrm>
          <a:prstGeom prst="roundRect">
            <a:avLst/>
          </a:prstGeom>
          <a:solidFill>
            <a:srgbClr val="EFFBFF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300" dirty="0"/>
              <a:t>Conocimiento Tributario</a:t>
            </a:r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id="{30FB29A9-DA8F-FC60-E22C-CD460E25743E}"/>
              </a:ext>
            </a:extLst>
          </p:cNvPr>
          <p:cNvSpPr/>
          <p:nvPr/>
        </p:nvSpPr>
        <p:spPr>
          <a:xfrm>
            <a:off x="142305" y="1558258"/>
            <a:ext cx="1467293" cy="501445"/>
          </a:xfrm>
          <a:prstGeom prst="rect">
            <a:avLst/>
          </a:prstGeom>
          <a:solidFill>
            <a:srgbClr val="00D185"/>
          </a:solidFill>
          <a:ln>
            <a:solidFill>
              <a:srgbClr val="8EA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</a:rPr>
              <a:t>Productos</a:t>
            </a:r>
          </a:p>
        </p:txBody>
      </p:sp>
      <p:sp>
        <p:nvSpPr>
          <p:cNvPr id="12" name="Rectángulo 9">
            <a:extLst>
              <a:ext uri="{FF2B5EF4-FFF2-40B4-BE49-F238E27FC236}">
                <a16:creationId xmlns:a16="http://schemas.microsoft.com/office/drawing/2014/main" id="{EED92D71-C678-379C-DBCD-7B6787BB4DA6}"/>
              </a:ext>
            </a:extLst>
          </p:cNvPr>
          <p:cNvSpPr/>
          <p:nvPr/>
        </p:nvSpPr>
        <p:spPr>
          <a:xfrm>
            <a:off x="1866460" y="1558258"/>
            <a:ext cx="1355236" cy="501445"/>
          </a:xfrm>
          <a:prstGeom prst="rect">
            <a:avLst/>
          </a:prstGeom>
          <a:solidFill>
            <a:srgbClr val="00D185"/>
          </a:solidFill>
          <a:ln>
            <a:solidFill>
              <a:srgbClr val="8EA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</a:rPr>
              <a:t>Resultado</a:t>
            </a:r>
            <a:r>
              <a:rPr lang="es-PE" sz="1600" dirty="0">
                <a:solidFill>
                  <a:schemeClr val="tx1"/>
                </a:solidFill>
              </a:rPr>
              <a:t> Inmediato</a:t>
            </a:r>
          </a:p>
        </p:txBody>
      </p:sp>
      <p:sp>
        <p:nvSpPr>
          <p:cNvPr id="13" name="Rectángulo 10">
            <a:extLst>
              <a:ext uri="{FF2B5EF4-FFF2-40B4-BE49-F238E27FC236}">
                <a16:creationId xmlns:a16="http://schemas.microsoft.com/office/drawing/2014/main" id="{43331412-5DD8-F5F6-4DDB-DDB52B02BE97}"/>
              </a:ext>
            </a:extLst>
          </p:cNvPr>
          <p:cNvSpPr/>
          <p:nvPr/>
        </p:nvSpPr>
        <p:spPr>
          <a:xfrm>
            <a:off x="3478558" y="1558258"/>
            <a:ext cx="1401453" cy="501445"/>
          </a:xfrm>
          <a:prstGeom prst="rect">
            <a:avLst/>
          </a:prstGeom>
          <a:solidFill>
            <a:srgbClr val="00D185"/>
          </a:solidFill>
          <a:ln>
            <a:solidFill>
              <a:srgbClr val="8EA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</a:rPr>
              <a:t>Resultado Intermedio</a:t>
            </a:r>
          </a:p>
        </p:txBody>
      </p:sp>
      <p:sp>
        <p:nvSpPr>
          <p:cNvPr id="14" name="Rectángulo 11">
            <a:extLst>
              <a:ext uri="{FF2B5EF4-FFF2-40B4-BE49-F238E27FC236}">
                <a16:creationId xmlns:a16="http://schemas.microsoft.com/office/drawing/2014/main" id="{D2A03F9B-D2FC-609B-3429-0896EF0583B6}"/>
              </a:ext>
            </a:extLst>
          </p:cNvPr>
          <p:cNvSpPr/>
          <p:nvPr/>
        </p:nvSpPr>
        <p:spPr>
          <a:xfrm>
            <a:off x="5132056" y="1558258"/>
            <a:ext cx="1402599" cy="501445"/>
          </a:xfrm>
          <a:prstGeom prst="rect">
            <a:avLst/>
          </a:prstGeom>
          <a:solidFill>
            <a:srgbClr val="00D185"/>
          </a:solidFill>
          <a:ln>
            <a:solidFill>
              <a:srgbClr val="8EA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>
                <a:solidFill>
                  <a:schemeClr val="tx1"/>
                </a:solidFill>
              </a:rPr>
              <a:t>Resultado Final</a:t>
            </a:r>
            <a:endParaRPr lang="es-PE" sz="1600" b="1" dirty="0">
              <a:solidFill>
                <a:schemeClr val="tx1"/>
              </a:solidFill>
            </a:endParaRPr>
          </a:p>
        </p:txBody>
      </p:sp>
      <p:sp>
        <p:nvSpPr>
          <p:cNvPr id="20" name="Rectángulo redondeado 32">
            <a:extLst>
              <a:ext uri="{FF2B5EF4-FFF2-40B4-BE49-F238E27FC236}">
                <a16:creationId xmlns:a16="http://schemas.microsoft.com/office/drawing/2014/main" id="{FCF866C0-EC83-E96F-4104-30DFF5CFBB69}"/>
              </a:ext>
            </a:extLst>
          </p:cNvPr>
          <p:cNvSpPr/>
          <p:nvPr/>
        </p:nvSpPr>
        <p:spPr>
          <a:xfrm>
            <a:off x="5132056" y="2338239"/>
            <a:ext cx="1401453" cy="51434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/>
              <a:t>Incremento de la formalización </a:t>
            </a:r>
          </a:p>
        </p:txBody>
      </p:sp>
      <p:sp>
        <p:nvSpPr>
          <p:cNvPr id="21" name="Rectángulo redondeado 33">
            <a:extLst>
              <a:ext uri="{FF2B5EF4-FFF2-40B4-BE49-F238E27FC236}">
                <a16:creationId xmlns:a16="http://schemas.microsoft.com/office/drawing/2014/main" id="{E4B51657-D9F5-0D44-18A8-7B5E3DFE4B5D}"/>
              </a:ext>
            </a:extLst>
          </p:cNvPr>
          <p:cNvSpPr/>
          <p:nvPr/>
        </p:nvSpPr>
        <p:spPr>
          <a:xfrm>
            <a:off x="5132056" y="2951727"/>
            <a:ext cx="1401453" cy="624027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/>
              <a:t>Empresas con más trabajadores en planilla</a:t>
            </a:r>
          </a:p>
        </p:txBody>
      </p:sp>
      <p:sp>
        <p:nvSpPr>
          <p:cNvPr id="22" name="Rectángulo redondeado 34">
            <a:extLst>
              <a:ext uri="{FF2B5EF4-FFF2-40B4-BE49-F238E27FC236}">
                <a16:creationId xmlns:a16="http://schemas.microsoft.com/office/drawing/2014/main" id="{67E7A065-5A2B-7866-9195-65CDCB10E366}"/>
              </a:ext>
            </a:extLst>
          </p:cNvPr>
          <p:cNvSpPr/>
          <p:nvPr/>
        </p:nvSpPr>
        <p:spPr>
          <a:xfrm>
            <a:off x="5132056" y="3693689"/>
            <a:ext cx="1425780" cy="62402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/>
              <a:t>Empresas accedieron a más mercados</a:t>
            </a:r>
          </a:p>
        </p:txBody>
      </p:sp>
      <p:sp>
        <p:nvSpPr>
          <p:cNvPr id="23" name="Rectángulo redondeado 35">
            <a:extLst>
              <a:ext uri="{FF2B5EF4-FFF2-40B4-BE49-F238E27FC236}">
                <a16:creationId xmlns:a16="http://schemas.microsoft.com/office/drawing/2014/main" id="{C81C2C37-3486-51F9-8FF9-66D465585A09}"/>
              </a:ext>
            </a:extLst>
          </p:cNvPr>
          <p:cNvSpPr/>
          <p:nvPr/>
        </p:nvSpPr>
        <p:spPr>
          <a:xfrm>
            <a:off x="3484696" y="5036319"/>
            <a:ext cx="1395313" cy="6738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/>
              <a:t>Mejora en la declaración de los impuestos</a:t>
            </a:r>
          </a:p>
        </p:txBody>
      </p:sp>
      <p:sp>
        <p:nvSpPr>
          <p:cNvPr id="26" name="Rectángulo redondeado 48">
            <a:extLst>
              <a:ext uri="{FF2B5EF4-FFF2-40B4-BE49-F238E27FC236}">
                <a16:creationId xmlns:a16="http://schemas.microsoft.com/office/drawing/2014/main" id="{0EE58E33-E79D-8EC5-C3EA-8D560DF3DBA4}"/>
              </a:ext>
            </a:extLst>
          </p:cNvPr>
          <p:cNvSpPr/>
          <p:nvPr/>
        </p:nvSpPr>
        <p:spPr>
          <a:xfrm>
            <a:off x="173412" y="3693689"/>
            <a:ext cx="1467183" cy="795523"/>
          </a:xfrm>
          <a:prstGeom prst="roundRect">
            <a:avLst/>
          </a:prstGeom>
          <a:solidFill>
            <a:srgbClr val="009DD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300" b="1" dirty="0">
                <a:solidFill>
                  <a:schemeClr val="bg1"/>
                </a:solidFill>
              </a:rPr>
              <a:t>Servicios de formalización y manejo tributario</a:t>
            </a:r>
          </a:p>
        </p:txBody>
      </p:sp>
      <p:cxnSp>
        <p:nvCxnSpPr>
          <p:cNvPr id="27" name="Conector angular 63">
            <a:extLst>
              <a:ext uri="{FF2B5EF4-FFF2-40B4-BE49-F238E27FC236}">
                <a16:creationId xmlns:a16="http://schemas.microsoft.com/office/drawing/2014/main" id="{99AD4654-665F-30BB-3E0A-E3B32B43797E}"/>
              </a:ext>
            </a:extLst>
          </p:cNvPr>
          <p:cNvCxnSpPr>
            <a:stCxn id="26" idx="2"/>
            <a:endCxn id="9" idx="1"/>
          </p:cNvCxnSpPr>
          <p:nvPr/>
        </p:nvCxnSpPr>
        <p:spPr>
          <a:xfrm rot="16200000" flipH="1">
            <a:off x="943158" y="4453058"/>
            <a:ext cx="887149" cy="9594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67">
            <a:extLst>
              <a:ext uri="{FF2B5EF4-FFF2-40B4-BE49-F238E27FC236}">
                <a16:creationId xmlns:a16="http://schemas.microsoft.com/office/drawing/2014/main" id="{41AB1BC2-B16A-8778-C782-7E94B0907063}"/>
              </a:ext>
            </a:extLst>
          </p:cNvPr>
          <p:cNvCxnSpPr>
            <a:stCxn id="26" idx="0"/>
            <a:endCxn id="7" idx="1"/>
          </p:cNvCxnSpPr>
          <p:nvPr/>
        </p:nvCxnSpPr>
        <p:spPr>
          <a:xfrm rot="5400000" flipH="1" flipV="1">
            <a:off x="911788" y="2739017"/>
            <a:ext cx="949888" cy="9594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8">
            <a:extLst>
              <a:ext uri="{FF2B5EF4-FFF2-40B4-BE49-F238E27FC236}">
                <a16:creationId xmlns:a16="http://schemas.microsoft.com/office/drawing/2014/main" id="{95B98DB1-1BC7-0F4C-3A9D-E5F0149A6FA6}"/>
              </a:ext>
            </a:extLst>
          </p:cNvPr>
          <p:cNvSpPr/>
          <p:nvPr/>
        </p:nvSpPr>
        <p:spPr>
          <a:xfrm>
            <a:off x="7059945" y="764088"/>
            <a:ext cx="5146195" cy="6164251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Rectángulo 2">
            <a:extLst>
              <a:ext uri="{FF2B5EF4-FFF2-40B4-BE49-F238E27FC236}">
                <a16:creationId xmlns:a16="http://schemas.microsoft.com/office/drawing/2014/main" id="{723AC8E4-2AB4-0CBB-9AE5-92063CC2DD15}"/>
              </a:ext>
            </a:extLst>
          </p:cNvPr>
          <p:cNvSpPr/>
          <p:nvPr/>
        </p:nvSpPr>
        <p:spPr>
          <a:xfrm>
            <a:off x="7654661" y="2287645"/>
            <a:ext cx="3956761" cy="33482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Rectángulo 1">
            <a:extLst>
              <a:ext uri="{FF2B5EF4-FFF2-40B4-BE49-F238E27FC236}">
                <a16:creationId xmlns:a16="http://schemas.microsoft.com/office/drawing/2014/main" id="{51B22488-8D61-42FC-FE04-60781D7F4631}"/>
              </a:ext>
            </a:extLst>
          </p:cNvPr>
          <p:cNvSpPr/>
          <p:nvPr/>
        </p:nvSpPr>
        <p:spPr>
          <a:xfrm>
            <a:off x="7654661" y="1680652"/>
            <a:ext cx="4164066" cy="335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indicadores son los siguientes:</a:t>
            </a:r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4F76B0BB-133F-2B76-F5E1-F0078ACB88B9}"/>
              </a:ext>
            </a:extLst>
          </p:cNvPr>
          <p:cNvSpPr txBox="1">
            <a:spLocks/>
          </p:cNvSpPr>
          <p:nvPr/>
        </p:nvSpPr>
        <p:spPr>
          <a:xfrm>
            <a:off x="7611448" y="1340033"/>
            <a:ext cx="2856286" cy="371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b="1" dirty="0">
                <a:solidFill>
                  <a:srgbClr val="01C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Propuestos</a:t>
            </a:r>
          </a:p>
        </p:txBody>
      </p:sp>
      <p:sp>
        <p:nvSpPr>
          <p:cNvPr id="39" name="CuadroTexto 15">
            <a:extLst>
              <a:ext uri="{FF2B5EF4-FFF2-40B4-BE49-F238E27FC236}">
                <a16:creationId xmlns:a16="http://schemas.microsoft.com/office/drawing/2014/main" id="{F7200BFB-8242-F8B9-919B-4FA7866893FB}"/>
              </a:ext>
            </a:extLst>
          </p:cNvPr>
          <p:cNvSpPr txBox="1"/>
          <p:nvPr/>
        </p:nvSpPr>
        <p:spPr>
          <a:xfrm>
            <a:off x="500063" y="981239"/>
            <a:ext cx="592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Cadena de Resultados del avance de la Formalidad</a:t>
            </a:r>
          </a:p>
        </p:txBody>
      </p:sp>
      <p:sp>
        <p:nvSpPr>
          <p:cNvPr id="41" name="Rectángulo redondeado 12">
            <a:extLst>
              <a:ext uri="{FF2B5EF4-FFF2-40B4-BE49-F238E27FC236}">
                <a16:creationId xmlns:a16="http://schemas.microsoft.com/office/drawing/2014/main" id="{5EA042D8-45BB-5B83-62FE-03E73BD10B70}"/>
              </a:ext>
            </a:extLst>
          </p:cNvPr>
          <p:cNvSpPr/>
          <p:nvPr/>
        </p:nvSpPr>
        <p:spPr>
          <a:xfrm>
            <a:off x="3478558" y="2338239"/>
            <a:ext cx="1401453" cy="5143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/>
              <a:t>Reserva de Nombre</a:t>
            </a:r>
          </a:p>
        </p:txBody>
      </p:sp>
      <p:sp>
        <p:nvSpPr>
          <p:cNvPr id="42" name="Rectángulo redondeado 12">
            <a:extLst>
              <a:ext uri="{FF2B5EF4-FFF2-40B4-BE49-F238E27FC236}">
                <a16:creationId xmlns:a16="http://schemas.microsoft.com/office/drawing/2014/main" id="{4B5B2D4A-2CCD-8C5D-3215-1B9C9CD0B523}"/>
              </a:ext>
            </a:extLst>
          </p:cNvPr>
          <p:cNvSpPr/>
          <p:nvPr/>
        </p:nvSpPr>
        <p:spPr>
          <a:xfrm>
            <a:off x="3478557" y="2969638"/>
            <a:ext cx="1401453" cy="7240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/>
              <a:t>Elaboración de la minuta o Acto Constitutivo</a:t>
            </a:r>
          </a:p>
        </p:txBody>
      </p:sp>
      <p:sp>
        <p:nvSpPr>
          <p:cNvPr id="43" name="Rectángulo redondeado 12">
            <a:extLst>
              <a:ext uri="{FF2B5EF4-FFF2-40B4-BE49-F238E27FC236}">
                <a16:creationId xmlns:a16="http://schemas.microsoft.com/office/drawing/2014/main" id="{8B1400C0-6180-8236-5F89-8EF60D29F58D}"/>
              </a:ext>
            </a:extLst>
          </p:cNvPr>
          <p:cNvSpPr/>
          <p:nvPr/>
        </p:nvSpPr>
        <p:spPr>
          <a:xfrm>
            <a:off x="3478556" y="3804814"/>
            <a:ext cx="1401453" cy="7240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/>
              <a:t>Inscripción del RUC en SUNAT</a:t>
            </a:r>
          </a:p>
        </p:txBody>
      </p:sp>
      <p:sp>
        <p:nvSpPr>
          <p:cNvPr id="44" name="Rectángulo redondeado 34">
            <a:extLst>
              <a:ext uri="{FF2B5EF4-FFF2-40B4-BE49-F238E27FC236}">
                <a16:creationId xmlns:a16="http://schemas.microsoft.com/office/drawing/2014/main" id="{A24CB32C-2D39-97FE-987E-4063D59AA8F5}"/>
              </a:ext>
            </a:extLst>
          </p:cNvPr>
          <p:cNvSpPr/>
          <p:nvPr/>
        </p:nvSpPr>
        <p:spPr>
          <a:xfrm>
            <a:off x="5131544" y="5144008"/>
            <a:ext cx="1425780" cy="73868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/>
              <a:t>Empresas tributando impuestos responsablemente</a:t>
            </a:r>
          </a:p>
        </p:txBody>
      </p:sp>
      <p:sp>
        <p:nvSpPr>
          <p:cNvPr id="45" name="Rectángulo redondeado 34">
            <a:extLst>
              <a:ext uri="{FF2B5EF4-FFF2-40B4-BE49-F238E27FC236}">
                <a16:creationId xmlns:a16="http://schemas.microsoft.com/office/drawing/2014/main" id="{BE9FC4C6-90EE-99AB-9939-B8FBFC9F292F}"/>
              </a:ext>
            </a:extLst>
          </p:cNvPr>
          <p:cNvSpPr/>
          <p:nvPr/>
        </p:nvSpPr>
        <p:spPr>
          <a:xfrm>
            <a:off x="5131544" y="4408300"/>
            <a:ext cx="1425780" cy="62402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/>
              <a:t>Mayor probabilidad de supervivencia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FC537E-848E-EF0F-FFEA-C68BFEC058E4}"/>
              </a:ext>
            </a:extLst>
          </p:cNvPr>
          <p:cNvSpPr txBox="1"/>
          <p:nvPr/>
        </p:nvSpPr>
        <p:spPr>
          <a:xfrm>
            <a:off x="8397652" y="2499835"/>
            <a:ext cx="2975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b="1" kern="12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Porcentaje de empresas formalizadas mensualmente</a:t>
            </a:r>
            <a:endParaRPr lang="es-PE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AF9A4D-7366-A3BA-FF2E-A695056F156A}"/>
              </a:ext>
            </a:extLst>
          </p:cNvPr>
          <p:cNvSpPr txBox="1"/>
          <p:nvPr/>
        </p:nvSpPr>
        <p:spPr>
          <a:xfrm>
            <a:off x="8397652" y="3048475"/>
            <a:ext cx="2975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b="1" kern="12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Porcentaje de empresas con más trabajadores en planilla</a:t>
            </a:r>
            <a:endParaRPr lang="es-PE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630362-F519-9903-82FF-C2FF3CCD1B58}"/>
              </a:ext>
            </a:extLst>
          </p:cNvPr>
          <p:cNvSpPr txBox="1"/>
          <p:nvPr/>
        </p:nvSpPr>
        <p:spPr>
          <a:xfrm>
            <a:off x="8397671" y="3591852"/>
            <a:ext cx="2975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b="1" kern="12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Porcentaje de empresas que accedieron a más mercados</a:t>
            </a:r>
            <a:endParaRPr lang="es-PE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2A6606-22FF-9DEA-A60B-85864A3272C9}"/>
              </a:ext>
            </a:extLst>
          </p:cNvPr>
          <p:cNvSpPr txBox="1"/>
          <p:nvPr/>
        </p:nvSpPr>
        <p:spPr>
          <a:xfrm>
            <a:off x="8397652" y="4152203"/>
            <a:ext cx="2975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b="1" kern="12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Porcentaje de empresas que pagan sus impuestos a tiempo</a:t>
            </a:r>
            <a:endParaRPr lang="es-PE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BE3F7C-1953-72C2-511D-50F2B7150C8F}"/>
              </a:ext>
            </a:extLst>
          </p:cNvPr>
          <p:cNvSpPr txBox="1"/>
          <p:nvPr/>
        </p:nvSpPr>
        <p:spPr>
          <a:xfrm>
            <a:off x="8398376" y="4712554"/>
            <a:ext cx="2975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b="1" kern="12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Años de funcionamiento de empresas en el mercado </a:t>
            </a:r>
            <a:endParaRPr lang="es-PE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oogle Shape;13884;p137">
            <a:extLst>
              <a:ext uri="{FF2B5EF4-FFF2-40B4-BE49-F238E27FC236}">
                <a16:creationId xmlns:a16="http://schemas.microsoft.com/office/drawing/2014/main" id="{7ED8D8C3-452D-E0FA-2C36-70A15E6EC5F3}"/>
              </a:ext>
            </a:extLst>
          </p:cNvPr>
          <p:cNvGrpSpPr/>
          <p:nvPr/>
        </p:nvGrpSpPr>
        <p:grpSpPr>
          <a:xfrm>
            <a:off x="7901026" y="4237780"/>
            <a:ext cx="375709" cy="360890"/>
            <a:chOff x="2178842" y="2900869"/>
            <a:chExt cx="375709" cy="360890"/>
          </a:xfrm>
        </p:grpSpPr>
        <p:sp>
          <p:nvSpPr>
            <p:cNvPr id="53" name="Google Shape;13885;p137">
              <a:extLst>
                <a:ext uri="{FF2B5EF4-FFF2-40B4-BE49-F238E27FC236}">
                  <a16:creationId xmlns:a16="http://schemas.microsoft.com/office/drawing/2014/main" id="{00ECF28E-35B4-62EB-6E2C-8294547C3816}"/>
                </a:ext>
              </a:extLst>
            </p:cNvPr>
            <p:cNvSpPr/>
            <p:nvPr/>
          </p:nvSpPr>
          <p:spPr>
            <a:xfrm>
              <a:off x="2198906" y="2973913"/>
              <a:ext cx="282208" cy="282208"/>
            </a:xfrm>
            <a:custGeom>
              <a:avLst/>
              <a:gdLst/>
              <a:ahLst/>
              <a:cxnLst/>
              <a:rect l="l" t="t" r="r" b="b"/>
              <a:pathLst>
                <a:path w="10760" h="10760" extrusionOk="0">
                  <a:moveTo>
                    <a:pt x="5380" y="0"/>
                  </a:moveTo>
                  <a:cubicBezTo>
                    <a:pt x="2406" y="0"/>
                    <a:pt x="0" y="2411"/>
                    <a:pt x="0" y="5380"/>
                  </a:cubicBezTo>
                  <a:cubicBezTo>
                    <a:pt x="0" y="8353"/>
                    <a:pt x="2406" y="10759"/>
                    <a:pt x="5380" y="10759"/>
                  </a:cubicBezTo>
                  <a:cubicBezTo>
                    <a:pt x="8353" y="10759"/>
                    <a:pt x="10759" y="8353"/>
                    <a:pt x="10759" y="5380"/>
                  </a:cubicBezTo>
                  <a:cubicBezTo>
                    <a:pt x="10759" y="2411"/>
                    <a:pt x="8353" y="0"/>
                    <a:pt x="5380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886;p137">
              <a:extLst>
                <a:ext uri="{FF2B5EF4-FFF2-40B4-BE49-F238E27FC236}">
                  <a16:creationId xmlns:a16="http://schemas.microsoft.com/office/drawing/2014/main" id="{B41846BD-0037-E21B-10BF-DE3A9F4D5125}"/>
                </a:ext>
              </a:extLst>
            </p:cNvPr>
            <p:cNvSpPr/>
            <p:nvPr/>
          </p:nvSpPr>
          <p:spPr>
            <a:xfrm>
              <a:off x="2339983" y="3109325"/>
              <a:ext cx="141130" cy="11383"/>
            </a:xfrm>
            <a:custGeom>
              <a:avLst/>
              <a:gdLst/>
              <a:ahLst/>
              <a:cxnLst/>
              <a:rect l="l" t="t" r="r" b="b"/>
              <a:pathLst>
                <a:path w="5381" h="434" extrusionOk="0">
                  <a:moveTo>
                    <a:pt x="1" y="0"/>
                  </a:moveTo>
                  <a:lnTo>
                    <a:pt x="1" y="433"/>
                  </a:lnTo>
                  <a:lnTo>
                    <a:pt x="5375" y="433"/>
                  </a:lnTo>
                  <a:cubicBezTo>
                    <a:pt x="5375" y="361"/>
                    <a:pt x="5380" y="289"/>
                    <a:pt x="5380" y="217"/>
                  </a:cubicBezTo>
                  <a:cubicBezTo>
                    <a:pt x="5380" y="144"/>
                    <a:pt x="5380" y="72"/>
                    <a:pt x="5375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887;p137">
              <a:extLst>
                <a:ext uri="{FF2B5EF4-FFF2-40B4-BE49-F238E27FC236}">
                  <a16:creationId xmlns:a16="http://schemas.microsoft.com/office/drawing/2014/main" id="{1BAC14D0-9D29-467A-6927-FBB67D309B66}"/>
                </a:ext>
              </a:extLst>
            </p:cNvPr>
            <p:cNvSpPr/>
            <p:nvPr/>
          </p:nvSpPr>
          <p:spPr>
            <a:xfrm>
              <a:off x="2458479" y="2906141"/>
              <a:ext cx="90406" cy="90380"/>
            </a:xfrm>
            <a:custGeom>
              <a:avLst/>
              <a:gdLst/>
              <a:ahLst/>
              <a:cxnLst/>
              <a:rect l="l" t="t" r="r" b="b"/>
              <a:pathLst>
                <a:path w="3447" h="3446" extrusionOk="0">
                  <a:moveTo>
                    <a:pt x="2157" y="0"/>
                  </a:moveTo>
                  <a:lnTo>
                    <a:pt x="1" y="2156"/>
                  </a:lnTo>
                  <a:lnTo>
                    <a:pt x="1" y="3445"/>
                  </a:lnTo>
                  <a:lnTo>
                    <a:pt x="1295" y="3445"/>
                  </a:lnTo>
                  <a:lnTo>
                    <a:pt x="3446" y="1295"/>
                  </a:lnTo>
                  <a:lnTo>
                    <a:pt x="2157" y="1295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888;p137">
              <a:extLst>
                <a:ext uri="{FF2B5EF4-FFF2-40B4-BE49-F238E27FC236}">
                  <a16:creationId xmlns:a16="http://schemas.microsoft.com/office/drawing/2014/main" id="{FC9F34BB-B9E9-10C7-F5AF-E557ADCDD60C}"/>
                </a:ext>
              </a:extLst>
            </p:cNvPr>
            <p:cNvSpPr/>
            <p:nvPr/>
          </p:nvSpPr>
          <p:spPr>
            <a:xfrm>
              <a:off x="2458479" y="2906141"/>
              <a:ext cx="56573" cy="90380"/>
            </a:xfrm>
            <a:custGeom>
              <a:avLst/>
              <a:gdLst/>
              <a:ahLst/>
              <a:cxnLst/>
              <a:rect l="l" t="t" r="r" b="b"/>
              <a:pathLst>
                <a:path w="2157" h="3446" extrusionOk="0">
                  <a:moveTo>
                    <a:pt x="2157" y="0"/>
                  </a:moveTo>
                  <a:lnTo>
                    <a:pt x="1" y="2156"/>
                  </a:lnTo>
                  <a:lnTo>
                    <a:pt x="1" y="3445"/>
                  </a:lnTo>
                  <a:lnTo>
                    <a:pt x="2157" y="1295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889;p137">
              <a:extLst>
                <a:ext uri="{FF2B5EF4-FFF2-40B4-BE49-F238E27FC236}">
                  <a16:creationId xmlns:a16="http://schemas.microsoft.com/office/drawing/2014/main" id="{B75BA81B-C38A-9576-DAA4-127BCAA4866C}"/>
                </a:ext>
              </a:extLst>
            </p:cNvPr>
            <p:cNvSpPr/>
            <p:nvPr/>
          </p:nvSpPr>
          <p:spPr>
            <a:xfrm>
              <a:off x="2232713" y="3007720"/>
              <a:ext cx="214567" cy="214567"/>
            </a:xfrm>
            <a:custGeom>
              <a:avLst/>
              <a:gdLst/>
              <a:ahLst/>
              <a:cxnLst/>
              <a:rect l="l" t="t" r="r" b="b"/>
              <a:pathLst>
                <a:path w="8181" h="8181" extrusionOk="0">
                  <a:moveTo>
                    <a:pt x="4091" y="1"/>
                  </a:moveTo>
                  <a:cubicBezTo>
                    <a:pt x="1834" y="1"/>
                    <a:pt x="1" y="1834"/>
                    <a:pt x="1" y="4091"/>
                  </a:cubicBezTo>
                  <a:cubicBezTo>
                    <a:pt x="1" y="6347"/>
                    <a:pt x="1834" y="8181"/>
                    <a:pt x="4091" y="8181"/>
                  </a:cubicBezTo>
                  <a:cubicBezTo>
                    <a:pt x="6347" y="8181"/>
                    <a:pt x="8181" y="6347"/>
                    <a:pt x="8181" y="4091"/>
                  </a:cubicBezTo>
                  <a:cubicBezTo>
                    <a:pt x="8181" y="1834"/>
                    <a:pt x="6347" y="1"/>
                    <a:pt x="4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890;p137">
              <a:extLst>
                <a:ext uri="{FF2B5EF4-FFF2-40B4-BE49-F238E27FC236}">
                  <a16:creationId xmlns:a16="http://schemas.microsoft.com/office/drawing/2014/main" id="{ED683B1C-F4CF-18D1-010B-242B71F591FB}"/>
                </a:ext>
              </a:extLst>
            </p:cNvPr>
            <p:cNvSpPr/>
            <p:nvPr/>
          </p:nvSpPr>
          <p:spPr>
            <a:xfrm>
              <a:off x="2339983" y="3109325"/>
              <a:ext cx="107297" cy="11383"/>
            </a:xfrm>
            <a:custGeom>
              <a:avLst/>
              <a:gdLst/>
              <a:ahLst/>
              <a:cxnLst/>
              <a:rect l="l" t="t" r="r" b="b"/>
              <a:pathLst>
                <a:path w="4091" h="434" extrusionOk="0">
                  <a:moveTo>
                    <a:pt x="1" y="0"/>
                  </a:moveTo>
                  <a:lnTo>
                    <a:pt x="1" y="433"/>
                  </a:lnTo>
                  <a:lnTo>
                    <a:pt x="4081" y="433"/>
                  </a:lnTo>
                  <a:cubicBezTo>
                    <a:pt x="4081" y="361"/>
                    <a:pt x="4091" y="289"/>
                    <a:pt x="4091" y="217"/>
                  </a:cubicBezTo>
                  <a:cubicBezTo>
                    <a:pt x="4091" y="144"/>
                    <a:pt x="4081" y="72"/>
                    <a:pt x="408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891;p137">
              <a:extLst>
                <a:ext uri="{FF2B5EF4-FFF2-40B4-BE49-F238E27FC236}">
                  <a16:creationId xmlns:a16="http://schemas.microsoft.com/office/drawing/2014/main" id="{DF4D3F6C-60F1-6B03-D04C-F3807819821A}"/>
                </a:ext>
              </a:extLst>
            </p:cNvPr>
            <p:cNvSpPr/>
            <p:nvPr/>
          </p:nvSpPr>
          <p:spPr>
            <a:xfrm>
              <a:off x="2266782" y="3041789"/>
              <a:ext cx="146428" cy="146428"/>
            </a:xfrm>
            <a:custGeom>
              <a:avLst/>
              <a:gdLst/>
              <a:ahLst/>
              <a:cxnLst/>
              <a:rect l="l" t="t" r="r" b="b"/>
              <a:pathLst>
                <a:path w="5583" h="5583" extrusionOk="0">
                  <a:moveTo>
                    <a:pt x="2792" y="1"/>
                  </a:moveTo>
                  <a:cubicBezTo>
                    <a:pt x="1252" y="1"/>
                    <a:pt x="1" y="1252"/>
                    <a:pt x="1" y="2792"/>
                  </a:cubicBezTo>
                  <a:cubicBezTo>
                    <a:pt x="1" y="4336"/>
                    <a:pt x="1252" y="5582"/>
                    <a:pt x="2792" y="5582"/>
                  </a:cubicBezTo>
                  <a:cubicBezTo>
                    <a:pt x="4331" y="5582"/>
                    <a:pt x="5582" y="4336"/>
                    <a:pt x="5582" y="2792"/>
                  </a:cubicBezTo>
                  <a:cubicBezTo>
                    <a:pt x="5582" y="1252"/>
                    <a:pt x="4331" y="1"/>
                    <a:pt x="2792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892;p137">
              <a:extLst>
                <a:ext uri="{FF2B5EF4-FFF2-40B4-BE49-F238E27FC236}">
                  <a16:creationId xmlns:a16="http://schemas.microsoft.com/office/drawing/2014/main" id="{A5B59BC4-72CE-3124-BD00-BDE3BB422E83}"/>
                </a:ext>
              </a:extLst>
            </p:cNvPr>
            <p:cNvSpPr/>
            <p:nvPr/>
          </p:nvSpPr>
          <p:spPr>
            <a:xfrm>
              <a:off x="2339983" y="3109325"/>
              <a:ext cx="73227" cy="11383"/>
            </a:xfrm>
            <a:custGeom>
              <a:avLst/>
              <a:gdLst/>
              <a:ahLst/>
              <a:cxnLst/>
              <a:rect l="l" t="t" r="r" b="b"/>
              <a:pathLst>
                <a:path w="2792" h="434" extrusionOk="0">
                  <a:moveTo>
                    <a:pt x="1" y="0"/>
                  </a:moveTo>
                  <a:lnTo>
                    <a:pt x="1" y="433"/>
                  </a:lnTo>
                  <a:lnTo>
                    <a:pt x="2787" y="433"/>
                  </a:lnTo>
                  <a:cubicBezTo>
                    <a:pt x="2791" y="361"/>
                    <a:pt x="2791" y="289"/>
                    <a:pt x="2791" y="217"/>
                  </a:cubicBezTo>
                  <a:cubicBezTo>
                    <a:pt x="2791" y="144"/>
                    <a:pt x="2791" y="72"/>
                    <a:pt x="2787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893;p137">
              <a:extLst>
                <a:ext uri="{FF2B5EF4-FFF2-40B4-BE49-F238E27FC236}">
                  <a16:creationId xmlns:a16="http://schemas.microsoft.com/office/drawing/2014/main" id="{9D590A4A-4B1B-FB88-843A-E46EDB7267F0}"/>
                </a:ext>
              </a:extLst>
            </p:cNvPr>
            <p:cNvSpPr/>
            <p:nvPr/>
          </p:nvSpPr>
          <p:spPr>
            <a:xfrm>
              <a:off x="2300118" y="3075124"/>
              <a:ext cx="79784" cy="79784"/>
            </a:xfrm>
            <a:custGeom>
              <a:avLst/>
              <a:gdLst/>
              <a:ahLst/>
              <a:cxnLst/>
              <a:rect l="l" t="t" r="r" b="b"/>
              <a:pathLst>
                <a:path w="3042" h="3042" extrusionOk="0">
                  <a:moveTo>
                    <a:pt x="1521" y="0"/>
                  </a:moveTo>
                  <a:cubicBezTo>
                    <a:pt x="683" y="0"/>
                    <a:pt x="0" y="683"/>
                    <a:pt x="0" y="1521"/>
                  </a:cubicBezTo>
                  <a:cubicBezTo>
                    <a:pt x="0" y="2363"/>
                    <a:pt x="683" y="3041"/>
                    <a:pt x="1521" y="3041"/>
                  </a:cubicBezTo>
                  <a:cubicBezTo>
                    <a:pt x="2358" y="3041"/>
                    <a:pt x="3041" y="2363"/>
                    <a:pt x="3041" y="1521"/>
                  </a:cubicBezTo>
                  <a:cubicBezTo>
                    <a:pt x="3041" y="683"/>
                    <a:pt x="2358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894;p137">
              <a:extLst>
                <a:ext uri="{FF2B5EF4-FFF2-40B4-BE49-F238E27FC236}">
                  <a16:creationId xmlns:a16="http://schemas.microsoft.com/office/drawing/2014/main" id="{D52CC888-961D-6155-247A-FAA91BC1E5E6}"/>
                </a:ext>
              </a:extLst>
            </p:cNvPr>
            <p:cNvSpPr/>
            <p:nvPr/>
          </p:nvSpPr>
          <p:spPr>
            <a:xfrm>
              <a:off x="2339983" y="3109325"/>
              <a:ext cx="40023" cy="11383"/>
            </a:xfrm>
            <a:custGeom>
              <a:avLst/>
              <a:gdLst/>
              <a:ahLst/>
              <a:cxnLst/>
              <a:rect l="l" t="t" r="r" b="b"/>
              <a:pathLst>
                <a:path w="1526" h="434" extrusionOk="0">
                  <a:moveTo>
                    <a:pt x="1" y="0"/>
                  </a:moveTo>
                  <a:lnTo>
                    <a:pt x="1" y="433"/>
                  </a:lnTo>
                  <a:lnTo>
                    <a:pt x="1507" y="433"/>
                  </a:lnTo>
                  <a:cubicBezTo>
                    <a:pt x="1526" y="289"/>
                    <a:pt x="1526" y="144"/>
                    <a:pt x="1507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895;p137">
              <a:extLst>
                <a:ext uri="{FF2B5EF4-FFF2-40B4-BE49-F238E27FC236}">
                  <a16:creationId xmlns:a16="http://schemas.microsoft.com/office/drawing/2014/main" id="{469DA503-B7D3-9856-046D-67286E1FB62B}"/>
                </a:ext>
              </a:extLst>
            </p:cNvPr>
            <p:cNvSpPr/>
            <p:nvPr/>
          </p:nvSpPr>
          <p:spPr>
            <a:xfrm>
              <a:off x="2323067" y="3098074"/>
              <a:ext cx="33860" cy="33860"/>
            </a:xfrm>
            <a:custGeom>
              <a:avLst/>
              <a:gdLst/>
              <a:ahLst/>
              <a:cxnLst/>
              <a:rect l="l" t="t" r="r" b="b"/>
              <a:pathLst>
                <a:path w="1291" h="1291" extrusionOk="0">
                  <a:moveTo>
                    <a:pt x="646" y="1"/>
                  </a:moveTo>
                  <a:cubicBezTo>
                    <a:pt x="290" y="1"/>
                    <a:pt x="1" y="290"/>
                    <a:pt x="1" y="646"/>
                  </a:cubicBezTo>
                  <a:cubicBezTo>
                    <a:pt x="1" y="1002"/>
                    <a:pt x="290" y="1290"/>
                    <a:pt x="646" y="1290"/>
                  </a:cubicBezTo>
                  <a:cubicBezTo>
                    <a:pt x="1002" y="1290"/>
                    <a:pt x="1290" y="1002"/>
                    <a:pt x="1290" y="646"/>
                  </a:cubicBezTo>
                  <a:cubicBezTo>
                    <a:pt x="1290" y="290"/>
                    <a:pt x="1002" y="1"/>
                    <a:pt x="646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896;p137">
              <a:extLst>
                <a:ext uri="{FF2B5EF4-FFF2-40B4-BE49-F238E27FC236}">
                  <a16:creationId xmlns:a16="http://schemas.microsoft.com/office/drawing/2014/main" id="{3E88812C-9394-BBBF-746A-BBD4BE954405}"/>
                </a:ext>
              </a:extLst>
            </p:cNvPr>
            <p:cNvSpPr/>
            <p:nvPr/>
          </p:nvSpPr>
          <p:spPr>
            <a:xfrm>
              <a:off x="2339983" y="3109325"/>
              <a:ext cx="17310" cy="11383"/>
            </a:xfrm>
            <a:custGeom>
              <a:avLst/>
              <a:gdLst/>
              <a:ahLst/>
              <a:cxnLst/>
              <a:rect l="l" t="t" r="r" b="b"/>
              <a:pathLst>
                <a:path w="660" h="434" extrusionOk="0">
                  <a:moveTo>
                    <a:pt x="1" y="0"/>
                  </a:moveTo>
                  <a:lnTo>
                    <a:pt x="1" y="433"/>
                  </a:lnTo>
                  <a:lnTo>
                    <a:pt x="607" y="433"/>
                  </a:lnTo>
                  <a:cubicBezTo>
                    <a:pt x="660" y="294"/>
                    <a:pt x="660" y="140"/>
                    <a:pt x="607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897;p137">
              <a:extLst>
                <a:ext uri="{FF2B5EF4-FFF2-40B4-BE49-F238E27FC236}">
                  <a16:creationId xmlns:a16="http://schemas.microsoft.com/office/drawing/2014/main" id="{9CD6AD67-E5EA-8290-6DF3-8C403A53F3E6}"/>
                </a:ext>
              </a:extLst>
            </p:cNvPr>
            <p:cNvSpPr/>
            <p:nvPr/>
          </p:nvSpPr>
          <p:spPr>
            <a:xfrm>
              <a:off x="2178842" y="2900869"/>
              <a:ext cx="375709" cy="360890"/>
            </a:xfrm>
            <a:custGeom>
              <a:avLst/>
              <a:gdLst/>
              <a:ahLst/>
              <a:cxnLst/>
              <a:rect l="l" t="t" r="r" b="b"/>
              <a:pathLst>
                <a:path w="14325" h="13760" extrusionOk="0">
                  <a:moveTo>
                    <a:pt x="12616" y="687"/>
                  </a:moveTo>
                  <a:lnTo>
                    <a:pt x="12616" y="1496"/>
                  </a:lnTo>
                  <a:cubicBezTo>
                    <a:pt x="12616" y="1606"/>
                    <a:pt x="12703" y="1698"/>
                    <a:pt x="12814" y="1698"/>
                  </a:cubicBezTo>
                  <a:lnTo>
                    <a:pt x="13622" y="1698"/>
                  </a:lnTo>
                  <a:lnTo>
                    <a:pt x="11871" y="3444"/>
                  </a:lnTo>
                  <a:lnTo>
                    <a:pt x="11149" y="3444"/>
                  </a:lnTo>
                  <a:lnTo>
                    <a:pt x="12313" y="2280"/>
                  </a:lnTo>
                  <a:cubicBezTo>
                    <a:pt x="12474" y="2137"/>
                    <a:pt x="12334" y="1924"/>
                    <a:pt x="12176" y="1924"/>
                  </a:cubicBezTo>
                  <a:cubicBezTo>
                    <a:pt x="12126" y="1924"/>
                    <a:pt x="12074" y="1945"/>
                    <a:pt x="12029" y="1996"/>
                  </a:cubicBezTo>
                  <a:lnTo>
                    <a:pt x="10865" y="3160"/>
                  </a:lnTo>
                  <a:lnTo>
                    <a:pt x="10865" y="2439"/>
                  </a:lnTo>
                  <a:lnTo>
                    <a:pt x="12616" y="687"/>
                  </a:lnTo>
                  <a:close/>
                  <a:moveTo>
                    <a:pt x="6136" y="2987"/>
                  </a:moveTo>
                  <a:cubicBezTo>
                    <a:pt x="7406" y="2987"/>
                    <a:pt x="8671" y="3453"/>
                    <a:pt x="9657" y="4368"/>
                  </a:cubicBezTo>
                  <a:lnTo>
                    <a:pt x="6000" y="8025"/>
                  </a:lnTo>
                  <a:cubicBezTo>
                    <a:pt x="5870" y="8171"/>
                    <a:pt x="6000" y="8363"/>
                    <a:pt x="6152" y="8363"/>
                  </a:cubicBezTo>
                  <a:cubicBezTo>
                    <a:pt x="6196" y="8363"/>
                    <a:pt x="6242" y="8347"/>
                    <a:pt x="6284" y="8309"/>
                  </a:cubicBezTo>
                  <a:lnTo>
                    <a:pt x="7198" y="7395"/>
                  </a:lnTo>
                  <a:lnTo>
                    <a:pt x="7198" y="7395"/>
                  </a:lnTo>
                  <a:cubicBezTo>
                    <a:pt x="7554" y="7886"/>
                    <a:pt x="7530" y="8550"/>
                    <a:pt x="7141" y="9011"/>
                  </a:cubicBezTo>
                  <a:cubicBezTo>
                    <a:pt x="6884" y="9312"/>
                    <a:pt x="6518" y="9472"/>
                    <a:pt x="6145" y="9472"/>
                  </a:cubicBezTo>
                  <a:cubicBezTo>
                    <a:pt x="5944" y="9472"/>
                    <a:pt x="5742" y="9425"/>
                    <a:pt x="5553" y="9329"/>
                  </a:cubicBezTo>
                  <a:cubicBezTo>
                    <a:pt x="5014" y="9055"/>
                    <a:pt x="4735" y="8448"/>
                    <a:pt x="4874" y="7861"/>
                  </a:cubicBezTo>
                  <a:cubicBezTo>
                    <a:pt x="5014" y="7274"/>
                    <a:pt x="5538" y="6861"/>
                    <a:pt x="6145" y="6861"/>
                  </a:cubicBezTo>
                  <a:cubicBezTo>
                    <a:pt x="6226" y="6861"/>
                    <a:pt x="6303" y="6870"/>
                    <a:pt x="6385" y="6885"/>
                  </a:cubicBezTo>
                  <a:cubicBezTo>
                    <a:pt x="6403" y="6888"/>
                    <a:pt x="6419" y="6890"/>
                    <a:pt x="6435" y="6890"/>
                  </a:cubicBezTo>
                  <a:cubicBezTo>
                    <a:pt x="6664" y="6890"/>
                    <a:pt x="6718" y="6526"/>
                    <a:pt x="6457" y="6485"/>
                  </a:cubicBezTo>
                  <a:cubicBezTo>
                    <a:pt x="6353" y="6466"/>
                    <a:pt x="6249" y="6457"/>
                    <a:pt x="6146" y="6457"/>
                  </a:cubicBezTo>
                  <a:cubicBezTo>
                    <a:pt x="5548" y="6457"/>
                    <a:pt x="4984" y="6769"/>
                    <a:pt x="4672" y="7298"/>
                  </a:cubicBezTo>
                  <a:cubicBezTo>
                    <a:pt x="4307" y="7919"/>
                    <a:pt x="4369" y="8699"/>
                    <a:pt x="4826" y="9257"/>
                  </a:cubicBezTo>
                  <a:cubicBezTo>
                    <a:pt x="5159" y="9655"/>
                    <a:pt x="5643" y="9874"/>
                    <a:pt x="6141" y="9874"/>
                  </a:cubicBezTo>
                  <a:cubicBezTo>
                    <a:pt x="6335" y="9874"/>
                    <a:pt x="6532" y="9841"/>
                    <a:pt x="6722" y="9772"/>
                  </a:cubicBezTo>
                  <a:cubicBezTo>
                    <a:pt x="7400" y="9526"/>
                    <a:pt x="7848" y="8886"/>
                    <a:pt x="7848" y="8165"/>
                  </a:cubicBezTo>
                  <a:cubicBezTo>
                    <a:pt x="7853" y="7780"/>
                    <a:pt x="7723" y="7409"/>
                    <a:pt x="7482" y="7111"/>
                  </a:cubicBezTo>
                  <a:lnTo>
                    <a:pt x="8113" y="6476"/>
                  </a:lnTo>
                  <a:lnTo>
                    <a:pt x="8113" y="6476"/>
                  </a:lnTo>
                  <a:cubicBezTo>
                    <a:pt x="8984" y="7496"/>
                    <a:pt x="8931" y="9007"/>
                    <a:pt x="8002" y="9964"/>
                  </a:cubicBezTo>
                  <a:cubicBezTo>
                    <a:pt x="7497" y="10483"/>
                    <a:pt x="6822" y="10747"/>
                    <a:pt x="6145" y="10747"/>
                  </a:cubicBezTo>
                  <a:cubicBezTo>
                    <a:pt x="5571" y="10747"/>
                    <a:pt x="4995" y="10557"/>
                    <a:pt x="4518" y="10171"/>
                  </a:cubicBezTo>
                  <a:cubicBezTo>
                    <a:pt x="3479" y="9329"/>
                    <a:pt x="3248" y="7837"/>
                    <a:pt x="3989" y="6721"/>
                  </a:cubicBezTo>
                  <a:cubicBezTo>
                    <a:pt x="4484" y="5978"/>
                    <a:pt x="5305" y="5568"/>
                    <a:pt x="6147" y="5568"/>
                  </a:cubicBezTo>
                  <a:cubicBezTo>
                    <a:pt x="6564" y="5568"/>
                    <a:pt x="6986" y="5669"/>
                    <a:pt x="7376" y="5879"/>
                  </a:cubicBezTo>
                  <a:cubicBezTo>
                    <a:pt x="7410" y="5897"/>
                    <a:pt x="7443" y="5904"/>
                    <a:pt x="7473" y="5904"/>
                  </a:cubicBezTo>
                  <a:cubicBezTo>
                    <a:pt x="7653" y="5904"/>
                    <a:pt x="7762" y="5639"/>
                    <a:pt x="7569" y="5528"/>
                  </a:cubicBezTo>
                  <a:cubicBezTo>
                    <a:pt x="7115" y="5282"/>
                    <a:pt x="6624" y="5164"/>
                    <a:pt x="6139" y="5164"/>
                  </a:cubicBezTo>
                  <a:cubicBezTo>
                    <a:pt x="5162" y="5164"/>
                    <a:pt x="4210" y="5641"/>
                    <a:pt x="3638" y="6509"/>
                  </a:cubicBezTo>
                  <a:cubicBezTo>
                    <a:pt x="2776" y="7804"/>
                    <a:pt x="3051" y="9541"/>
                    <a:pt x="4263" y="10508"/>
                  </a:cubicBezTo>
                  <a:cubicBezTo>
                    <a:pt x="4815" y="10950"/>
                    <a:pt x="5478" y="11167"/>
                    <a:pt x="6139" y="11167"/>
                  </a:cubicBezTo>
                  <a:cubicBezTo>
                    <a:pt x="6932" y="11167"/>
                    <a:pt x="7720" y="10855"/>
                    <a:pt x="8305" y="10243"/>
                  </a:cubicBezTo>
                  <a:cubicBezTo>
                    <a:pt x="9383" y="9122"/>
                    <a:pt x="9421" y="7361"/>
                    <a:pt x="8401" y="6192"/>
                  </a:cubicBezTo>
                  <a:lnTo>
                    <a:pt x="9032" y="5561"/>
                  </a:lnTo>
                  <a:lnTo>
                    <a:pt x="9032" y="5561"/>
                  </a:lnTo>
                  <a:cubicBezTo>
                    <a:pt x="10393" y="7082"/>
                    <a:pt x="10350" y="9401"/>
                    <a:pt x="8926" y="10864"/>
                  </a:cubicBezTo>
                  <a:cubicBezTo>
                    <a:pt x="8170" y="11643"/>
                    <a:pt x="7161" y="12038"/>
                    <a:pt x="6147" y="12038"/>
                  </a:cubicBezTo>
                  <a:cubicBezTo>
                    <a:pt x="5256" y="12038"/>
                    <a:pt x="4362" y="11733"/>
                    <a:pt x="3633" y="11114"/>
                  </a:cubicBezTo>
                  <a:cubicBezTo>
                    <a:pt x="2079" y="9791"/>
                    <a:pt x="1809" y="7491"/>
                    <a:pt x="3027" y="5850"/>
                  </a:cubicBezTo>
                  <a:cubicBezTo>
                    <a:pt x="3783" y="4827"/>
                    <a:pt x="4955" y="4279"/>
                    <a:pt x="6147" y="4279"/>
                  </a:cubicBezTo>
                  <a:cubicBezTo>
                    <a:pt x="6865" y="4279"/>
                    <a:pt x="7591" y="4478"/>
                    <a:pt x="8238" y="4893"/>
                  </a:cubicBezTo>
                  <a:cubicBezTo>
                    <a:pt x="8278" y="4921"/>
                    <a:pt x="8319" y="4933"/>
                    <a:pt x="8357" y="4933"/>
                  </a:cubicBezTo>
                  <a:cubicBezTo>
                    <a:pt x="8535" y="4933"/>
                    <a:pt x="8657" y="4670"/>
                    <a:pt x="8459" y="4551"/>
                  </a:cubicBezTo>
                  <a:cubicBezTo>
                    <a:pt x="7743" y="4092"/>
                    <a:pt x="6939" y="3871"/>
                    <a:pt x="6143" y="3871"/>
                  </a:cubicBezTo>
                  <a:cubicBezTo>
                    <a:pt x="4821" y="3871"/>
                    <a:pt x="3521" y="4479"/>
                    <a:pt x="2680" y="5614"/>
                  </a:cubicBezTo>
                  <a:cubicBezTo>
                    <a:pt x="1338" y="7433"/>
                    <a:pt x="1636" y="9983"/>
                    <a:pt x="3363" y="11446"/>
                  </a:cubicBezTo>
                  <a:cubicBezTo>
                    <a:pt x="4168" y="12127"/>
                    <a:pt x="5154" y="12463"/>
                    <a:pt x="6137" y="12463"/>
                  </a:cubicBezTo>
                  <a:cubicBezTo>
                    <a:pt x="7265" y="12463"/>
                    <a:pt x="8388" y="12022"/>
                    <a:pt x="9229" y="11153"/>
                  </a:cubicBezTo>
                  <a:cubicBezTo>
                    <a:pt x="10798" y="9521"/>
                    <a:pt x="10836" y="6952"/>
                    <a:pt x="9316" y="5278"/>
                  </a:cubicBezTo>
                  <a:lnTo>
                    <a:pt x="9946" y="4652"/>
                  </a:lnTo>
                  <a:cubicBezTo>
                    <a:pt x="10831" y="5605"/>
                    <a:pt x="11322" y="6861"/>
                    <a:pt x="11322" y="8165"/>
                  </a:cubicBezTo>
                  <a:cubicBezTo>
                    <a:pt x="11327" y="10619"/>
                    <a:pt x="9604" y="12741"/>
                    <a:pt x="7203" y="13246"/>
                  </a:cubicBezTo>
                  <a:cubicBezTo>
                    <a:pt x="6846" y="13321"/>
                    <a:pt x="6489" y="13357"/>
                    <a:pt x="6136" y="13357"/>
                  </a:cubicBezTo>
                  <a:cubicBezTo>
                    <a:pt x="4112" y="13357"/>
                    <a:pt x="2226" y="12166"/>
                    <a:pt x="1391" y="10253"/>
                  </a:cubicBezTo>
                  <a:cubicBezTo>
                    <a:pt x="404" y="8001"/>
                    <a:pt x="1131" y="5369"/>
                    <a:pt x="3132" y="3945"/>
                  </a:cubicBezTo>
                  <a:cubicBezTo>
                    <a:pt x="4037" y="3303"/>
                    <a:pt x="5088" y="2987"/>
                    <a:pt x="6136" y="2987"/>
                  </a:cubicBezTo>
                  <a:close/>
                  <a:moveTo>
                    <a:pt x="12815" y="0"/>
                  </a:moveTo>
                  <a:cubicBezTo>
                    <a:pt x="12765" y="0"/>
                    <a:pt x="12715" y="19"/>
                    <a:pt x="12674" y="62"/>
                  </a:cubicBezTo>
                  <a:lnTo>
                    <a:pt x="10518" y="2212"/>
                  </a:lnTo>
                  <a:cubicBezTo>
                    <a:pt x="10485" y="2251"/>
                    <a:pt x="10461" y="2299"/>
                    <a:pt x="10461" y="2357"/>
                  </a:cubicBezTo>
                  <a:lnTo>
                    <a:pt x="10461" y="3565"/>
                  </a:lnTo>
                  <a:lnTo>
                    <a:pt x="9941" y="4079"/>
                  </a:lnTo>
                  <a:cubicBezTo>
                    <a:pt x="8867" y="3079"/>
                    <a:pt x="7500" y="2583"/>
                    <a:pt x="6136" y="2583"/>
                  </a:cubicBezTo>
                  <a:cubicBezTo>
                    <a:pt x="4671" y="2583"/>
                    <a:pt x="3209" y="3155"/>
                    <a:pt x="2112" y="4291"/>
                  </a:cubicBezTo>
                  <a:cubicBezTo>
                    <a:pt x="0" y="6485"/>
                    <a:pt x="34" y="9964"/>
                    <a:pt x="2189" y="12120"/>
                  </a:cubicBezTo>
                  <a:cubicBezTo>
                    <a:pt x="3279" y="13212"/>
                    <a:pt x="4710" y="13759"/>
                    <a:pt x="6142" y="13759"/>
                  </a:cubicBezTo>
                  <a:cubicBezTo>
                    <a:pt x="7538" y="13759"/>
                    <a:pt x="8935" y="13239"/>
                    <a:pt x="10018" y="12197"/>
                  </a:cubicBezTo>
                  <a:cubicBezTo>
                    <a:pt x="12207" y="10080"/>
                    <a:pt x="12304" y="6596"/>
                    <a:pt x="10225" y="4368"/>
                  </a:cubicBezTo>
                  <a:lnTo>
                    <a:pt x="10745" y="3848"/>
                  </a:lnTo>
                  <a:lnTo>
                    <a:pt x="11952" y="3848"/>
                  </a:lnTo>
                  <a:cubicBezTo>
                    <a:pt x="12005" y="3848"/>
                    <a:pt x="12058" y="3824"/>
                    <a:pt x="12097" y="3786"/>
                  </a:cubicBezTo>
                  <a:lnTo>
                    <a:pt x="14248" y="1635"/>
                  </a:lnTo>
                  <a:cubicBezTo>
                    <a:pt x="14305" y="1577"/>
                    <a:pt x="14325" y="1491"/>
                    <a:pt x="14296" y="1419"/>
                  </a:cubicBezTo>
                  <a:cubicBezTo>
                    <a:pt x="14262" y="1342"/>
                    <a:pt x="14190" y="1293"/>
                    <a:pt x="14108" y="1293"/>
                  </a:cubicBezTo>
                  <a:lnTo>
                    <a:pt x="13016" y="1293"/>
                  </a:lnTo>
                  <a:lnTo>
                    <a:pt x="13016" y="201"/>
                  </a:lnTo>
                  <a:cubicBezTo>
                    <a:pt x="13016" y="81"/>
                    <a:pt x="12917" y="0"/>
                    <a:pt x="128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3774;p137">
            <a:extLst>
              <a:ext uri="{FF2B5EF4-FFF2-40B4-BE49-F238E27FC236}">
                <a16:creationId xmlns:a16="http://schemas.microsoft.com/office/drawing/2014/main" id="{763B3E48-8223-2996-6CA7-27E0E57376C6}"/>
              </a:ext>
            </a:extLst>
          </p:cNvPr>
          <p:cNvGrpSpPr/>
          <p:nvPr/>
        </p:nvGrpSpPr>
        <p:grpSpPr>
          <a:xfrm>
            <a:off x="7852373" y="2595409"/>
            <a:ext cx="347567" cy="346334"/>
            <a:chOff x="3547471" y="2442334"/>
            <a:chExt cx="347567" cy="346334"/>
          </a:xfrm>
        </p:grpSpPr>
        <p:sp>
          <p:nvSpPr>
            <p:cNvPr id="69" name="Google Shape;13775;p137">
              <a:extLst>
                <a:ext uri="{FF2B5EF4-FFF2-40B4-BE49-F238E27FC236}">
                  <a16:creationId xmlns:a16="http://schemas.microsoft.com/office/drawing/2014/main" id="{D7A6C99A-5912-47F0-B5B6-3785EE8EDA11}"/>
                </a:ext>
              </a:extLst>
            </p:cNvPr>
            <p:cNvSpPr/>
            <p:nvPr/>
          </p:nvSpPr>
          <p:spPr>
            <a:xfrm>
              <a:off x="3552507" y="2645518"/>
              <a:ext cx="60979" cy="138088"/>
            </a:xfrm>
            <a:custGeom>
              <a:avLst/>
              <a:gdLst/>
              <a:ahLst/>
              <a:cxnLst/>
              <a:rect l="l" t="t" r="r" b="b"/>
              <a:pathLst>
                <a:path w="2325" h="5265" extrusionOk="0">
                  <a:moveTo>
                    <a:pt x="2001" y="1"/>
                  </a:moveTo>
                  <a:cubicBezTo>
                    <a:pt x="1999" y="1"/>
                    <a:pt x="1996" y="1"/>
                    <a:pt x="1993" y="1"/>
                  </a:cubicBezTo>
                  <a:lnTo>
                    <a:pt x="333" y="1"/>
                  </a:lnTo>
                  <a:cubicBezTo>
                    <a:pt x="150" y="1"/>
                    <a:pt x="1" y="145"/>
                    <a:pt x="1" y="333"/>
                  </a:cubicBezTo>
                  <a:lnTo>
                    <a:pt x="1" y="5265"/>
                  </a:lnTo>
                  <a:lnTo>
                    <a:pt x="2325" y="5265"/>
                  </a:lnTo>
                  <a:lnTo>
                    <a:pt x="2325" y="333"/>
                  </a:lnTo>
                  <a:cubicBezTo>
                    <a:pt x="2325" y="148"/>
                    <a:pt x="2180" y="1"/>
                    <a:pt x="2001" y="1"/>
                  </a:cubicBezTo>
                  <a:close/>
                </a:path>
              </a:pathLst>
            </a:custGeom>
            <a:solidFill>
              <a:srgbClr val="C5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776;p137">
              <a:extLst>
                <a:ext uri="{FF2B5EF4-FFF2-40B4-BE49-F238E27FC236}">
                  <a16:creationId xmlns:a16="http://schemas.microsoft.com/office/drawing/2014/main" id="{6E5F6517-4377-D654-6E34-C9F924024A9A}"/>
                </a:ext>
              </a:extLst>
            </p:cNvPr>
            <p:cNvSpPr/>
            <p:nvPr/>
          </p:nvSpPr>
          <p:spPr>
            <a:xfrm>
              <a:off x="3552507" y="2645518"/>
              <a:ext cx="29060" cy="138088"/>
            </a:xfrm>
            <a:custGeom>
              <a:avLst/>
              <a:gdLst/>
              <a:ahLst/>
              <a:cxnLst/>
              <a:rect l="l" t="t" r="r" b="b"/>
              <a:pathLst>
                <a:path w="1108" h="5265" extrusionOk="0">
                  <a:moveTo>
                    <a:pt x="333" y="1"/>
                  </a:moveTo>
                  <a:cubicBezTo>
                    <a:pt x="150" y="1"/>
                    <a:pt x="1" y="145"/>
                    <a:pt x="1" y="333"/>
                  </a:cubicBezTo>
                  <a:lnTo>
                    <a:pt x="1" y="5265"/>
                  </a:lnTo>
                  <a:lnTo>
                    <a:pt x="776" y="5265"/>
                  </a:lnTo>
                  <a:lnTo>
                    <a:pt x="776" y="333"/>
                  </a:lnTo>
                  <a:cubicBezTo>
                    <a:pt x="776" y="150"/>
                    <a:pt x="925" y="1"/>
                    <a:pt x="1108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777;p137">
              <a:extLst>
                <a:ext uri="{FF2B5EF4-FFF2-40B4-BE49-F238E27FC236}">
                  <a16:creationId xmlns:a16="http://schemas.microsoft.com/office/drawing/2014/main" id="{0161FB5C-8E20-5ABD-FEA9-0E1C21B9BB2B}"/>
                </a:ext>
              </a:extLst>
            </p:cNvPr>
            <p:cNvSpPr/>
            <p:nvPr/>
          </p:nvSpPr>
          <p:spPr>
            <a:xfrm>
              <a:off x="3644644" y="2611212"/>
              <a:ext cx="60979" cy="172393"/>
            </a:xfrm>
            <a:custGeom>
              <a:avLst/>
              <a:gdLst/>
              <a:ahLst/>
              <a:cxnLst/>
              <a:rect l="l" t="t" r="r" b="b"/>
              <a:pathLst>
                <a:path w="2325" h="6573" extrusionOk="0">
                  <a:moveTo>
                    <a:pt x="332" y="0"/>
                  </a:moveTo>
                  <a:cubicBezTo>
                    <a:pt x="150" y="0"/>
                    <a:pt x="0" y="149"/>
                    <a:pt x="0" y="332"/>
                  </a:cubicBezTo>
                  <a:lnTo>
                    <a:pt x="0" y="6573"/>
                  </a:lnTo>
                  <a:lnTo>
                    <a:pt x="2324" y="6573"/>
                  </a:lnTo>
                  <a:lnTo>
                    <a:pt x="2324" y="337"/>
                  </a:lnTo>
                  <a:cubicBezTo>
                    <a:pt x="2324" y="149"/>
                    <a:pt x="2175" y="0"/>
                    <a:pt x="1992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778;p137">
              <a:extLst>
                <a:ext uri="{FF2B5EF4-FFF2-40B4-BE49-F238E27FC236}">
                  <a16:creationId xmlns:a16="http://schemas.microsoft.com/office/drawing/2014/main" id="{10DEBF1C-8733-9662-818B-96CF4F08C2B8}"/>
                </a:ext>
              </a:extLst>
            </p:cNvPr>
            <p:cNvSpPr/>
            <p:nvPr/>
          </p:nvSpPr>
          <p:spPr>
            <a:xfrm>
              <a:off x="3644644" y="2611212"/>
              <a:ext cx="29060" cy="172393"/>
            </a:xfrm>
            <a:custGeom>
              <a:avLst/>
              <a:gdLst/>
              <a:ahLst/>
              <a:cxnLst/>
              <a:rect l="l" t="t" r="r" b="b"/>
              <a:pathLst>
                <a:path w="1108" h="6573" extrusionOk="0">
                  <a:moveTo>
                    <a:pt x="332" y="0"/>
                  </a:moveTo>
                  <a:cubicBezTo>
                    <a:pt x="150" y="0"/>
                    <a:pt x="0" y="149"/>
                    <a:pt x="0" y="332"/>
                  </a:cubicBezTo>
                  <a:lnTo>
                    <a:pt x="0" y="6573"/>
                  </a:lnTo>
                  <a:lnTo>
                    <a:pt x="775" y="6573"/>
                  </a:lnTo>
                  <a:lnTo>
                    <a:pt x="775" y="337"/>
                  </a:lnTo>
                  <a:cubicBezTo>
                    <a:pt x="775" y="149"/>
                    <a:pt x="924" y="0"/>
                    <a:pt x="1107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779;p137">
              <a:extLst>
                <a:ext uri="{FF2B5EF4-FFF2-40B4-BE49-F238E27FC236}">
                  <a16:creationId xmlns:a16="http://schemas.microsoft.com/office/drawing/2014/main" id="{72FDBBB3-FBAB-9D99-F9C6-E824BF4728FF}"/>
                </a:ext>
              </a:extLst>
            </p:cNvPr>
            <p:cNvSpPr/>
            <p:nvPr/>
          </p:nvSpPr>
          <p:spPr>
            <a:xfrm>
              <a:off x="3736755" y="2577143"/>
              <a:ext cx="61005" cy="206463"/>
            </a:xfrm>
            <a:custGeom>
              <a:avLst/>
              <a:gdLst/>
              <a:ahLst/>
              <a:cxnLst/>
              <a:rect l="l" t="t" r="r" b="b"/>
              <a:pathLst>
                <a:path w="2326" h="7872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7872"/>
                  </a:lnTo>
                  <a:lnTo>
                    <a:pt x="2325" y="7872"/>
                  </a:lnTo>
                  <a:lnTo>
                    <a:pt x="2325" y="332"/>
                  </a:lnTo>
                  <a:cubicBezTo>
                    <a:pt x="2325" y="149"/>
                    <a:pt x="2176" y="0"/>
                    <a:pt x="1993" y="0"/>
                  </a:cubicBezTo>
                  <a:close/>
                </a:path>
              </a:pathLst>
            </a:custGeom>
            <a:solidFill>
              <a:srgbClr val="DB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780;p137">
              <a:extLst>
                <a:ext uri="{FF2B5EF4-FFF2-40B4-BE49-F238E27FC236}">
                  <a16:creationId xmlns:a16="http://schemas.microsoft.com/office/drawing/2014/main" id="{1CDEACD8-BD8D-2533-CF02-24F5A9B2A03A}"/>
                </a:ext>
              </a:extLst>
            </p:cNvPr>
            <p:cNvSpPr/>
            <p:nvPr/>
          </p:nvSpPr>
          <p:spPr>
            <a:xfrm>
              <a:off x="3736755" y="2577143"/>
              <a:ext cx="29060" cy="206463"/>
            </a:xfrm>
            <a:custGeom>
              <a:avLst/>
              <a:gdLst/>
              <a:ahLst/>
              <a:cxnLst/>
              <a:rect l="l" t="t" r="r" b="b"/>
              <a:pathLst>
                <a:path w="1108" h="7872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7872"/>
                  </a:lnTo>
                  <a:lnTo>
                    <a:pt x="776" y="7872"/>
                  </a:lnTo>
                  <a:lnTo>
                    <a:pt x="776" y="332"/>
                  </a:lnTo>
                  <a:cubicBezTo>
                    <a:pt x="776" y="149"/>
                    <a:pt x="925" y="0"/>
                    <a:pt x="1108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781;p137">
              <a:extLst>
                <a:ext uri="{FF2B5EF4-FFF2-40B4-BE49-F238E27FC236}">
                  <a16:creationId xmlns:a16="http://schemas.microsoft.com/office/drawing/2014/main" id="{BBB1AC67-CE7C-030C-8C5A-7B3E48181B9C}"/>
                </a:ext>
              </a:extLst>
            </p:cNvPr>
            <p:cNvSpPr/>
            <p:nvPr/>
          </p:nvSpPr>
          <p:spPr>
            <a:xfrm>
              <a:off x="3828892" y="2542942"/>
              <a:ext cx="60979" cy="240664"/>
            </a:xfrm>
            <a:custGeom>
              <a:avLst/>
              <a:gdLst/>
              <a:ahLst/>
              <a:cxnLst/>
              <a:rect l="l" t="t" r="r" b="b"/>
              <a:pathLst>
                <a:path w="2325" h="9176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9176"/>
                  </a:lnTo>
                  <a:lnTo>
                    <a:pt x="2325" y="9176"/>
                  </a:lnTo>
                  <a:lnTo>
                    <a:pt x="2325" y="332"/>
                  </a:lnTo>
                  <a:cubicBezTo>
                    <a:pt x="2325" y="149"/>
                    <a:pt x="2175" y="0"/>
                    <a:pt x="1993" y="0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782;p137">
              <a:extLst>
                <a:ext uri="{FF2B5EF4-FFF2-40B4-BE49-F238E27FC236}">
                  <a16:creationId xmlns:a16="http://schemas.microsoft.com/office/drawing/2014/main" id="{50C32F27-4D8B-8537-E965-1606971A12A1}"/>
                </a:ext>
              </a:extLst>
            </p:cNvPr>
            <p:cNvSpPr/>
            <p:nvPr/>
          </p:nvSpPr>
          <p:spPr>
            <a:xfrm>
              <a:off x="3828892" y="2542942"/>
              <a:ext cx="29191" cy="240664"/>
            </a:xfrm>
            <a:custGeom>
              <a:avLst/>
              <a:gdLst/>
              <a:ahLst/>
              <a:cxnLst/>
              <a:rect l="l" t="t" r="r" b="b"/>
              <a:pathLst>
                <a:path w="1113" h="9176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9176"/>
                  </a:lnTo>
                  <a:lnTo>
                    <a:pt x="775" y="9176"/>
                  </a:lnTo>
                  <a:lnTo>
                    <a:pt x="775" y="332"/>
                  </a:lnTo>
                  <a:cubicBezTo>
                    <a:pt x="775" y="149"/>
                    <a:pt x="924" y="0"/>
                    <a:pt x="1112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783;p137">
              <a:extLst>
                <a:ext uri="{FF2B5EF4-FFF2-40B4-BE49-F238E27FC236}">
                  <a16:creationId xmlns:a16="http://schemas.microsoft.com/office/drawing/2014/main" id="{4415B2CE-7A7E-F519-2E40-E8F6BF793AEF}"/>
                </a:ext>
              </a:extLst>
            </p:cNvPr>
            <p:cNvSpPr/>
            <p:nvPr/>
          </p:nvSpPr>
          <p:spPr>
            <a:xfrm>
              <a:off x="3567142" y="2447527"/>
              <a:ext cx="313130" cy="126338"/>
            </a:xfrm>
            <a:custGeom>
              <a:avLst/>
              <a:gdLst/>
              <a:ahLst/>
              <a:cxnLst/>
              <a:rect l="l" t="t" r="r" b="b"/>
              <a:pathLst>
                <a:path w="11939" h="4817" extrusionOk="0">
                  <a:moveTo>
                    <a:pt x="9603" y="0"/>
                  </a:moveTo>
                  <a:cubicBezTo>
                    <a:pt x="9429" y="0"/>
                    <a:pt x="9327" y="190"/>
                    <a:pt x="9427" y="332"/>
                  </a:cubicBezTo>
                  <a:lnTo>
                    <a:pt x="9764" y="818"/>
                  </a:lnTo>
                  <a:cubicBezTo>
                    <a:pt x="8624" y="1502"/>
                    <a:pt x="4976" y="3426"/>
                    <a:pt x="1" y="3426"/>
                  </a:cubicBezTo>
                  <a:lnTo>
                    <a:pt x="1" y="4817"/>
                  </a:lnTo>
                  <a:cubicBezTo>
                    <a:pt x="2705" y="4812"/>
                    <a:pt x="5385" y="4288"/>
                    <a:pt x="7897" y="3282"/>
                  </a:cubicBezTo>
                  <a:cubicBezTo>
                    <a:pt x="8816" y="2916"/>
                    <a:pt x="9711" y="2478"/>
                    <a:pt x="10563" y="1968"/>
                  </a:cubicBezTo>
                  <a:lnTo>
                    <a:pt x="10861" y="2401"/>
                  </a:lnTo>
                  <a:cubicBezTo>
                    <a:pt x="10905" y="2462"/>
                    <a:pt x="10970" y="2491"/>
                    <a:pt x="11035" y="2491"/>
                  </a:cubicBezTo>
                  <a:cubicBezTo>
                    <a:pt x="11120" y="2491"/>
                    <a:pt x="11204" y="2441"/>
                    <a:pt x="11236" y="2348"/>
                  </a:cubicBezTo>
                  <a:lnTo>
                    <a:pt x="11896" y="352"/>
                  </a:lnTo>
                  <a:cubicBezTo>
                    <a:pt x="11939" y="222"/>
                    <a:pt x="11847" y="82"/>
                    <a:pt x="11708" y="73"/>
                  </a:cubicBezTo>
                  <a:lnTo>
                    <a:pt x="9610" y="0"/>
                  </a:lnTo>
                  <a:cubicBezTo>
                    <a:pt x="9608" y="0"/>
                    <a:pt x="9606" y="0"/>
                    <a:pt x="9603" y="0"/>
                  </a:cubicBezTo>
                  <a:close/>
                </a:path>
              </a:pathLst>
            </a:custGeom>
            <a:solidFill>
              <a:srgbClr val="B9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784;p137">
              <a:extLst>
                <a:ext uri="{FF2B5EF4-FFF2-40B4-BE49-F238E27FC236}">
                  <a16:creationId xmlns:a16="http://schemas.microsoft.com/office/drawing/2014/main" id="{BA337E40-9C82-3297-A8C3-DD9047E7AF40}"/>
                </a:ext>
              </a:extLst>
            </p:cNvPr>
            <p:cNvSpPr/>
            <p:nvPr/>
          </p:nvSpPr>
          <p:spPr>
            <a:xfrm>
              <a:off x="3547471" y="2640351"/>
              <a:ext cx="71077" cy="148317"/>
            </a:xfrm>
            <a:custGeom>
              <a:avLst/>
              <a:gdLst/>
              <a:ahLst/>
              <a:cxnLst/>
              <a:rect l="l" t="t" r="r" b="b"/>
              <a:pathLst>
                <a:path w="2710" h="5655" extrusionOk="0">
                  <a:moveTo>
                    <a:pt x="2185" y="386"/>
                  </a:moveTo>
                  <a:cubicBezTo>
                    <a:pt x="2262" y="386"/>
                    <a:pt x="2320" y="448"/>
                    <a:pt x="2320" y="525"/>
                  </a:cubicBezTo>
                  <a:lnTo>
                    <a:pt x="2320" y="5265"/>
                  </a:lnTo>
                  <a:lnTo>
                    <a:pt x="385" y="5265"/>
                  </a:lnTo>
                  <a:lnTo>
                    <a:pt x="385" y="525"/>
                  </a:lnTo>
                  <a:cubicBezTo>
                    <a:pt x="385" y="448"/>
                    <a:pt x="448" y="386"/>
                    <a:pt x="525" y="386"/>
                  </a:cubicBezTo>
                  <a:close/>
                  <a:moveTo>
                    <a:pt x="525" y="1"/>
                  </a:moveTo>
                  <a:cubicBezTo>
                    <a:pt x="236" y="1"/>
                    <a:pt x="0" y="236"/>
                    <a:pt x="0" y="530"/>
                  </a:cubicBezTo>
                  <a:lnTo>
                    <a:pt x="0" y="5462"/>
                  </a:lnTo>
                  <a:cubicBezTo>
                    <a:pt x="0" y="5568"/>
                    <a:pt x="87" y="5654"/>
                    <a:pt x="193" y="5654"/>
                  </a:cubicBezTo>
                  <a:lnTo>
                    <a:pt x="2517" y="5654"/>
                  </a:lnTo>
                  <a:cubicBezTo>
                    <a:pt x="2623" y="5654"/>
                    <a:pt x="2709" y="5568"/>
                    <a:pt x="2709" y="5462"/>
                  </a:cubicBezTo>
                  <a:lnTo>
                    <a:pt x="2709" y="530"/>
                  </a:lnTo>
                  <a:cubicBezTo>
                    <a:pt x="2709" y="236"/>
                    <a:pt x="2474" y="1"/>
                    <a:pt x="2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785;p137">
              <a:extLst>
                <a:ext uri="{FF2B5EF4-FFF2-40B4-BE49-F238E27FC236}">
                  <a16:creationId xmlns:a16="http://schemas.microsoft.com/office/drawing/2014/main" id="{BCC24780-6041-8FD1-B762-5E9F1EC87561}"/>
                </a:ext>
              </a:extLst>
            </p:cNvPr>
            <p:cNvSpPr/>
            <p:nvPr/>
          </p:nvSpPr>
          <p:spPr>
            <a:xfrm>
              <a:off x="3639477" y="2606151"/>
              <a:ext cx="71181" cy="182517"/>
            </a:xfrm>
            <a:custGeom>
              <a:avLst/>
              <a:gdLst/>
              <a:ahLst/>
              <a:cxnLst/>
              <a:rect l="l" t="t" r="r" b="b"/>
              <a:pathLst>
                <a:path w="2714" h="6959" extrusionOk="0">
                  <a:moveTo>
                    <a:pt x="2189" y="390"/>
                  </a:moveTo>
                  <a:cubicBezTo>
                    <a:pt x="2266" y="390"/>
                    <a:pt x="2329" y="453"/>
                    <a:pt x="2329" y="530"/>
                  </a:cubicBezTo>
                  <a:lnTo>
                    <a:pt x="2329" y="6569"/>
                  </a:lnTo>
                  <a:lnTo>
                    <a:pt x="390" y="6569"/>
                  </a:lnTo>
                  <a:lnTo>
                    <a:pt x="390" y="530"/>
                  </a:lnTo>
                  <a:cubicBezTo>
                    <a:pt x="390" y="453"/>
                    <a:pt x="452" y="390"/>
                    <a:pt x="529" y="390"/>
                  </a:cubicBezTo>
                  <a:close/>
                  <a:moveTo>
                    <a:pt x="529" y="1"/>
                  </a:moveTo>
                  <a:cubicBezTo>
                    <a:pt x="236" y="1"/>
                    <a:pt x="0" y="236"/>
                    <a:pt x="0" y="530"/>
                  </a:cubicBezTo>
                  <a:lnTo>
                    <a:pt x="0" y="6766"/>
                  </a:lnTo>
                  <a:cubicBezTo>
                    <a:pt x="0" y="6872"/>
                    <a:pt x="87" y="6958"/>
                    <a:pt x="197" y="6958"/>
                  </a:cubicBezTo>
                  <a:lnTo>
                    <a:pt x="2521" y="6958"/>
                  </a:lnTo>
                  <a:cubicBezTo>
                    <a:pt x="2627" y="6958"/>
                    <a:pt x="2714" y="6872"/>
                    <a:pt x="2714" y="6766"/>
                  </a:cubicBezTo>
                  <a:lnTo>
                    <a:pt x="2714" y="530"/>
                  </a:lnTo>
                  <a:cubicBezTo>
                    <a:pt x="2714" y="236"/>
                    <a:pt x="2478" y="1"/>
                    <a:pt x="2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786;p137">
              <a:extLst>
                <a:ext uri="{FF2B5EF4-FFF2-40B4-BE49-F238E27FC236}">
                  <a16:creationId xmlns:a16="http://schemas.microsoft.com/office/drawing/2014/main" id="{C9E08E12-8E4F-28D0-3075-5196A0EDEC54}"/>
                </a:ext>
              </a:extLst>
            </p:cNvPr>
            <p:cNvSpPr/>
            <p:nvPr/>
          </p:nvSpPr>
          <p:spPr>
            <a:xfrm>
              <a:off x="3731588" y="2572081"/>
              <a:ext cx="71208" cy="216587"/>
            </a:xfrm>
            <a:custGeom>
              <a:avLst/>
              <a:gdLst/>
              <a:ahLst/>
              <a:cxnLst/>
              <a:rect l="l" t="t" r="r" b="b"/>
              <a:pathLst>
                <a:path w="2715" h="8258" extrusionOk="0">
                  <a:moveTo>
                    <a:pt x="2190" y="385"/>
                  </a:moveTo>
                  <a:cubicBezTo>
                    <a:pt x="2267" y="385"/>
                    <a:pt x="2330" y="448"/>
                    <a:pt x="2330" y="525"/>
                  </a:cubicBezTo>
                  <a:lnTo>
                    <a:pt x="2330" y="7868"/>
                  </a:lnTo>
                  <a:lnTo>
                    <a:pt x="390" y="7868"/>
                  </a:lnTo>
                  <a:lnTo>
                    <a:pt x="390" y="525"/>
                  </a:lnTo>
                  <a:cubicBezTo>
                    <a:pt x="390" y="448"/>
                    <a:pt x="453" y="385"/>
                    <a:pt x="530" y="385"/>
                  </a:cubicBezTo>
                  <a:close/>
                  <a:moveTo>
                    <a:pt x="530" y="1"/>
                  </a:moveTo>
                  <a:cubicBezTo>
                    <a:pt x="236" y="1"/>
                    <a:pt x="1" y="236"/>
                    <a:pt x="1" y="525"/>
                  </a:cubicBezTo>
                  <a:lnTo>
                    <a:pt x="1" y="8065"/>
                  </a:lnTo>
                  <a:cubicBezTo>
                    <a:pt x="1" y="8171"/>
                    <a:pt x="87" y="8257"/>
                    <a:pt x="198" y="8257"/>
                  </a:cubicBezTo>
                  <a:lnTo>
                    <a:pt x="2522" y="8257"/>
                  </a:lnTo>
                  <a:cubicBezTo>
                    <a:pt x="2628" y="8257"/>
                    <a:pt x="2715" y="8171"/>
                    <a:pt x="2715" y="8065"/>
                  </a:cubicBezTo>
                  <a:lnTo>
                    <a:pt x="2715" y="525"/>
                  </a:lnTo>
                  <a:cubicBezTo>
                    <a:pt x="2715" y="236"/>
                    <a:pt x="2479" y="1"/>
                    <a:pt x="2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787;p137">
              <a:extLst>
                <a:ext uri="{FF2B5EF4-FFF2-40B4-BE49-F238E27FC236}">
                  <a16:creationId xmlns:a16="http://schemas.microsoft.com/office/drawing/2014/main" id="{9D7863C6-20EA-E588-694B-9E90158FF009}"/>
                </a:ext>
              </a:extLst>
            </p:cNvPr>
            <p:cNvSpPr/>
            <p:nvPr/>
          </p:nvSpPr>
          <p:spPr>
            <a:xfrm>
              <a:off x="3823857" y="2537880"/>
              <a:ext cx="71181" cy="250787"/>
            </a:xfrm>
            <a:custGeom>
              <a:avLst/>
              <a:gdLst/>
              <a:ahLst/>
              <a:cxnLst/>
              <a:rect l="l" t="t" r="r" b="b"/>
              <a:pathLst>
                <a:path w="2714" h="9562" extrusionOk="0">
                  <a:moveTo>
                    <a:pt x="2185" y="390"/>
                  </a:moveTo>
                  <a:cubicBezTo>
                    <a:pt x="2262" y="390"/>
                    <a:pt x="2324" y="448"/>
                    <a:pt x="2324" y="525"/>
                  </a:cubicBezTo>
                  <a:lnTo>
                    <a:pt x="2324" y="9172"/>
                  </a:lnTo>
                  <a:lnTo>
                    <a:pt x="385" y="9172"/>
                  </a:lnTo>
                  <a:lnTo>
                    <a:pt x="390" y="525"/>
                  </a:lnTo>
                  <a:cubicBezTo>
                    <a:pt x="390" y="448"/>
                    <a:pt x="448" y="390"/>
                    <a:pt x="525" y="390"/>
                  </a:cubicBezTo>
                  <a:close/>
                  <a:moveTo>
                    <a:pt x="525" y="1"/>
                  </a:moveTo>
                  <a:cubicBezTo>
                    <a:pt x="236" y="1"/>
                    <a:pt x="0" y="236"/>
                    <a:pt x="0" y="525"/>
                  </a:cubicBezTo>
                  <a:lnTo>
                    <a:pt x="0" y="9369"/>
                  </a:lnTo>
                  <a:cubicBezTo>
                    <a:pt x="0" y="9475"/>
                    <a:pt x="87" y="9561"/>
                    <a:pt x="193" y="9561"/>
                  </a:cubicBezTo>
                  <a:lnTo>
                    <a:pt x="2517" y="9561"/>
                  </a:lnTo>
                  <a:cubicBezTo>
                    <a:pt x="2627" y="9561"/>
                    <a:pt x="2714" y="9475"/>
                    <a:pt x="2714" y="9369"/>
                  </a:cubicBezTo>
                  <a:lnTo>
                    <a:pt x="2714" y="525"/>
                  </a:lnTo>
                  <a:cubicBezTo>
                    <a:pt x="2714" y="236"/>
                    <a:pt x="2478" y="1"/>
                    <a:pt x="2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788;p137">
              <a:extLst>
                <a:ext uri="{FF2B5EF4-FFF2-40B4-BE49-F238E27FC236}">
                  <a16:creationId xmlns:a16="http://schemas.microsoft.com/office/drawing/2014/main" id="{51F972FC-9C2B-A06C-FD98-87DF1808B7EF}"/>
                </a:ext>
              </a:extLst>
            </p:cNvPr>
            <p:cNvSpPr/>
            <p:nvPr/>
          </p:nvSpPr>
          <p:spPr>
            <a:xfrm>
              <a:off x="3613984" y="2442334"/>
              <a:ext cx="272346" cy="97225"/>
            </a:xfrm>
            <a:custGeom>
              <a:avLst/>
              <a:gdLst/>
              <a:ahLst/>
              <a:cxnLst/>
              <a:rect l="l" t="t" r="r" b="b"/>
              <a:pathLst>
                <a:path w="10384" h="3707" extrusionOk="0">
                  <a:moveTo>
                    <a:pt x="7816" y="1"/>
                  </a:moveTo>
                  <a:cubicBezTo>
                    <a:pt x="7487" y="1"/>
                    <a:pt x="7292" y="370"/>
                    <a:pt x="7478" y="641"/>
                  </a:cubicBezTo>
                  <a:lnTo>
                    <a:pt x="7699" y="954"/>
                  </a:lnTo>
                  <a:cubicBezTo>
                    <a:pt x="6563" y="1608"/>
                    <a:pt x="3888" y="2931"/>
                    <a:pt x="246" y="3316"/>
                  </a:cubicBezTo>
                  <a:cubicBezTo>
                    <a:pt x="0" y="3345"/>
                    <a:pt x="19" y="3706"/>
                    <a:pt x="265" y="3706"/>
                  </a:cubicBezTo>
                  <a:lnTo>
                    <a:pt x="284" y="3706"/>
                  </a:lnTo>
                  <a:cubicBezTo>
                    <a:pt x="4215" y="3288"/>
                    <a:pt x="7045" y="1801"/>
                    <a:pt x="8079" y="1185"/>
                  </a:cubicBezTo>
                  <a:cubicBezTo>
                    <a:pt x="8170" y="1127"/>
                    <a:pt x="8199" y="997"/>
                    <a:pt x="8137" y="906"/>
                  </a:cubicBezTo>
                  <a:lnTo>
                    <a:pt x="7800" y="420"/>
                  </a:lnTo>
                  <a:cubicBezTo>
                    <a:pt x="7790" y="405"/>
                    <a:pt x="7800" y="391"/>
                    <a:pt x="7814" y="391"/>
                  </a:cubicBezTo>
                  <a:lnTo>
                    <a:pt x="9912" y="468"/>
                  </a:lnTo>
                  <a:cubicBezTo>
                    <a:pt x="9927" y="468"/>
                    <a:pt x="9932" y="477"/>
                    <a:pt x="9927" y="487"/>
                  </a:cubicBezTo>
                  <a:lnTo>
                    <a:pt x="9268" y="2484"/>
                  </a:lnTo>
                  <a:cubicBezTo>
                    <a:pt x="9265" y="2490"/>
                    <a:pt x="9256" y="2494"/>
                    <a:pt x="9249" y="2494"/>
                  </a:cubicBezTo>
                  <a:cubicBezTo>
                    <a:pt x="9244" y="2494"/>
                    <a:pt x="9241" y="2492"/>
                    <a:pt x="9239" y="2489"/>
                  </a:cubicBezTo>
                  <a:lnTo>
                    <a:pt x="8936" y="2056"/>
                  </a:lnTo>
                  <a:cubicBezTo>
                    <a:pt x="8898" y="2000"/>
                    <a:pt x="8837" y="1970"/>
                    <a:pt x="8775" y="1970"/>
                  </a:cubicBezTo>
                  <a:cubicBezTo>
                    <a:pt x="8741" y="1970"/>
                    <a:pt x="8707" y="1979"/>
                    <a:pt x="8676" y="1998"/>
                  </a:cubicBezTo>
                  <a:cubicBezTo>
                    <a:pt x="7954" y="2436"/>
                    <a:pt x="7203" y="2816"/>
                    <a:pt x="6429" y="3143"/>
                  </a:cubicBezTo>
                  <a:cubicBezTo>
                    <a:pt x="6229" y="3237"/>
                    <a:pt x="6318" y="3515"/>
                    <a:pt x="6505" y="3515"/>
                  </a:cubicBezTo>
                  <a:cubicBezTo>
                    <a:pt x="6529" y="3515"/>
                    <a:pt x="6555" y="3510"/>
                    <a:pt x="6583" y="3499"/>
                  </a:cubicBezTo>
                  <a:cubicBezTo>
                    <a:pt x="7319" y="3186"/>
                    <a:pt x="8031" y="2830"/>
                    <a:pt x="8719" y="2426"/>
                  </a:cubicBezTo>
                  <a:lnTo>
                    <a:pt x="8916" y="2710"/>
                  </a:lnTo>
                  <a:cubicBezTo>
                    <a:pt x="8999" y="2826"/>
                    <a:pt x="9124" y="2882"/>
                    <a:pt x="9248" y="2882"/>
                  </a:cubicBezTo>
                  <a:cubicBezTo>
                    <a:pt x="9411" y="2882"/>
                    <a:pt x="9573" y="2785"/>
                    <a:pt x="9633" y="2604"/>
                  </a:cubicBezTo>
                  <a:lnTo>
                    <a:pt x="10297" y="612"/>
                  </a:lnTo>
                  <a:cubicBezTo>
                    <a:pt x="10384" y="352"/>
                    <a:pt x="10196" y="88"/>
                    <a:pt x="9927" y="78"/>
                  </a:cubicBezTo>
                  <a:lnTo>
                    <a:pt x="7829" y="1"/>
                  </a:lnTo>
                  <a:cubicBezTo>
                    <a:pt x="7825" y="1"/>
                    <a:pt x="7820" y="1"/>
                    <a:pt x="78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789;p137">
              <a:extLst>
                <a:ext uri="{FF2B5EF4-FFF2-40B4-BE49-F238E27FC236}">
                  <a16:creationId xmlns:a16="http://schemas.microsoft.com/office/drawing/2014/main" id="{A6D59A6E-8599-3FFD-F5BD-1E6A2C0E5B9B}"/>
                </a:ext>
              </a:extLst>
            </p:cNvPr>
            <p:cNvSpPr/>
            <p:nvPr/>
          </p:nvSpPr>
          <p:spPr>
            <a:xfrm>
              <a:off x="3561975" y="2531166"/>
              <a:ext cx="210292" cy="47891"/>
            </a:xfrm>
            <a:custGeom>
              <a:avLst/>
              <a:gdLst/>
              <a:ahLst/>
              <a:cxnLst/>
              <a:rect l="l" t="t" r="r" b="b"/>
              <a:pathLst>
                <a:path w="8018" h="1826" extrusionOk="0">
                  <a:moveTo>
                    <a:pt x="1485" y="0"/>
                  </a:moveTo>
                  <a:cubicBezTo>
                    <a:pt x="1477" y="0"/>
                    <a:pt x="1468" y="1"/>
                    <a:pt x="1459" y="2"/>
                  </a:cubicBezTo>
                  <a:cubicBezTo>
                    <a:pt x="1040" y="30"/>
                    <a:pt x="612" y="45"/>
                    <a:pt x="198" y="45"/>
                  </a:cubicBezTo>
                  <a:cubicBezTo>
                    <a:pt x="87" y="45"/>
                    <a:pt x="1" y="131"/>
                    <a:pt x="1" y="237"/>
                  </a:cubicBezTo>
                  <a:lnTo>
                    <a:pt x="1" y="1633"/>
                  </a:lnTo>
                  <a:cubicBezTo>
                    <a:pt x="1" y="1739"/>
                    <a:pt x="87" y="1825"/>
                    <a:pt x="198" y="1825"/>
                  </a:cubicBezTo>
                  <a:cubicBezTo>
                    <a:pt x="2787" y="1816"/>
                    <a:pt x="5351" y="1344"/>
                    <a:pt x="7776" y="430"/>
                  </a:cubicBezTo>
                  <a:cubicBezTo>
                    <a:pt x="8018" y="367"/>
                    <a:pt x="7932" y="43"/>
                    <a:pt x="7736" y="43"/>
                  </a:cubicBezTo>
                  <a:cubicBezTo>
                    <a:pt x="7706" y="43"/>
                    <a:pt x="7672" y="51"/>
                    <a:pt x="7637" y="69"/>
                  </a:cubicBezTo>
                  <a:cubicBezTo>
                    <a:pt x="5322" y="940"/>
                    <a:pt x="2868" y="1402"/>
                    <a:pt x="395" y="1435"/>
                  </a:cubicBezTo>
                  <a:lnTo>
                    <a:pt x="395" y="430"/>
                  </a:lnTo>
                  <a:cubicBezTo>
                    <a:pt x="756" y="425"/>
                    <a:pt x="1122" y="411"/>
                    <a:pt x="1488" y="391"/>
                  </a:cubicBezTo>
                  <a:cubicBezTo>
                    <a:pt x="1748" y="382"/>
                    <a:pt x="1730" y="0"/>
                    <a:pt x="14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14245;p137">
            <a:extLst>
              <a:ext uri="{FF2B5EF4-FFF2-40B4-BE49-F238E27FC236}">
                <a16:creationId xmlns:a16="http://schemas.microsoft.com/office/drawing/2014/main" id="{246AEF0E-01C3-E825-342B-7CBD03AEB148}"/>
              </a:ext>
            </a:extLst>
          </p:cNvPr>
          <p:cNvGrpSpPr/>
          <p:nvPr/>
        </p:nvGrpSpPr>
        <p:grpSpPr>
          <a:xfrm>
            <a:off x="7857095" y="3680791"/>
            <a:ext cx="382161" cy="369991"/>
            <a:chOff x="2645009" y="3360008"/>
            <a:chExt cx="382161" cy="369991"/>
          </a:xfrm>
        </p:grpSpPr>
        <p:sp>
          <p:nvSpPr>
            <p:cNvPr id="85" name="Google Shape;14246;p137">
              <a:extLst>
                <a:ext uri="{FF2B5EF4-FFF2-40B4-BE49-F238E27FC236}">
                  <a16:creationId xmlns:a16="http://schemas.microsoft.com/office/drawing/2014/main" id="{E77ADE86-19AD-F8D2-8512-2D7B3F2EF097}"/>
                </a:ext>
              </a:extLst>
            </p:cNvPr>
            <p:cNvSpPr/>
            <p:nvPr/>
          </p:nvSpPr>
          <p:spPr>
            <a:xfrm>
              <a:off x="2669112" y="3666607"/>
              <a:ext cx="57963" cy="57963"/>
            </a:xfrm>
            <a:custGeom>
              <a:avLst/>
              <a:gdLst/>
              <a:ahLst/>
              <a:cxnLst/>
              <a:rect l="l" t="t" r="r" b="b"/>
              <a:pathLst>
                <a:path w="2210" h="2210" extrusionOk="0">
                  <a:moveTo>
                    <a:pt x="1" y="1"/>
                  </a:moveTo>
                  <a:lnTo>
                    <a:pt x="1" y="2209"/>
                  </a:lnTo>
                  <a:lnTo>
                    <a:pt x="2209" y="2209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247;p137">
              <a:extLst>
                <a:ext uri="{FF2B5EF4-FFF2-40B4-BE49-F238E27FC236}">
                  <a16:creationId xmlns:a16="http://schemas.microsoft.com/office/drawing/2014/main" id="{8C603B98-14BB-717C-9979-D73055CBD0EE}"/>
                </a:ext>
              </a:extLst>
            </p:cNvPr>
            <p:cNvSpPr/>
            <p:nvPr/>
          </p:nvSpPr>
          <p:spPr>
            <a:xfrm>
              <a:off x="2669112" y="3666607"/>
              <a:ext cx="57963" cy="17441"/>
            </a:xfrm>
            <a:custGeom>
              <a:avLst/>
              <a:gdLst/>
              <a:ahLst/>
              <a:cxnLst/>
              <a:rect l="l" t="t" r="r" b="b"/>
              <a:pathLst>
                <a:path w="2210" h="665" extrusionOk="0">
                  <a:moveTo>
                    <a:pt x="1" y="1"/>
                  </a:moveTo>
                  <a:lnTo>
                    <a:pt x="1" y="665"/>
                  </a:lnTo>
                  <a:lnTo>
                    <a:pt x="2209" y="665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248;p137">
              <a:extLst>
                <a:ext uri="{FF2B5EF4-FFF2-40B4-BE49-F238E27FC236}">
                  <a16:creationId xmlns:a16="http://schemas.microsoft.com/office/drawing/2014/main" id="{3134FE9E-B7E4-6FC4-F6F0-1BD9BE838999}"/>
                </a:ext>
              </a:extLst>
            </p:cNvPr>
            <p:cNvSpPr/>
            <p:nvPr/>
          </p:nvSpPr>
          <p:spPr>
            <a:xfrm>
              <a:off x="2663316" y="3643396"/>
              <a:ext cx="63628" cy="23238"/>
            </a:xfrm>
            <a:custGeom>
              <a:avLst/>
              <a:gdLst/>
              <a:ahLst/>
              <a:cxnLst/>
              <a:rect l="l" t="t" r="r" b="b"/>
              <a:pathLst>
                <a:path w="2426" h="886" extrusionOk="0"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cubicBezTo>
                    <a:pt x="0" y="688"/>
                    <a:pt x="198" y="886"/>
                    <a:pt x="443" y="886"/>
                  </a:cubicBezTo>
                  <a:lnTo>
                    <a:pt x="2425" y="886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249;p137">
              <a:extLst>
                <a:ext uri="{FF2B5EF4-FFF2-40B4-BE49-F238E27FC236}">
                  <a16:creationId xmlns:a16="http://schemas.microsoft.com/office/drawing/2014/main" id="{BDAF00DE-259C-405C-DD12-D745DD150AFB}"/>
                </a:ext>
              </a:extLst>
            </p:cNvPr>
            <p:cNvSpPr/>
            <p:nvPr/>
          </p:nvSpPr>
          <p:spPr>
            <a:xfrm>
              <a:off x="2721226" y="3463947"/>
              <a:ext cx="46344" cy="260623"/>
            </a:xfrm>
            <a:custGeom>
              <a:avLst/>
              <a:gdLst/>
              <a:ahLst/>
              <a:cxnLst/>
              <a:rect l="l" t="t" r="r" b="b"/>
              <a:pathLst>
                <a:path w="1767" h="9937" extrusionOk="0">
                  <a:moveTo>
                    <a:pt x="222" y="0"/>
                  </a:moveTo>
                  <a:lnTo>
                    <a:pt x="1" y="9936"/>
                  </a:lnTo>
                  <a:lnTo>
                    <a:pt x="1767" y="9936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250;p137">
              <a:extLst>
                <a:ext uri="{FF2B5EF4-FFF2-40B4-BE49-F238E27FC236}">
                  <a16:creationId xmlns:a16="http://schemas.microsoft.com/office/drawing/2014/main" id="{CC8D57B4-6FB5-DE1C-5C20-51F1365E7976}"/>
                </a:ext>
              </a:extLst>
            </p:cNvPr>
            <p:cNvSpPr/>
            <p:nvPr/>
          </p:nvSpPr>
          <p:spPr>
            <a:xfrm>
              <a:off x="2790782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21" y="0"/>
                  </a:moveTo>
                  <a:lnTo>
                    <a:pt x="0" y="3537"/>
                  </a:lnTo>
                  <a:lnTo>
                    <a:pt x="1323" y="3537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251;p137">
              <a:extLst>
                <a:ext uri="{FF2B5EF4-FFF2-40B4-BE49-F238E27FC236}">
                  <a16:creationId xmlns:a16="http://schemas.microsoft.com/office/drawing/2014/main" id="{DBF1FC5D-0AA2-8F91-D747-43B54F031BA1}"/>
                </a:ext>
              </a:extLst>
            </p:cNvPr>
            <p:cNvSpPr/>
            <p:nvPr/>
          </p:nvSpPr>
          <p:spPr>
            <a:xfrm>
              <a:off x="2726655" y="3463947"/>
              <a:ext cx="35486" cy="17310"/>
            </a:xfrm>
            <a:custGeom>
              <a:avLst/>
              <a:gdLst/>
              <a:ahLst/>
              <a:cxnLst/>
              <a:rect l="l" t="t" r="r" b="b"/>
              <a:pathLst>
                <a:path w="1353" h="660" extrusionOk="0">
                  <a:moveTo>
                    <a:pt x="15" y="0"/>
                  </a:moveTo>
                  <a:lnTo>
                    <a:pt x="1" y="659"/>
                  </a:lnTo>
                  <a:lnTo>
                    <a:pt x="1353" y="659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252;p137">
              <a:extLst>
                <a:ext uri="{FF2B5EF4-FFF2-40B4-BE49-F238E27FC236}">
                  <a16:creationId xmlns:a16="http://schemas.microsoft.com/office/drawing/2014/main" id="{99E2E6A7-D51A-DD3B-B31C-5C2296CA44B8}"/>
                </a:ext>
              </a:extLst>
            </p:cNvPr>
            <p:cNvSpPr/>
            <p:nvPr/>
          </p:nvSpPr>
          <p:spPr>
            <a:xfrm>
              <a:off x="2795450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43" y="0"/>
                  </a:moveTo>
                  <a:lnTo>
                    <a:pt x="0" y="664"/>
                  </a:lnTo>
                  <a:lnTo>
                    <a:pt x="967" y="664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253;p137">
              <a:extLst>
                <a:ext uri="{FF2B5EF4-FFF2-40B4-BE49-F238E27FC236}">
                  <a16:creationId xmlns:a16="http://schemas.microsoft.com/office/drawing/2014/main" id="{CF7864CB-F367-E698-AB20-4154ECA4D7AD}"/>
                </a:ext>
              </a:extLst>
            </p:cNvPr>
            <p:cNvSpPr/>
            <p:nvPr/>
          </p:nvSpPr>
          <p:spPr>
            <a:xfrm>
              <a:off x="2848692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22" y="0"/>
                  </a:moveTo>
                  <a:lnTo>
                    <a:pt x="1" y="3537"/>
                  </a:lnTo>
                  <a:lnTo>
                    <a:pt x="1324" y="3537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254;p137">
              <a:extLst>
                <a:ext uri="{FF2B5EF4-FFF2-40B4-BE49-F238E27FC236}">
                  <a16:creationId xmlns:a16="http://schemas.microsoft.com/office/drawing/2014/main" id="{A1E6CB79-C220-D12C-F978-534F196F4372}"/>
                </a:ext>
              </a:extLst>
            </p:cNvPr>
            <p:cNvSpPr/>
            <p:nvPr/>
          </p:nvSpPr>
          <p:spPr>
            <a:xfrm>
              <a:off x="2853361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44" y="0"/>
                  </a:moveTo>
                  <a:lnTo>
                    <a:pt x="1" y="664"/>
                  </a:lnTo>
                  <a:lnTo>
                    <a:pt x="968" y="66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255;p137">
              <a:extLst>
                <a:ext uri="{FF2B5EF4-FFF2-40B4-BE49-F238E27FC236}">
                  <a16:creationId xmlns:a16="http://schemas.microsoft.com/office/drawing/2014/main" id="{9E91B3AD-8F76-217F-E199-0400CFB63704}"/>
                </a:ext>
              </a:extLst>
            </p:cNvPr>
            <p:cNvSpPr/>
            <p:nvPr/>
          </p:nvSpPr>
          <p:spPr>
            <a:xfrm>
              <a:off x="2906629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17" y="0"/>
                  </a:moveTo>
                  <a:lnTo>
                    <a:pt x="0" y="3537"/>
                  </a:lnTo>
                  <a:lnTo>
                    <a:pt x="1324" y="3537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256;p137">
              <a:extLst>
                <a:ext uri="{FF2B5EF4-FFF2-40B4-BE49-F238E27FC236}">
                  <a16:creationId xmlns:a16="http://schemas.microsoft.com/office/drawing/2014/main" id="{0E288B39-48A1-EE7B-E662-DA1F2FE1110F}"/>
                </a:ext>
              </a:extLst>
            </p:cNvPr>
            <p:cNvSpPr/>
            <p:nvPr/>
          </p:nvSpPr>
          <p:spPr>
            <a:xfrm>
              <a:off x="2911297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39" y="0"/>
                  </a:moveTo>
                  <a:lnTo>
                    <a:pt x="0" y="664"/>
                  </a:lnTo>
                  <a:lnTo>
                    <a:pt x="968" y="664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257;p137">
              <a:extLst>
                <a:ext uri="{FF2B5EF4-FFF2-40B4-BE49-F238E27FC236}">
                  <a16:creationId xmlns:a16="http://schemas.microsoft.com/office/drawing/2014/main" id="{47F51DCC-343D-B866-861D-892D6212B120}"/>
                </a:ext>
              </a:extLst>
            </p:cNvPr>
            <p:cNvSpPr/>
            <p:nvPr/>
          </p:nvSpPr>
          <p:spPr>
            <a:xfrm>
              <a:off x="2744333" y="3643396"/>
              <a:ext cx="243339" cy="81174"/>
            </a:xfrm>
            <a:custGeom>
              <a:avLst/>
              <a:gdLst/>
              <a:ahLst/>
              <a:cxnLst/>
              <a:rect l="l" t="t" r="r" b="b"/>
              <a:pathLst>
                <a:path w="9278" h="3095" extrusionOk="0">
                  <a:moveTo>
                    <a:pt x="0" y="0"/>
                  </a:moveTo>
                  <a:lnTo>
                    <a:pt x="0" y="3094"/>
                  </a:lnTo>
                  <a:lnTo>
                    <a:pt x="9277" y="3094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258;p137">
              <a:extLst>
                <a:ext uri="{FF2B5EF4-FFF2-40B4-BE49-F238E27FC236}">
                  <a16:creationId xmlns:a16="http://schemas.microsoft.com/office/drawing/2014/main" id="{6B86C8E8-E189-4733-F8F4-4531EE2325C5}"/>
                </a:ext>
              </a:extLst>
            </p:cNvPr>
            <p:cNvSpPr/>
            <p:nvPr/>
          </p:nvSpPr>
          <p:spPr>
            <a:xfrm>
              <a:off x="2744333" y="3643396"/>
              <a:ext cx="243339" cy="17441"/>
            </a:xfrm>
            <a:custGeom>
              <a:avLst/>
              <a:gdLst/>
              <a:ahLst/>
              <a:cxnLst/>
              <a:rect l="l" t="t" r="r" b="b"/>
              <a:pathLst>
                <a:path w="9278" h="665" extrusionOk="0">
                  <a:moveTo>
                    <a:pt x="0" y="0"/>
                  </a:moveTo>
                  <a:lnTo>
                    <a:pt x="0" y="664"/>
                  </a:lnTo>
                  <a:lnTo>
                    <a:pt x="9277" y="664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259;p137">
              <a:extLst>
                <a:ext uri="{FF2B5EF4-FFF2-40B4-BE49-F238E27FC236}">
                  <a16:creationId xmlns:a16="http://schemas.microsoft.com/office/drawing/2014/main" id="{1D536FCC-ACFF-5BFE-AC9C-F421E39CE13F}"/>
                </a:ext>
              </a:extLst>
            </p:cNvPr>
            <p:cNvSpPr/>
            <p:nvPr/>
          </p:nvSpPr>
          <p:spPr>
            <a:xfrm>
              <a:off x="2738641" y="3620289"/>
              <a:ext cx="254826" cy="23133"/>
            </a:xfrm>
            <a:custGeom>
              <a:avLst/>
              <a:gdLst/>
              <a:ahLst/>
              <a:cxnLst/>
              <a:rect l="l" t="t" r="r" b="b"/>
              <a:pathLst>
                <a:path w="9716" h="882" extrusionOk="0">
                  <a:moveTo>
                    <a:pt x="439" y="1"/>
                  </a:moveTo>
                  <a:cubicBezTo>
                    <a:pt x="198" y="1"/>
                    <a:pt x="1" y="198"/>
                    <a:pt x="1" y="443"/>
                  </a:cubicBezTo>
                  <a:cubicBezTo>
                    <a:pt x="1" y="684"/>
                    <a:pt x="198" y="881"/>
                    <a:pt x="439" y="881"/>
                  </a:cubicBezTo>
                  <a:lnTo>
                    <a:pt x="9273" y="881"/>
                  </a:lnTo>
                  <a:cubicBezTo>
                    <a:pt x="9519" y="881"/>
                    <a:pt x="9716" y="684"/>
                    <a:pt x="9716" y="443"/>
                  </a:cubicBezTo>
                  <a:cubicBezTo>
                    <a:pt x="9716" y="198"/>
                    <a:pt x="9519" y="1"/>
                    <a:pt x="9273" y="1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260;p137">
              <a:extLst>
                <a:ext uri="{FF2B5EF4-FFF2-40B4-BE49-F238E27FC236}">
                  <a16:creationId xmlns:a16="http://schemas.microsoft.com/office/drawing/2014/main" id="{56421D72-D998-C0EB-4D9F-9E65432C1D91}"/>
                </a:ext>
              </a:extLst>
            </p:cNvPr>
            <p:cNvSpPr/>
            <p:nvPr/>
          </p:nvSpPr>
          <p:spPr>
            <a:xfrm>
              <a:off x="2736569" y="3365384"/>
              <a:ext cx="290601" cy="127492"/>
            </a:xfrm>
            <a:custGeom>
              <a:avLst/>
              <a:gdLst/>
              <a:ahLst/>
              <a:cxnLst/>
              <a:rect l="l" t="t" r="r" b="b"/>
              <a:pathLst>
                <a:path w="11080" h="4861" extrusionOk="0">
                  <a:moveTo>
                    <a:pt x="8029" y="0"/>
                  </a:moveTo>
                  <a:cubicBezTo>
                    <a:pt x="7399" y="0"/>
                    <a:pt x="6797" y="245"/>
                    <a:pt x="6345" y="683"/>
                  </a:cubicBezTo>
                  <a:cubicBezTo>
                    <a:pt x="6005" y="375"/>
                    <a:pt x="5580" y="223"/>
                    <a:pt x="5156" y="223"/>
                  </a:cubicBezTo>
                  <a:cubicBezTo>
                    <a:pt x="4661" y="223"/>
                    <a:pt x="4169" y="430"/>
                    <a:pt x="3819" y="837"/>
                  </a:cubicBezTo>
                  <a:cubicBezTo>
                    <a:pt x="3612" y="719"/>
                    <a:pt x="3389" y="665"/>
                    <a:pt x="3171" y="665"/>
                  </a:cubicBezTo>
                  <a:cubicBezTo>
                    <a:pt x="2596" y="665"/>
                    <a:pt x="2050" y="1044"/>
                    <a:pt x="1889" y="1650"/>
                  </a:cubicBezTo>
                  <a:cubicBezTo>
                    <a:pt x="1766" y="1580"/>
                    <a:pt x="1636" y="1548"/>
                    <a:pt x="1509" y="1548"/>
                  </a:cubicBezTo>
                  <a:cubicBezTo>
                    <a:pt x="1124" y="1548"/>
                    <a:pt x="770" y="1845"/>
                    <a:pt x="749" y="2276"/>
                  </a:cubicBezTo>
                  <a:cubicBezTo>
                    <a:pt x="674" y="2231"/>
                    <a:pt x="595" y="2211"/>
                    <a:pt x="520" y="2211"/>
                  </a:cubicBezTo>
                  <a:cubicBezTo>
                    <a:pt x="242" y="2211"/>
                    <a:pt x="1" y="2484"/>
                    <a:pt x="99" y="2791"/>
                  </a:cubicBezTo>
                  <a:cubicBezTo>
                    <a:pt x="166" y="2990"/>
                    <a:pt x="344" y="3093"/>
                    <a:pt x="522" y="3093"/>
                  </a:cubicBezTo>
                  <a:cubicBezTo>
                    <a:pt x="687" y="3093"/>
                    <a:pt x="852" y="3003"/>
                    <a:pt x="927" y="2820"/>
                  </a:cubicBezTo>
                  <a:cubicBezTo>
                    <a:pt x="1079" y="3003"/>
                    <a:pt x="1296" y="3093"/>
                    <a:pt x="1512" y="3093"/>
                  </a:cubicBezTo>
                  <a:cubicBezTo>
                    <a:pt x="1740" y="3093"/>
                    <a:pt x="1967" y="2993"/>
                    <a:pt x="2120" y="2796"/>
                  </a:cubicBezTo>
                  <a:cubicBezTo>
                    <a:pt x="2377" y="3133"/>
                    <a:pt x="2769" y="3313"/>
                    <a:pt x="3168" y="3313"/>
                  </a:cubicBezTo>
                  <a:cubicBezTo>
                    <a:pt x="3390" y="3313"/>
                    <a:pt x="3614" y="3257"/>
                    <a:pt x="3819" y="3142"/>
                  </a:cubicBezTo>
                  <a:cubicBezTo>
                    <a:pt x="4163" y="3541"/>
                    <a:pt x="4656" y="3755"/>
                    <a:pt x="5158" y="3755"/>
                  </a:cubicBezTo>
                  <a:cubicBezTo>
                    <a:pt x="5406" y="3755"/>
                    <a:pt x="5657" y="3703"/>
                    <a:pt x="5892" y="3594"/>
                  </a:cubicBezTo>
                  <a:cubicBezTo>
                    <a:pt x="6353" y="4435"/>
                    <a:pt x="7192" y="4860"/>
                    <a:pt x="8030" y="4860"/>
                  </a:cubicBezTo>
                  <a:cubicBezTo>
                    <a:pt x="8838" y="4860"/>
                    <a:pt x="9645" y="4467"/>
                    <a:pt x="10117" y="3671"/>
                  </a:cubicBezTo>
                  <a:cubicBezTo>
                    <a:pt x="11080" y="2050"/>
                    <a:pt x="9910" y="0"/>
                    <a:pt x="8029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261;p137">
              <a:extLst>
                <a:ext uri="{FF2B5EF4-FFF2-40B4-BE49-F238E27FC236}">
                  <a16:creationId xmlns:a16="http://schemas.microsoft.com/office/drawing/2014/main" id="{53B2267C-2D3A-67C8-D817-9F763E99C031}"/>
                </a:ext>
              </a:extLst>
            </p:cNvPr>
            <p:cNvSpPr/>
            <p:nvPr/>
          </p:nvSpPr>
          <p:spPr>
            <a:xfrm>
              <a:off x="2735494" y="3383298"/>
              <a:ext cx="270983" cy="109683"/>
            </a:xfrm>
            <a:custGeom>
              <a:avLst/>
              <a:gdLst/>
              <a:ahLst/>
              <a:cxnLst/>
              <a:rect l="l" t="t" r="r" b="b"/>
              <a:pathLst>
                <a:path w="10332" h="4182" extrusionOk="0">
                  <a:moveTo>
                    <a:pt x="2994" y="0"/>
                  </a:moveTo>
                  <a:cubicBezTo>
                    <a:pt x="2479" y="87"/>
                    <a:pt x="2065" y="462"/>
                    <a:pt x="1930" y="967"/>
                  </a:cubicBezTo>
                  <a:cubicBezTo>
                    <a:pt x="1807" y="897"/>
                    <a:pt x="1677" y="865"/>
                    <a:pt x="1550" y="865"/>
                  </a:cubicBezTo>
                  <a:cubicBezTo>
                    <a:pt x="1165" y="865"/>
                    <a:pt x="811" y="1162"/>
                    <a:pt x="790" y="1593"/>
                  </a:cubicBezTo>
                  <a:cubicBezTo>
                    <a:pt x="722" y="1550"/>
                    <a:pt x="641" y="1526"/>
                    <a:pt x="564" y="1526"/>
                  </a:cubicBezTo>
                  <a:cubicBezTo>
                    <a:pt x="208" y="1526"/>
                    <a:pt x="1" y="1920"/>
                    <a:pt x="193" y="2214"/>
                  </a:cubicBezTo>
                  <a:cubicBezTo>
                    <a:pt x="282" y="2346"/>
                    <a:pt x="422" y="2410"/>
                    <a:pt x="562" y="2410"/>
                  </a:cubicBezTo>
                  <a:cubicBezTo>
                    <a:pt x="731" y="2410"/>
                    <a:pt x="899" y="2316"/>
                    <a:pt x="973" y="2137"/>
                  </a:cubicBezTo>
                  <a:cubicBezTo>
                    <a:pt x="1126" y="2320"/>
                    <a:pt x="1342" y="2412"/>
                    <a:pt x="1558" y="2412"/>
                  </a:cubicBezTo>
                  <a:cubicBezTo>
                    <a:pt x="1783" y="2412"/>
                    <a:pt x="2009" y="2312"/>
                    <a:pt x="2161" y="2113"/>
                  </a:cubicBezTo>
                  <a:cubicBezTo>
                    <a:pt x="2421" y="2450"/>
                    <a:pt x="2814" y="2632"/>
                    <a:pt x="3214" y="2632"/>
                  </a:cubicBezTo>
                  <a:cubicBezTo>
                    <a:pt x="3436" y="2632"/>
                    <a:pt x="3660" y="2576"/>
                    <a:pt x="3864" y="2459"/>
                  </a:cubicBezTo>
                  <a:cubicBezTo>
                    <a:pt x="4209" y="2858"/>
                    <a:pt x="4702" y="3074"/>
                    <a:pt x="5204" y="3074"/>
                  </a:cubicBezTo>
                  <a:cubicBezTo>
                    <a:pt x="5452" y="3074"/>
                    <a:pt x="5702" y="3021"/>
                    <a:pt x="5938" y="2911"/>
                  </a:cubicBezTo>
                  <a:cubicBezTo>
                    <a:pt x="6362" y="3695"/>
                    <a:pt x="7183" y="4181"/>
                    <a:pt x="8070" y="4181"/>
                  </a:cubicBezTo>
                  <a:cubicBezTo>
                    <a:pt x="8120" y="4181"/>
                    <a:pt x="8169" y="4180"/>
                    <a:pt x="8219" y="4177"/>
                  </a:cubicBezTo>
                  <a:cubicBezTo>
                    <a:pt x="9157" y="4119"/>
                    <a:pt x="9980" y="3523"/>
                    <a:pt x="10331" y="2647"/>
                  </a:cubicBezTo>
                  <a:lnTo>
                    <a:pt x="10331" y="2647"/>
                  </a:lnTo>
                  <a:cubicBezTo>
                    <a:pt x="9922" y="2926"/>
                    <a:pt x="9441" y="3075"/>
                    <a:pt x="8950" y="3075"/>
                  </a:cubicBezTo>
                  <a:cubicBezTo>
                    <a:pt x="8089" y="3070"/>
                    <a:pt x="7290" y="2613"/>
                    <a:pt x="6857" y="1872"/>
                  </a:cubicBezTo>
                  <a:cubicBezTo>
                    <a:pt x="6840" y="1844"/>
                    <a:pt x="6812" y="1826"/>
                    <a:pt x="6783" y="1826"/>
                  </a:cubicBezTo>
                  <a:cubicBezTo>
                    <a:pt x="6772" y="1826"/>
                    <a:pt x="6762" y="1828"/>
                    <a:pt x="6751" y="1834"/>
                  </a:cubicBezTo>
                  <a:cubicBezTo>
                    <a:pt x="6532" y="1923"/>
                    <a:pt x="6305" y="1966"/>
                    <a:pt x="6081" y="1966"/>
                  </a:cubicBezTo>
                  <a:cubicBezTo>
                    <a:pt x="5459" y="1966"/>
                    <a:pt x="4865" y="1638"/>
                    <a:pt x="4543" y="1069"/>
                  </a:cubicBezTo>
                  <a:cubicBezTo>
                    <a:pt x="4528" y="1039"/>
                    <a:pt x="4499" y="1020"/>
                    <a:pt x="4468" y="1020"/>
                  </a:cubicBezTo>
                  <a:cubicBezTo>
                    <a:pt x="4459" y="1020"/>
                    <a:pt x="4451" y="1022"/>
                    <a:pt x="4442" y="1025"/>
                  </a:cubicBezTo>
                  <a:cubicBezTo>
                    <a:pt x="4326" y="1064"/>
                    <a:pt x="4211" y="1083"/>
                    <a:pt x="4095" y="1083"/>
                  </a:cubicBezTo>
                  <a:cubicBezTo>
                    <a:pt x="3494" y="1083"/>
                    <a:pt x="3003" y="602"/>
                    <a:pt x="2994" y="0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262;p137">
              <a:extLst>
                <a:ext uri="{FF2B5EF4-FFF2-40B4-BE49-F238E27FC236}">
                  <a16:creationId xmlns:a16="http://schemas.microsoft.com/office/drawing/2014/main" id="{63980A1B-9A03-8F70-38E7-A592AF18DB3F}"/>
                </a:ext>
              </a:extLst>
            </p:cNvPr>
            <p:cNvSpPr/>
            <p:nvPr/>
          </p:nvSpPr>
          <p:spPr>
            <a:xfrm>
              <a:off x="2645009" y="3458492"/>
              <a:ext cx="373453" cy="271507"/>
            </a:xfrm>
            <a:custGeom>
              <a:avLst/>
              <a:gdLst/>
              <a:ahLst/>
              <a:cxnLst/>
              <a:rect l="l" t="t" r="r" b="b"/>
              <a:pathLst>
                <a:path w="14239" h="10352" extrusionOk="0">
                  <a:moveTo>
                    <a:pt x="6468" y="2840"/>
                  </a:moveTo>
                  <a:lnTo>
                    <a:pt x="6660" y="5963"/>
                  </a:lnTo>
                  <a:lnTo>
                    <a:pt x="5775" y="5963"/>
                  </a:lnTo>
                  <a:lnTo>
                    <a:pt x="5972" y="2840"/>
                  </a:lnTo>
                  <a:close/>
                  <a:moveTo>
                    <a:pt x="8676" y="2840"/>
                  </a:moveTo>
                  <a:lnTo>
                    <a:pt x="8869" y="5963"/>
                  </a:lnTo>
                  <a:lnTo>
                    <a:pt x="7983" y="5963"/>
                  </a:lnTo>
                  <a:lnTo>
                    <a:pt x="8181" y="2840"/>
                  </a:lnTo>
                  <a:close/>
                  <a:moveTo>
                    <a:pt x="10885" y="2840"/>
                  </a:moveTo>
                  <a:lnTo>
                    <a:pt x="11077" y="5963"/>
                  </a:lnTo>
                  <a:lnTo>
                    <a:pt x="10192" y="5963"/>
                  </a:lnTo>
                  <a:lnTo>
                    <a:pt x="10389" y="2840"/>
                  </a:lnTo>
                  <a:close/>
                  <a:moveTo>
                    <a:pt x="2763" y="7257"/>
                  </a:moveTo>
                  <a:lnTo>
                    <a:pt x="2753" y="7729"/>
                  </a:lnTo>
                  <a:lnTo>
                    <a:pt x="2022" y="7729"/>
                  </a:lnTo>
                  <a:cubicBezTo>
                    <a:pt x="1762" y="7743"/>
                    <a:pt x="1762" y="8128"/>
                    <a:pt x="2022" y="8143"/>
                  </a:cubicBezTo>
                  <a:lnTo>
                    <a:pt x="2743" y="8143"/>
                  </a:lnTo>
                  <a:lnTo>
                    <a:pt x="2705" y="9937"/>
                  </a:lnTo>
                  <a:lnTo>
                    <a:pt x="1127" y="9937"/>
                  </a:lnTo>
                  <a:lnTo>
                    <a:pt x="1127" y="8143"/>
                  </a:lnTo>
                  <a:lnTo>
                    <a:pt x="1141" y="8143"/>
                  </a:lnTo>
                  <a:cubicBezTo>
                    <a:pt x="1146" y="8143"/>
                    <a:pt x="1150" y="8143"/>
                    <a:pt x="1155" y="8143"/>
                  </a:cubicBezTo>
                  <a:cubicBezTo>
                    <a:pt x="1425" y="8143"/>
                    <a:pt x="1425" y="7728"/>
                    <a:pt x="1155" y="7728"/>
                  </a:cubicBezTo>
                  <a:cubicBezTo>
                    <a:pt x="1150" y="7728"/>
                    <a:pt x="1146" y="7729"/>
                    <a:pt x="1141" y="7729"/>
                  </a:cubicBezTo>
                  <a:cubicBezTo>
                    <a:pt x="823" y="7729"/>
                    <a:pt x="823" y="7257"/>
                    <a:pt x="1141" y="7257"/>
                  </a:cubicBezTo>
                  <a:close/>
                  <a:moveTo>
                    <a:pt x="4249" y="410"/>
                  </a:moveTo>
                  <a:lnTo>
                    <a:pt x="4374" y="5963"/>
                  </a:lnTo>
                  <a:lnTo>
                    <a:pt x="4014" y="5963"/>
                  </a:lnTo>
                  <a:cubicBezTo>
                    <a:pt x="3412" y="5963"/>
                    <a:pt x="3133" y="6704"/>
                    <a:pt x="3585" y="7098"/>
                  </a:cubicBezTo>
                  <a:lnTo>
                    <a:pt x="3585" y="9937"/>
                  </a:lnTo>
                  <a:lnTo>
                    <a:pt x="3119" y="9937"/>
                  </a:lnTo>
                  <a:lnTo>
                    <a:pt x="3330" y="410"/>
                  </a:lnTo>
                  <a:close/>
                  <a:moveTo>
                    <a:pt x="12843" y="6372"/>
                  </a:moveTo>
                  <a:cubicBezTo>
                    <a:pt x="12973" y="6372"/>
                    <a:pt x="13079" y="6478"/>
                    <a:pt x="13079" y="6608"/>
                  </a:cubicBezTo>
                  <a:lnTo>
                    <a:pt x="13079" y="6612"/>
                  </a:lnTo>
                  <a:cubicBezTo>
                    <a:pt x="13079" y="6738"/>
                    <a:pt x="12973" y="6843"/>
                    <a:pt x="12843" y="6843"/>
                  </a:cubicBezTo>
                  <a:lnTo>
                    <a:pt x="12400" y="6843"/>
                  </a:lnTo>
                  <a:cubicBezTo>
                    <a:pt x="12141" y="6858"/>
                    <a:pt x="12141" y="7243"/>
                    <a:pt x="12400" y="7257"/>
                  </a:cubicBezTo>
                  <a:lnTo>
                    <a:pt x="12862" y="7257"/>
                  </a:lnTo>
                  <a:lnTo>
                    <a:pt x="12862" y="9937"/>
                  </a:lnTo>
                  <a:lnTo>
                    <a:pt x="3994" y="9937"/>
                  </a:lnTo>
                  <a:lnTo>
                    <a:pt x="3994" y="7257"/>
                  </a:lnTo>
                  <a:lnTo>
                    <a:pt x="11520" y="7257"/>
                  </a:lnTo>
                  <a:cubicBezTo>
                    <a:pt x="11524" y="7257"/>
                    <a:pt x="11529" y="7258"/>
                    <a:pt x="11533" y="7258"/>
                  </a:cubicBezTo>
                  <a:cubicBezTo>
                    <a:pt x="11803" y="7258"/>
                    <a:pt x="11804" y="6843"/>
                    <a:pt x="11538" y="6843"/>
                  </a:cubicBezTo>
                  <a:cubicBezTo>
                    <a:pt x="11532" y="6843"/>
                    <a:pt x="11526" y="6843"/>
                    <a:pt x="11520" y="6843"/>
                  </a:cubicBezTo>
                  <a:lnTo>
                    <a:pt x="4009" y="6843"/>
                  </a:lnTo>
                  <a:cubicBezTo>
                    <a:pt x="3696" y="6843"/>
                    <a:pt x="3696" y="6372"/>
                    <a:pt x="4009" y="6372"/>
                  </a:cubicBezTo>
                  <a:close/>
                  <a:moveTo>
                    <a:pt x="3124" y="1"/>
                  </a:moveTo>
                  <a:cubicBezTo>
                    <a:pt x="3013" y="1"/>
                    <a:pt x="2926" y="91"/>
                    <a:pt x="2926" y="203"/>
                  </a:cubicBezTo>
                  <a:lnTo>
                    <a:pt x="2777" y="6843"/>
                  </a:lnTo>
                  <a:lnTo>
                    <a:pt x="1146" y="6843"/>
                  </a:lnTo>
                  <a:cubicBezTo>
                    <a:pt x="544" y="6843"/>
                    <a:pt x="265" y="7584"/>
                    <a:pt x="718" y="7979"/>
                  </a:cubicBezTo>
                  <a:lnTo>
                    <a:pt x="718" y="9937"/>
                  </a:lnTo>
                  <a:lnTo>
                    <a:pt x="260" y="9937"/>
                  </a:lnTo>
                  <a:cubicBezTo>
                    <a:pt x="1" y="9952"/>
                    <a:pt x="1" y="10337"/>
                    <a:pt x="260" y="10351"/>
                  </a:cubicBezTo>
                  <a:lnTo>
                    <a:pt x="13950" y="10351"/>
                  </a:lnTo>
                  <a:cubicBezTo>
                    <a:pt x="13954" y="10351"/>
                    <a:pt x="13959" y="10351"/>
                    <a:pt x="13964" y="10351"/>
                  </a:cubicBezTo>
                  <a:cubicBezTo>
                    <a:pt x="14237" y="10351"/>
                    <a:pt x="14239" y="9937"/>
                    <a:pt x="13968" y="9937"/>
                  </a:cubicBezTo>
                  <a:cubicBezTo>
                    <a:pt x="13962" y="9937"/>
                    <a:pt x="13956" y="9937"/>
                    <a:pt x="13950" y="9937"/>
                  </a:cubicBezTo>
                  <a:lnTo>
                    <a:pt x="13271" y="9937"/>
                  </a:lnTo>
                  <a:lnTo>
                    <a:pt x="13271" y="7098"/>
                  </a:lnTo>
                  <a:cubicBezTo>
                    <a:pt x="13724" y="6704"/>
                    <a:pt x="13440" y="5963"/>
                    <a:pt x="12843" y="5963"/>
                  </a:cubicBezTo>
                  <a:lnTo>
                    <a:pt x="11491" y="5963"/>
                  </a:lnTo>
                  <a:lnTo>
                    <a:pt x="11284" y="2624"/>
                  </a:lnTo>
                  <a:cubicBezTo>
                    <a:pt x="11275" y="2513"/>
                    <a:pt x="11188" y="2426"/>
                    <a:pt x="11077" y="2426"/>
                  </a:cubicBezTo>
                  <a:lnTo>
                    <a:pt x="10192" y="2426"/>
                  </a:lnTo>
                  <a:cubicBezTo>
                    <a:pt x="10086" y="2426"/>
                    <a:pt x="9995" y="2513"/>
                    <a:pt x="9985" y="2624"/>
                  </a:cubicBezTo>
                  <a:lnTo>
                    <a:pt x="9778" y="5963"/>
                  </a:lnTo>
                  <a:lnTo>
                    <a:pt x="9282" y="5963"/>
                  </a:lnTo>
                  <a:lnTo>
                    <a:pt x="9076" y="2624"/>
                  </a:lnTo>
                  <a:cubicBezTo>
                    <a:pt x="9066" y="2513"/>
                    <a:pt x="8979" y="2426"/>
                    <a:pt x="8869" y="2426"/>
                  </a:cubicBezTo>
                  <a:lnTo>
                    <a:pt x="7988" y="2426"/>
                  </a:lnTo>
                  <a:cubicBezTo>
                    <a:pt x="7877" y="2426"/>
                    <a:pt x="7791" y="2513"/>
                    <a:pt x="7781" y="2624"/>
                  </a:cubicBezTo>
                  <a:lnTo>
                    <a:pt x="7574" y="5963"/>
                  </a:lnTo>
                  <a:lnTo>
                    <a:pt x="7079" y="5963"/>
                  </a:lnTo>
                  <a:lnTo>
                    <a:pt x="6867" y="2624"/>
                  </a:lnTo>
                  <a:cubicBezTo>
                    <a:pt x="6862" y="2513"/>
                    <a:pt x="6771" y="2426"/>
                    <a:pt x="6665" y="2426"/>
                  </a:cubicBezTo>
                  <a:lnTo>
                    <a:pt x="5779" y="2426"/>
                  </a:lnTo>
                  <a:cubicBezTo>
                    <a:pt x="5669" y="2426"/>
                    <a:pt x="5582" y="2513"/>
                    <a:pt x="5573" y="2624"/>
                  </a:cubicBezTo>
                  <a:lnTo>
                    <a:pt x="5366" y="5963"/>
                  </a:lnTo>
                  <a:lnTo>
                    <a:pt x="4788" y="5963"/>
                  </a:lnTo>
                  <a:lnTo>
                    <a:pt x="4658" y="203"/>
                  </a:lnTo>
                  <a:cubicBezTo>
                    <a:pt x="4658" y="91"/>
                    <a:pt x="4571" y="1"/>
                    <a:pt x="4465" y="1"/>
                  </a:cubicBezTo>
                  <a:cubicBezTo>
                    <a:pt x="4462" y="1"/>
                    <a:pt x="4459" y="1"/>
                    <a:pt x="4456" y="1"/>
                  </a:cubicBezTo>
                  <a:lnTo>
                    <a:pt x="3133" y="1"/>
                  </a:lnTo>
                  <a:cubicBezTo>
                    <a:pt x="3130" y="1"/>
                    <a:pt x="3127" y="1"/>
                    <a:pt x="31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263;p137">
              <a:extLst>
                <a:ext uri="{FF2B5EF4-FFF2-40B4-BE49-F238E27FC236}">
                  <a16:creationId xmlns:a16="http://schemas.microsoft.com/office/drawing/2014/main" id="{513A2356-9A8A-95C9-D829-3FF1ACC6D045}"/>
                </a:ext>
              </a:extLst>
            </p:cNvPr>
            <p:cNvSpPr/>
            <p:nvPr/>
          </p:nvSpPr>
          <p:spPr>
            <a:xfrm>
              <a:off x="2733239" y="3360008"/>
              <a:ext cx="286745" cy="138376"/>
            </a:xfrm>
            <a:custGeom>
              <a:avLst/>
              <a:gdLst/>
              <a:ahLst/>
              <a:cxnLst/>
              <a:rect l="l" t="t" r="r" b="b"/>
              <a:pathLst>
                <a:path w="10933" h="5276" extrusionOk="0">
                  <a:moveTo>
                    <a:pt x="8160" y="0"/>
                  </a:moveTo>
                  <a:cubicBezTo>
                    <a:pt x="7555" y="0"/>
                    <a:pt x="6953" y="209"/>
                    <a:pt x="6467" y="614"/>
                  </a:cubicBezTo>
                  <a:cubicBezTo>
                    <a:pt x="6115" y="349"/>
                    <a:pt x="5698" y="218"/>
                    <a:pt x="5284" y="218"/>
                  </a:cubicBezTo>
                  <a:cubicBezTo>
                    <a:pt x="4782" y="218"/>
                    <a:pt x="4282" y="410"/>
                    <a:pt x="3902" y="787"/>
                  </a:cubicBezTo>
                  <a:cubicBezTo>
                    <a:pt x="3704" y="701"/>
                    <a:pt x="3497" y="660"/>
                    <a:pt x="3294" y="660"/>
                  </a:cubicBezTo>
                  <a:cubicBezTo>
                    <a:pt x="2706" y="660"/>
                    <a:pt x="2146" y="1004"/>
                    <a:pt x="1896" y="1576"/>
                  </a:cubicBezTo>
                  <a:cubicBezTo>
                    <a:pt x="1814" y="1552"/>
                    <a:pt x="1727" y="1543"/>
                    <a:pt x="1641" y="1543"/>
                  </a:cubicBezTo>
                  <a:cubicBezTo>
                    <a:pt x="1222" y="1543"/>
                    <a:pt x="852" y="1812"/>
                    <a:pt x="717" y="2212"/>
                  </a:cubicBezTo>
                  <a:cubicBezTo>
                    <a:pt x="693" y="2207"/>
                    <a:pt x="669" y="2207"/>
                    <a:pt x="645" y="2207"/>
                  </a:cubicBezTo>
                  <a:cubicBezTo>
                    <a:pt x="289" y="2207"/>
                    <a:pt x="0" y="2495"/>
                    <a:pt x="0" y="2856"/>
                  </a:cubicBezTo>
                  <a:cubicBezTo>
                    <a:pt x="0" y="2967"/>
                    <a:pt x="91" y="3063"/>
                    <a:pt x="207" y="3063"/>
                  </a:cubicBezTo>
                  <a:cubicBezTo>
                    <a:pt x="318" y="3063"/>
                    <a:pt x="414" y="2972"/>
                    <a:pt x="414" y="2856"/>
                  </a:cubicBezTo>
                  <a:cubicBezTo>
                    <a:pt x="414" y="2726"/>
                    <a:pt x="515" y="2621"/>
                    <a:pt x="645" y="2621"/>
                  </a:cubicBezTo>
                  <a:cubicBezTo>
                    <a:pt x="688" y="2621"/>
                    <a:pt x="731" y="2630"/>
                    <a:pt x="765" y="2654"/>
                  </a:cubicBezTo>
                  <a:cubicBezTo>
                    <a:pt x="800" y="2675"/>
                    <a:pt x="837" y="2685"/>
                    <a:pt x="872" y="2685"/>
                  </a:cubicBezTo>
                  <a:cubicBezTo>
                    <a:pt x="976" y="2685"/>
                    <a:pt x="1071" y="2605"/>
                    <a:pt x="1078" y="2491"/>
                  </a:cubicBezTo>
                  <a:cubicBezTo>
                    <a:pt x="1097" y="2192"/>
                    <a:pt x="1342" y="1961"/>
                    <a:pt x="1641" y="1957"/>
                  </a:cubicBezTo>
                  <a:cubicBezTo>
                    <a:pt x="1737" y="1957"/>
                    <a:pt x="1833" y="1985"/>
                    <a:pt x="1915" y="2034"/>
                  </a:cubicBezTo>
                  <a:cubicBezTo>
                    <a:pt x="1948" y="2052"/>
                    <a:pt x="1983" y="2061"/>
                    <a:pt x="2018" y="2061"/>
                  </a:cubicBezTo>
                  <a:cubicBezTo>
                    <a:pt x="2107" y="2061"/>
                    <a:pt x="2190" y="2001"/>
                    <a:pt x="2218" y="1904"/>
                  </a:cubicBezTo>
                  <a:cubicBezTo>
                    <a:pt x="2350" y="1392"/>
                    <a:pt x="2810" y="1074"/>
                    <a:pt x="3295" y="1074"/>
                  </a:cubicBezTo>
                  <a:cubicBezTo>
                    <a:pt x="3480" y="1074"/>
                    <a:pt x="3669" y="1121"/>
                    <a:pt x="3845" y="1220"/>
                  </a:cubicBezTo>
                  <a:cubicBezTo>
                    <a:pt x="3876" y="1238"/>
                    <a:pt x="3911" y="1247"/>
                    <a:pt x="3945" y="1247"/>
                  </a:cubicBezTo>
                  <a:cubicBezTo>
                    <a:pt x="4004" y="1247"/>
                    <a:pt x="4062" y="1221"/>
                    <a:pt x="4104" y="1172"/>
                  </a:cubicBezTo>
                  <a:cubicBezTo>
                    <a:pt x="4413" y="815"/>
                    <a:pt x="4847" y="633"/>
                    <a:pt x="5282" y="633"/>
                  </a:cubicBezTo>
                  <a:cubicBezTo>
                    <a:pt x="5655" y="633"/>
                    <a:pt x="6030" y="767"/>
                    <a:pt x="6327" y="1037"/>
                  </a:cubicBezTo>
                  <a:cubicBezTo>
                    <a:pt x="6367" y="1075"/>
                    <a:pt x="6417" y="1093"/>
                    <a:pt x="6466" y="1093"/>
                  </a:cubicBezTo>
                  <a:cubicBezTo>
                    <a:pt x="6519" y="1093"/>
                    <a:pt x="6572" y="1072"/>
                    <a:pt x="6611" y="1033"/>
                  </a:cubicBezTo>
                  <a:cubicBezTo>
                    <a:pt x="7036" y="626"/>
                    <a:pt x="7591" y="413"/>
                    <a:pt x="8153" y="413"/>
                  </a:cubicBezTo>
                  <a:cubicBezTo>
                    <a:pt x="8501" y="413"/>
                    <a:pt x="8852" y="495"/>
                    <a:pt x="9176" y="662"/>
                  </a:cubicBezTo>
                  <a:cubicBezTo>
                    <a:pt x="10023" y="1105"/>
                    <a:pt x="10490" y="2034"/>
                    <a:pt x="10345" y="2977"/>
                  </a:cubicBezTo>
                  <a:cubicBezTo>
                    <a:pt x="10201" y="3915"/>
                    <a:pt x="9470" y="4661"/>
                    <a:pt x="8531" y="4824"/>
                  </a:cubicBezTo>
                  <a:cubicBezTo>
                    <a:pt x="8403" y="4847"/>
                    <a:pt x="8275" y="4857"/>
                    <a:pt x="8149" y="4857"/>
                  </a:cubicBezTo>
                  <a:cubicBezTo>
                    <a:pt x="7346" y="4857"/>
                    <a:pt x="6593" y="4421"/>
                    <a:pt x="6202" y="3698"/>
                  </a:cubicBezTo>
                  <a:cubicBezTo>
                    <a:pt x="6164" y="3629"/>
                    <a:pt x="6090" y="3589"/>
                    <a:pt x="6016" y="3589"/>
                  </a:cubicBezTo>
                  <a:cubicBezTo>
                    <a:pt x="5988" y="3589"/>
                    <a:pt x="5959" y="3595"/>
                    <a:pt x="5933" y="3607"/>
                  </a:cubicBezTo>
                  <a:cubicBezTo>
                    <a:pt x="5723" y="3705"/>
                    <a:pt x="5501" y="3752"/>
                    <a:pt x="5280" y="3752"/>
                  </a:cubicBezTo>
                  <a:cubicBezTo>
                    <a:pt x="4839" y="3752"/>
                    <a:pt x="4406" y="3562"/>
                    <a:pt x="4104" y="3212"/>
                  </a:cubicBezTo>
                  <a:cubicBezTo>
                    <a:pt x="4062" y="3164"/>
                    <a:pt x="4004" y="3138"/>
                    <a:pt x="3945" y="3138"/>
                  </a:cubicBezTo>
                  <a:cubicBezTo>
                    <a:pt x="3911" y="3138"/>
                    <a:pt x="3876" y="3147"/>
                    <a:pt x="3845" y="3164"/>
                  </a:cubicBezTo>
                  <a:cubicBezTo>
                    <a:pt x="3671" y="3262"/>
                    <a:pt x="3482" y="3309"/>
                    <a:pt x="3295" y="3309"/>
                  </a:cubicBezTo>
                  <a:cubicBezTo>
                    <a:pt x="2958" y="3309"/>
                    <a:pt x="2627" y="3156"/>
                    <a:pt x="2411" y="2871"/>
                  </a:cubicBezTo>
                  <a:cubicBezTo>
                    <a:pt x="2367" y="2823"/>
                    <a:pt x="2310" y="2794"/>
                    <a:pt x="2247" y="2794"/>
                  </a:cubicBezTo>
                  <a:cubicBezTo>
                    <a:pt x="2180" y="2794"/>
                    <a:pt x="2122" y="2823"/>
                    <a:pt x="2083" y="2871"/>
                  </a:cubicBezTo>
                  <a:cubicBezTo>
                    <a:pt x="1978" y="3010"/>
                    <a:pt x="1814" y="3092"/>
                    <a:pt x="1641" y="3092"/>
                  </a:cubicBezTo>
                  <a:cubicBezTo>
                    <a:pt x="1381" y="3107"/>
                    <a:pt x="1381" y="3491"/>
                    <a:pt x="1641" y="3506"/>
                  </a:cubicBezTo>
                  <a:cubicBezTo>
                    <a:pt x="1857" y="3506"/>
                    <a:pt x="2064" y="3434"/>
                    <a:pt x="2237" y="3299"/>
                  </a:cubicBezTo>
                  <a:cubicBezTo>
                    <a:pt x="2526" y="3578"/>
                    <a:pt x="2905" y="3724"/>
                    <a:pt x="3291" y="3724"/>
                  </a:cubicBezTo>
                  <a:cubicBezTo>
                    <a:pt x="3497" y="3724"/>
                    <a:pt x="3705" y="3683"/>
                    <a:pt x="3902" y="3597"/>
                  </a:cubicBezTo>
                  <a:cubicBezTo>
                    <a:pt x="4273" y="3963"/>
                    <a:pt x="4768" y="4165"/>
                    <a:pt x="5283" y="4165"/>
                  </a:cubicBezTo>
                  <a:cubicBezTo>
                    <a:pt x="5505" y="4165"/>
                    <a:pt x="5726" y="4127"/>
                    <a:pt x="5938" y="4054"/>
                  </a:cubicBezTo>
                  <a:cubicBezTo>
                    <a:pt x="6426" y="4823"/>
                    <a:pt x="7271" y="5275"/>
                    <a:pt x="8159" y="5275"/>
                  </a:cubicBezTo>
                  <a:cubicBezTo>
                    <a:pt x="8338" y="5275"/>
                    <a:pt x="8519" y="5257"/>
                    <a:pt x="8700" y="5219"/>
                  </a:cubicBezTo>
                  <a:cubicBezTo>
                    <a:pt x="9777" y="4993"/>
                    <a:pt x="10600" y="4122"/>
                    <a:pt x="10764" y="3039"/>
                  </a:cubicBezTo>
                  <a:cubicBezTo>
                    <a:pt x="10932" y="1952"/>
                    <a:pt x="10413" y="879"/>
                    <a:pt x="9455" y="340"/>
                  </a:cubicBezTo>
                  <a:cubicBezTo>
                    <a:pt x="9050" y="112"/>
                    <a:pt x="8604" y="0"/>
                    <a:pt x="8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264;p137">
              <a:extLst>
                <a:ext uri="{FF2B5EF4-FFF2-40B4-BE49-F238E27FC236}">
                  <a16:creationId xmlns:a16="http://schemas.microsoft.com/office/drawing/2014/main" id="{227C87B9-5547-5C56-54A7-A35CD8F8CDC9}"/>
                </a:ext>
              </a:extLst>
            </p:cNvPr>
            <p:cNvSpPr/>
            <p:nvPr/>
          </p:nvSpPr>
          <p:spPr>
            <a:xfrm>
              <a:off x="2779294" y="3661178"/>
              <a:ext cx="11304" cy="22739"/>
            </a:xfrm>
            <a:custGeom>
              <a:avLst/>
              <a:gdLst/>
              <a:ahLst/>
              <a:cxnLst/>
              <a:rect l="l" t="t" r="r" b="b"/>
              <a:pathLst>
                <a:path w="431" h="867" extrusionOk="0">
                  <a:moveTo>
                    <a:pt x="217" y="1"/>
                  </a:moveTo>
                  <a:cubicBezTo>
                    <a:pt x="101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3" y="867"/>
                    <a:pt x="431" y="795"/>
                    <a:pt x="424" y="650"/>
                  </a:cubicBezTo>
                  <a:lnTo>
                    <a:pt x="424" y="208"/>
                  </a:lnTo>
                  <a:cubicBezTo>
                    <a:pt x="424" y="92"/>
                    <a:pt x="327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265;p137">
              <a:extLst>
                <a:ext uri="{FF2B5EF4-FFF2-40B4-BE49-F238E27FC236}">
                  <a16:creationId xmlns:a16="http://schemas.microsoft.com/office/drawing/2014/main" id="{A00C7217-A6FC-88C1-C479-92F303712A79}"/>
                </a:ext>
              </a:extLst>
            </p:cNvPr>
            <p:cNvSpPr/>
            <p:nvPr/>
          </p:nvSpPr>
          <p:spPr>
            <a:xfrm>
              <a:off x="2802637" y="3661178"/>
              <a:ext cx="10884" cy="22188"/>
            </a:xfrm>
            <a:custGeom>
              <a:avLst/>
              <a:gdLst/>
              <a:ahLst/>
              <a:cxnLst/>
              <a:rect l="l" t="t" r="r" b="b"/>
              <a:pathLst>
                <a:path w="415" h="846" extrusionOk="0">
                  <a:moveTo>
                    <a:pt x="207" y="1"/>
                  </a:moveTo>
                  <a:cubicBezTo>
                    <a:pt x="97" y="1"/>
                    <a:pt x="0" y="92"/>
                    <a:pt x="0" y="208"/>
                  </a:cubicBezTo>
                  <a:lnTo>
                    <a:pt x="0" y="650"/>
                  </a:lnTo>
                  <a:cubicBezTo>
                    <a:pt x="8" y="780"/>
                    <a:pt x="108" y="845"/>
                    <a:pt x="207" y="845"/>
                  </a:cubicBezTo>
                  <a:cubicBezTo>
                    <a:pt x="307" y="845"/>
                    <a:pt x="407" y="780"/>
                    <a:pt x="414" y="650"/>
                  </a:cubicBezTo>
                  <a:lnTo>
                    <a:pt x="414" y="208"/>
                  </a:lnTo>
                  <a:cubicBezTo>
                    <a:pt x="414" y="92"/>
                    <a:pt x="323" y="1"/>
                    <a:pt x="2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266;p137">
              <a:extLst>
                <a:ext uri="{FF2B5EF4-FFF2-40B4-BE49-F238E27FC236}">
                  <a16:creationId xmlns:a16="http://schemas.microsoft.com/office/drawing/2014/main" id="{B18EC85B-FE16-8C64-7344-760B8609D0B1}"/>
                </a:ext>
              </a:extLst>
            </p:cNvPr>
            <p:cNvSpPr/>
            <p:nvPr/>
          </p:nvSpPr>
          <p:spPr>
            <a:xfrm>
              <a:off x="2825848" y="3661178"/>
              <a:ext cx="10884" cy="22188"/>
            </a:xfrm>
            <a:custGeom>
              <a:avLst/>
              <a:gdLst/>
              <a:ahLst/>
              <a:cxnLst/>
              <a:rect l="l" t="t" r="r" b="b"/>
              <a:pathLst>
                <a:path w="415" h="846" extrusionOk="0">
                  <a:moveTo>
                    <a:pt x="208" y="1"/>
                  </a:moveTo>
                  <a:cubicBezTo>
                    <a:pt x="92" y="1"/>
                    <a:pt x="1" y="92"/>
                    <a:pt x="1" y="208"/>
                  </a:cubicBezTo>
                  <a:lnTo>
                    <a:pt x="1" y="650"/>
                  </a:lnTo>
                  <a:cubicBezTo>
                    <a:pt x="8" y="780"/>
                    <a:pt x="108" y="845"/>
                    <a:pt x="208" y="845"/>
                  </a:cubicBezTo>
                  <a:cubicBezTo>
                    <a:pt x="308" y="845"/>
                    <a:pt x="407" y="780"/>
                    <a:pt x="415" y="650"/>
                  </a:cubicBezTo>
                  <a:lnTo>
                    <a:pt x="415" y="208"/>
                  </a:lnTo>
                  <a:cubicBezTo>
                    <a:pt x="415" y="92"/>
                    <a:pt x="323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267;p137">
              <a:extLst>
                <a:ext uri="{FF2B5EF4-FFF2-40B4-BE49-F238E27FC236}">
                  <a16:creationId xmlns:a16="http://schemas.microsoft.com/office/drawing/2014/main" id="{5CB3ADB3-C715-7909-8BCC-E9246FC885F8}"/>
                </a:ext>
              </a:extLst>
            </p:cNvPr>
            <p:cNvSpPr/>
            <p:nvPr/>
          </p:nvSpPr>
          <p:spPr>
            <a:xfrm>
              <a:off x="2848876" y="3661178"/>
              <a:ext cx="11278" cy="22739"/>
            </a:xfrm>
            <a:custGeom>
              <a:avLst/>
              <a:gdLst/>
              <a:ahLst/>
              <a:cxnLst/>
              <a:rect l="l" t="t" r="r" b="b"/>
              <a:pathLst>
                <a:path w="430" h="867" extrusionOk="0">
                  <a:moveTo>
                    <a:pt x="215" y="1"/>
                  </a:moveTo>
                  <a:cubicBezTo>
                    <a:pt x="100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1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22" y="650"/>
                  </a:cubicBezTo>
                  <a:lnTo>
                    <a:pt x="422" y="208"/>
                  </a:lnTo>
                  <a:cubicBezTo>
                    <a:pt x="422" y="92"/>
                    <a:pt x="331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268;p137">
              <a:extLst>
                <a:ext uri="{FF2B5EF4-FFF2-40B4-BE49-F238E27FC236}">
                  <a16:creationId xmlns:a16="http://schemas.microsoft.com/office/drawing/2014/main" id="{043E3452-A87C-B70E-AB43-94DB69B94E6F}"/>
                </a:ext>
              </a:extLst>
            </p:cNvPr>
            <p:cNvSpPr/>
            <p:nvPr/>
          </p:nvSpPr>
          <p:spPr>
            <a:xfrm>
              <a:off x="2871982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5" y="1"/>
                  </a:moveTo>
                  <a:cubicBezTo>
                    <a:pt x="99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1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22" y="650"/>
                  </a:cubicBezTo>
                  <a:lnTo>
                    <a:pt x="422" y="208"/>
                  </a:lnTo>
                  <a:cubicBezTo>
                    <a:pt x="422" y="92"/>
                    <a:pt x="33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269;p137">
              <a:extLst>
                <a:ext uri="{FF2B5EF4-FFF2-40B4-BE49-F238E27FC236}">
                  <a16:creationId xmlns:a16="http://schemas.microsoft.com/office/drawing/2014/main" id="{0AC454D9-F292-29C9-3332-C0A54F095C72}"/>
                </a:ext>
              </a:extLst>
            </p:cNvPr>
            <p:cNvSpPr/>
            <p:nvPr/>
          </p:nvSpPr>
          <p:spPr>
            <a:xfrm>
              <a:off x="2895141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7" y="1"/>
                  </a:moveTo>
                  <a:cubicBezTo>
                    <a:pt x="102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19" y="650"/>
                  </a:cubicBezTo>
                  <a:lnTo>
                    <a:pt x="419" y="208"/>
                  </a:lnTo>
                  <a:cubicBezTo>
                    <a:pt x="424" y="9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270;p137">
              <a:extLst>
                <a:ext uri="{FF2B5EF4-FFF2-40B4-BE49-F238E27FC236}">
                  <a16:creationId xmlns:a16="http://schemas.microsoft.com/office/drawing/2014/main" id="{3E1B419F-5F1D-58DD-6AD2-D70E3D656CC1}"/>
                </a:ext>
              </a:extLst>
            </p:cNvPr>
            <p:cNvSpPr/>
            <p:nvPr/>
          </p:nvSpPr>
          <p:spPr>
            <a:xfrm>
              <a:off x="2918300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5" y="1"/>
                  </a:moveTo>
                  <a:cubicBezTo>
                    <a:pt x="99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2" y="867"/>
                    <a:pt x="429" y="795"/>
                    <a:pt x="421" y="650"/>
                  </a:cubicBezTo>
                  <a:lnTo>
                    <a:pt x="421" y="208"/>
                  </a:lnTo>
                  <a:cubicBezTo>
                    <a:pt x="421" y="92"/>
                    <a:pt x="33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271;p137">
              <a:extLst>
                <a:ext uri="{FF2B5EF4-FFF2-40B4-BE49-F238E27FC236}">
                  <a16:creationId xmlns:a16="http://schemas.microsoft.com/office/drawing/2014/main" id="{BA11C14C-CCC0-EEB8-A425-BB5EB6F99858}"/>
                </a:ext>
              </a:extLst>
            </p:cNvPr>
            <p:cNvSpPr/>
            <p:nvPr/>
          </p:nvSpPr>
          <p:spPr>
            <a:xfrm>
              <a:off x="2941459" y="3661178"/>
              <a:ext cx="11330" cy="22739"/>
            </a:xfrm>
            <a:custGeom>
              <a:avLst/>
              <a:gdLst/>
              <a:ahLst/>
              <a:cxnLst/>
              <a:rect l="l" t="t" r="r" b="b"/>
              <a:pathLst>
                <a:path w="432" h="867" extrusionOk="0">
                  <a:moveTo>
                    <a:pt x="217" y="1"/>
                  </a:moveTo>
                  <a:cubicBezTo>
                    <a:pt x="101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3" y="867"/>
                    <a:pt x="431" y="795"/>
                    <a:pt x="424" y="650"/>
                  </a:cubicBezTo>
                  <a:lnTo>
                    <a:pt x="424" y="208"/>
                  </a:lnTo>
                  <a:cubicBezTo>
                    <a:pt x="424" y="9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7190;p138">
            <a:extLst>
              <a:ext uri="{FF2B5EF4-FFF2-40B4-BE49-F238E27FC236}">
                <a16:creationId xmlns:a16="http://schemas.microsoft.com/office/drawing/2014/main" id="{7439FB9E-0D76-66DA-5723-C65A07C84744}"/>
              </a:ext>
            </a:extLst>
          </p:cNvPr>
          <p:cNvGrpSpPr/>
          <p:nvPr/>
        </p:nvGrpSpPr>
        <p:grpSpPr>
          <a:xfrm>
            <a:off x="7891767" y="3128741"/>
            <a:ext cx="273501" cy="365052"/>
            <a:chOff x="6711785" y="3356598"/>
            <a:chExt cx="273501" cy="365052"/>
          </a:xfrm>
        </p:grpSpPr>
        <p:sp>
          <p:nvSpPr>
            <p:cNvPr id="139" name="Google Shape;17191;p138">
              <a:extLst>
                <a:ext uri="{FF2B5EF4-FFF2-40B4-BE49-F238E27FC236}">
                  <a16:creationId xmlns:a16="http://schemas.microsoft.com/office/drawing/2014/main" id="{210FFCC5-EB6D-8CFE-D7B5-90F481172A31}"/>
                </a:ext>
              </a:extLst>
            </p:cNvPr>
            <p:cNvSpPr/>
            <p:nvPr/>
          </p:nvSpPr>
          <p:spPr>
            <a:xfrm>
              <a:off x="6774261" y="3481943"/>
              <a:ext cx="148548" cy="148522"/>
            </a:xfrm>
            <a:custGeom>
              <a:avLst/>
              <a:gdLst/>
              <a:ahLst/>
              <a:cxnLst/>
              <a:rect l="l" t="t" r="r" b="b"/>
              <a:pathLst>
                <a:path w="5666" h="5665" extrusionOk="0">
                  <a:moveTo>
                    <a:pt x="1" y="0"/>
                  </a:moveTo>
                  <a:lnTo>
                    <a:pt x="1" y="5665"/>
                  </a:lnTo>
                  <a:lnTo>
                    <a:pt x="5665" y="5665"/>
                  </a:lnTo>
                  <a:lnTo>
                    <a:pt x="566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192;p138">
              <a:extLst>
                <a:ext uri="{FF2B5EF4-FFF2-40B4-BE49-F238E27FC236}">
                  <a16:creationId xmlns:a16="http://schemas.microsoft.com/office/drawing/2014/main" id="{1C09CF86-08C7-15F3-BB9C-CC375D75A4DB}"/>
                </a:ext>
              </a:extLst>
            </p:cNvPr>
            <p:cNvSpPr/>
            <p:nvPr/>
          </p:nvSpPr>
          <p:spPr>
            <a:xfrm>
              <a:off x="6717107" y="3561881"/>
              <a:ext cx="262857" cy="154342"/>
            </a:xfrm>
            <a:custGeom>
              <a:avLst/>
              <a:gdLst/>
              <a:ahLst/>
              <a:cxnLst/>
              <a:rect l="l" t="t" r="r" b="b"/>
              <a:pathLst>
                <a:path w="10026" h="5887" extrusionOk="0">
                  <a:moveTo>
                    <a:pt x="3706" y="1"/>
                  </a:moveTo>
                  <a:lnTo>
                    <a:pt x="3706" y="1131"/>
                  </a:lnTo>
                  <a:cubicBezTo>
                    <a:pt x="3706" y="1500"/>
                    <a:pt x="3474" y="1826"/>
                    <a:pt x="3126" y="1953"/>
                  </a:cubicBezTo>
                  <a:lnTo>
                    <a:pt x="874" y="2746"/>
                  </a:lnTo>
                  <a:cubicBezTo>
                    <a:pt x="352" y="2931"/>
                    <a:pt x="1" y="3423"/>
                    <a:pt x="1" y="3977"/>
                  </a:cubicBezTo>
                  <a:lnTo>
                    <a:pt x="1" y="5886"/>
                  </a:lnTo>
                  <a:lnTo>
                    <a:pt x="10026" y="5886"/>
                  </a:lnTo>
                  <a:lnTo>
                    <a:pt x="10026" y="3977"/>
                  </a:lnTo>
                  <a:cubicBezTo>
                    <a:pt x="10026" y="3423"/>
                    <a:pt x="9678" y="2931"/>
                    <a:pt x="9153" y="2746"/>
                  </a:cubicBezTo>
                  <a:lnTo>
                    <a:pt x="6904" y="1953"/>
                  </a:lnTo>
                  <a:cubicBezTo>
                    <a:pt x="6556" y="1830"/>
                    <a:pt x="6321" y="1500"/>
                    <a:pt x="6321" y="1131"/>
                  </a:cubicBezTo>
                  <a:lnTo>
                    <a:pt x="6321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193;p138">
              <a:extLst>
                <a:ext uri="{FF2B5EF4-FFF2-40B4-BE49-F238E27FC236}">
                  <a16:creationId xmlns:a16="http://schemas.microsoft.com/office/drawing/2014/main" id="{97C88A04-E85A-016B-A6D8-D64C696EF141}"/>
                </a:ext>
              </a:extLst>
            </p:cNvPr>
            <p:cNvSpPr/>
            <p:nvPr/>
          </p:nvSpPr>
          <p:spPr>
            <a:xfrm>
              <a:off x="6760209" y="3561881"/>
              <a:ext cx="176654" cy="148627"/>
            </a:xfrm>
            <a:custGeom>
              <a:avLst/>
              <a:gdLst/>
              <a:ahLst/>
              <a:cxnLst/>
              <a:rect l="l" t="t" r="r" b="b"/>
              <a:pathLst>
                <a:path w="6738" h="5669" extrusionOk="0">
                  <a:moveTo>
                    <a:pt x="2062" y="1"/>
                  </a:moveTo>
                  <a:lnTo>
                    <a:pt x="2062" y="1131"/>
                  </a:lnTo>
                  <a:cubicBezTo>
                    <a:pt x="2062" y="1500"/>
                    <a:pt x="1830" y="1826"/>
                    <a:pt x="1482" y="1953"/>
                  </a:cubicBezTo>
                  <a:lnTo>
                    <a:pt x="1" y="2474"/>
                  </a:lnTo>
                  <a:cubicBezTo>
                    <a:pt x="95" y="4264"/>
                    <a:pt x="1576" y="5669"/>
                    <a:pt x="3369" y="5669"/>
                  </a:cubicBezTo>
                  <a:cubicBezTo>
                    <a:pt x="5162" y="5669"/>
                    <a:pt x="6643" y="4264"/>
                    <a:pt x="6737" y="2474"/>
                  </a:cubicBezTo>
                  <a:lnTo>
                    <a:pt x="5260" y="1953"/>
                  </a:lnTo>
                  <a:cubicBezTo>
                    <a:pt x="4912" y="1830"/>
                    <a:pt x="4677" y="1500"/>
                    <a:pt x="4677" y="1131"/>
                  </a:cubicBezTo>
                  <a:lnTo>
                    <a:pt x="4677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194;p138">
              <a:extLst>
                <a:ext uri="{FF2B5EF4-FFF2-40B4-BE49-F238E27FC236}">
                  <a16:creationId xmlns:a16="http://schemas.microsoft.com/office/drawing/2014/main" id="{8F4621E8-7CD4-A4FD-4BDA-C0D13BE36354}"/>
                </a:ext>
              </a:extLst>
            </p:cNvPr>
            <p:cNvSpPr/>
            <p:nvPr/>
          </p:nvSpPr>
          <p:spPr>
            <a:xfrm>
              <a:off x="6777119" y="3561881"/>
              <a:ext cx="142833" cy="131455"/>
            </a:xfrm>
            <a:custGeom>
              <a:avLst/>
              <a:gdLst/>
              <a:ahLst/>
              <a:cxnLst/>
              <a:rect l="l" t="t" r="r" b="b"/>
              <a:pathLst>
                <a:path w="5448" h="5014" extrusionOk="0">
                  <a:moveTo>
                    <a:pt x="1417" y="1"/>
                  </a:moveTo>
                  <a:lnTo>
                    <a:pt x="1417" y="1127"/>
                  </a:lnTo>
                  <a:cubicBezTo>
                    <a:pt x="1417" y="1497"/>
                    <a:pt x="1185" y="1826"/>
                    <a:pt x="837" y="1953"/>
                  </a:cubicBezTo>
                  <a:lnTo>
                    <a:pt x="4" y="2246"/>
                  </a:lnTo>
                  <a:cubicBezTo>
                    <a:pt x="4" y="2261"/>
                    <a:pt x="1" y="2275"/>
                    <a:pt x="1" y="2290"/>
                  </a:cubicBezTo>
                  <a:cubicBezTo>
                    <a:pt x="1" y="3793"/>
                    <a:pt x="1221" y="5013"/>
                    <a:pt x="2724" y="5013"/>
                  </a:cubicBezTo>
                  <a:cubicBezTo>
                    <a:pt x="4227" y="5013"/>
                    <a:pt x="5448" y="3793"/>
                    <a:pt x="5448" y="2290"/>
                  </a:cubicBezTo>
                  <a:cubicBezTo>
                    <a:pt x="5448" y="2275"/>
                    <a:pt x="5448" y="2261"/>
                    <a:pt x="5448" y="2246"/>
                  </a:cubicBezTo>
                  <a:lnTo>
                    <a:pt x="4615" y="1949"/>
                  </a:lnTo>
                  <a:cubicBezTo>
                    <a:pt x="4267" y="1826"/>
                    <a:pt x="4032" y="1497"/>
                    <a:pt x="4032" y="1127"/>
                  </a:cubicBezTo>
                  <a:lnTo>
                    <a:pt x="4032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195;p138">
              <a:extLst>
                <a:ext uri="{FF2B5EF4-FFF2-40B4-BE49-F238E27FC236}">
                  <a16:creationId xmlns:a16="http://schemas.microsoft.com/office/drawing/2014/main" id="{B06412D0-0BE4-DD82-19AD-180CE9ECA701}"/>
                </a:ext>
              </a:extLst>
            </p:cNvPr>
            <p:cNvSpPr/>
            <p:nvPr/>
          </p:nvSpPr>
          <p:spPr>
            <a:xfrm>
              <a:off x="6814243" y="3561881"/>
              <a:ext cx="68585" cy="34371"/>
            </a:xfrm>
            <a:custGeom>
              <a:avLst/>
              <a:gdLst/>
              <a:ahLst/>
              <a:cxnLst/>
              <a:rect l="l" t="t" r="r" b="b"/>
              <a:pathLst>
                <a:path w="2616" h="1311" extrusionOk="0">
                  <a:moveTo>
                    <a:pt x="1" y="1"/>
                  </a:moveTo>
                  <a:lnTo>
                    <a:pt x="1" y="1033"/>
                  </a:lnTo>
                  <a:cubicBezTo>
                    <a:pt x="417" y="1218"/>
                    <a:pt x="863" y="1310"/>
                    <a:pt x="1308" y="1310"/>
                  </a:cubicBezTo>
                  <a:cubicBezTo>
                    <a:pt x="1754" y="1310"/>
                    <a:pt x="2199" y="1218"/>
                    <a:pt x="2616" y="1033"/>
                  </a:cubicBezTo>
                  <a:lnTo>
                    <a:pt x="261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196;p138">
              <a:extLst>
                <a:ext uri="{FF2B5EF4-FFF2-40B4-BE49-F238E27FC236}">
                  <a16:creationId xmlns:a16="http://schemas.microsoft.com/office/drawing/2014/main" id="{164D7E51-E519-FFB5-D686-4AE0205FBFEB}"/>
                </a:ext>
              </a:extLst>
            </p:cNvPr>
            <p:cNvSpPr/>
            <p:nvPr/>
          </p:nvSpPr>
          <p:spPr>
            <a:xfrm>
              <a:off x="6774261" y="3430478"/>
              <a:ext cx="148548" cy="148627"/>
            </a:xfrm>
            <a:custGeom>
              <a:avLst/>
              <a:gdLst/>
              <a:ahLst/>
              <a:cxnLst/>
              <a:rect l="l" t="t" r="r" b="b"/>
              <a:pathLst>
                <a:path w="5666" h="5669" extrusionOk="0">
                  <a:moveTo>
                    <a:pt x="1" y="0"/>
                  </a:moveTo>
                  <a:lnTo>
                    <a:pt x="1" y="2833"/>
                  </a:lnTo>
                  <a:cubicBezTo>
                    <a:pt x="1" y="4397"/>
                    <a:pt x="1269" y="5668"/>
                    <a:pt x="2833" y="5668"/>
                  </a:cubicBezTo>
                  <a:cubicBezTo>
                    <a:pt x="4398" y="5668"/>
                    <a:pt x="5665" y="4397"/>
                    <a:pt x="5665" y="2833"/>
                  </a:cubicBezTo>
                  <a:lnTo>
                    <a:pt x="5665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197;p138">
              <a:extLst>
                <a:ext uri="{FF2B5EF4-FFF2-40B4-BE49-F238E27FC236}">
                  <a16:creationId xmlns:a16="http://schemas.microsoft.com/office/drawing/2014/main" id="{211C1EC9-1CB3-5D2C-2A49-9153427756FC}"/>
                </a:ext>
              </a:extLst>
            </p:cNvPr>
            <p:cNvSpPr/>
            <p:nvPr/>
          </p:nvSpPr>
          <p:spPr>
            <a:xfrm>
              <a:off x="6774025" y="3430478"/>
              <a:ext cx="148784" cy="148653"/>
            </a:xfrm>
            <a:custGeom>
              <a:avLst/>
              <a:gdLst/>
              <a:ahLst/>
              <a:cxnLst/>
              <a:rect l="l" t="t" r="r" b="b"/>
              <a:pathLst>
                <a:path w="5675" h="5670" extrusionOk="0">
                  <a:moveTo>
                    <a:pt x="10" y="0"/>
                  </a:moveTo>
                  <a:lnTo>
                    <a:pt x="10" y="2833"/>
                  </a:lnTo>
                  <a:cubicBezTo>
                    <a:pt x="0" y="4422"/>
                    <a:pt x="1290" y="5669"/>
                    <a:pt x="2823" y="5669"/>
                  </a:cubicBezTo>
                  <a:cubicBezTo>
                    <a:pt x="2973" y="5669"/>
                    <a:pt x="3126" y="5657"/>
                    <a:pt x="3280" y="5632"/>
                  </a:cubicBezTo>
                  <a:cubicBezTo>
                    <a:pt x="1901" y="5418"/>
                    <a:pt x="879" y="4231"/>
                    <a:pt x="879" y="2833"/>
                  </a:cubicBezTo>
                  <a:lnTo>
                    <a:pt x="879" y="2825"/>
                  </a:lnTo>
                  <a:cubicBezTo>
                    <a:pt x="879" y="2641"/>
                    <a:pt x="995" y="2478"/>
                    <a:pt x="1169" y="2420"/>
                  </a:cubicBezTo>
                  <a:cubicBezTo>
                    <a:pt x="1843" y="2177"/>
                    <a:pt x="2426" y="1739"/>
                    <a:pt x="2842" y="1156"/>
                  </a:cubicBezTo>
                  <a:cubicBezTo>
                    <a:pt x="3494" y="2072"/>
                    <a:pt x="4552" y="2615"/>
                    <a:pt x="5674" y="2615"/>
                  </a:cubicBezTo>
                  <a:lnTo>
                    <a:pt x="567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198;p138">
              <a:extLst>
                <a:ext uri="{FF2B5EF4-FFF2-40B4-BE49-F238E27FC236}">
                  <a16:creationId xmlns:a16="http://schemas.microsoft.com/office/drawing/2014/main" id="{B3137E3E-6B9A-1D3B-44B7-6D6493772022}"/>
                </a:ext>
              </a:extLst>
            </p:cNvPr>
            <p:cNvSpPr/>
            <p:nvPr/>
          </p:nvSpPr>
          <p:spPr>
            <a:xfrm>
              <a:off x="6751295" y="3361920"/>
              <a:ext cx="194298" cy="267890"/>
            </a:xfrm>
            <a:custGeom>
              <a:avLst/>
              <a:gdLst/>
              <a:ahLst/>
              <a:cxnLst/>
              <a:rect l="l" t="t" r="r" b="b"/>
              <a:pathLst>
                <a:path w="7411" h="10218" extrusionOk="0">
                  <a:moveTo>
                    <a:pt x="3706" y="0"/>
                  </a:moveTo>
                  <a:cubicBezTo>
                    <a:pt x="1659" y="0"/>
                    <a:pt x="1" y="1659"/>
                    <a:pt x="1" y="3705"/>
                  </a:cubicBezTo>
                  <a:lnTo>
                    <a:pt x="1" y="10217"/>
                  </a:lnTo>
                  <a:lnTo>
                    <a:pt x="877" y="9909"/>
                  </a:lnTo>
                  <a:lnTo>
                    <a:pt x="877" y="4991"/>
                  </a:lnTo>
                  <a:cubicBezTo>
                    <a:pt x="873" y="4774"/>
                    <a:pt x="1025" y="4589"/>
                    <a:pt x="1239" y="4549"/>
                  </a:cubicBezTo>
                  <a:cubicBezTo>
                    <a:pt x="2376" y="4368"/>
                    <a:pt x="3188" y="3387"/>
                    <a:pt x="3528" y="2894"/>
                  </a:cubicBezTo>
                  <a:cubicBezTo>
                    <a:pt x="3572" y="2833"/>
                    <a:pt x="3639" y="2802"/>
                    <a:pt x="3707" y="2802"/>
                  </a:cubicBezTo>
                  <a:cubicBezTo>
                    <a:pt x="3775" y="2802"/>
                    <a:pt x="3843" y="2833"/>
                    <a:pt x="3887" y="2894"/>
                  </a:cubicBezTo>
                  <a:cubicBezTo>
                    <a:pt x="4227" y="3387"/>
                    <a:pt x="5038" y="4368"/>
                    <a:pt x="6176" y="4549"/>
                  </a:cubicBezTo>
                  <a:cubicBezTo>
                    <a:pt x="6389" y="4589"/>
                    <a:pt x="6541" y="4774"/>
                    <a:pt x="6538" y="4991"/>
                  </a:cubicBezTo>
                  <a:lnTo>
                    <a:pt x="6538" y="9909"/>
                  </a:lnTo>
                  <a:lnTo>
                    <a:pt x="7411" y="10217"/>
                  </a:lnTo>
                  <a:lnTo>
                    <a:pt x="7411" y="3705"/>
                  </a:lnTo>
                  <a:cubicBezTo>
                    <a:pt x="7411" y="1659"/>
                    <a:pt x="5752" y="0"/>
                    <a:pt x="3706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199;p138">
              <a:extLst>
                <a:ext uri="{FF2B5EF4-FFF2-40B4-BE49-F238E27FC236}">
                  <a16:creationId xmlns:a16="http://schemas.microsoft.com/office/drawing/2014/main" id="{D8530647-B092-03A0-F918-652EB590721C}"/>
                </a:ext>
              </a:extLst>
            </p:cNvPr>
            <p:cNvSpPr/>
            <p:nvPr/>
          </p:nvSpPr>
          <p:spPr>
            <a:xfrm>
              <a:off x="6777119" y="3608312"/>
              <a:ext cx="142833" cy="85023"/>
            </a:xfrm>
            <a:custGeom>
              <a:avLst/>
              <a:gdLst/>
              <a:ahLst/>
              <a:cxnLst/>
              <a:rect l="l" t="t" r="r" b="b"/>
              <a:pathLst>
                <a:path w="5448" h="3243" extrusionOk="0">
                  <a:moveTo>
                    <a:pt x="1131" y="1"/>
                  </a:moveTo>
                  <a:cubicBezTo>
                    <a:pt x="1044" y="77"/>
                    <a:pt x="946" y="138"/>
                    <a:pt x="837" y="182"/>
                  </a:cubicBezTo>
                  <a:lnTo>
                    <a:pt x="4" y="475"/>
                  </a:lnTo>
                  <a:cubicBezTo>
                    <a:pt x="4" y="490"/>
                    <a:pt x="1" y="504"/>
                    <a:pt x="1" y="519"/>
                  </a:cubicBezTo>
                  <a:cubicBezTo>
                    <a:pt x="1" y="2025"/>
                    <a:pt x="1221" y="3242"/>
                    <a:pt x="2724" y="3242"/>
                  </a:cubicBezTo>
                  <a:cubicBezTo>
                    <a:pt x="4231" y="3242"/>
                    <a:pt x="5448" y="2025"/>
                    <a:pt x="5448" y="519"/>
                  </a:cubicBezTo>
                  <a:cubicBezTo>
                    <a:pt x="5448" y="504"/>
                    <a:pt x="5448" y="490"/>
                    <a:pt x="5448" y="475"/>
                  </a:cubicBezTo>
                  <a:lnTo>
                    <a:pt x="4615" y="178"/>
                  </a:lnTo>
                  <a:cubicBezTo>
                    <a:pt x="4506" y="138"/>
                    <a:pt x="4405" y="77"/>
                    <a:pt x="4321" y="1"/>
                  </a:cubicBezTo>
                  <a:lnTo>
                    <a:pt x="2728" y="1062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200;p138">
              <a:extLst>
                <a:ext uri="{FF2B5EF4-FFF2-40B4-BE49-F238E27FC236}">
                  <a16:creationId xmlns:a16="http://schemas.microsoft.com/office/drawing/2014/main" id="{C37F3084-BED1-EC1E-DD6C-7DE0B33FBDEF}"/>
                </a:ext>
              </a:extLst>
            </p:cNvPr>
            <p:cNvSpPr/>
            <p:nvPr/>
          </p:nvSpPr>
          <p:spPr>
            <a:xfrm>
              <a:off x="6777119" y="3608312"/>
              <a:ext cx="142938" cy="70158"/>
            </a:xfrm>
            <a:custGeom>
              <a:avLst/>
              <a:gdLst/>
              <a:ahLst/>
              <a:cxnLst/>
              <a:rect l="l" t="t" r="r" b="b"/>
              <a:pathLst>
                <a:path w="5452" h="2676" extrusionOk="0">
                  <a:moveTo>
                    <a:pt x="1131" y="1"/>
                  </a:moveTo>
                  <a:cubicBezTo>
                    <a:pt x="1044" y="77"/>
                    <a:pt x="946" y="138"/>
                    <a:pt x="837" y="182"/>
                  </a:cubicBezTo>
                  <a:lnTo>
                    <a:pt x="4" y="475"/>
                  </a:lnTo>
                  <a:cubicBezTo>
                    <a:pt x="4" y="490"/>
                    <a:pt x="1" y="504"/>
                    <a:pt x="1" y="519"/>
                  </a:cubicBezTo>
                  <a:cubicBezTo>
                    <a:pt x="1" y="533"/>
                    <a:pt x="4" y="562"/>
                    <a:pt x="4" y="584"/>
                  </a:cubicBezTo>
                  <a:lnTo>
                    <a:pt x="703" y="2156"/>
                  </a:lnTo>
                  <a:cubicBezTo>
                    <a:pt x="852" y="2489"/>
                    <a:pt x="1174" y="2675"/>
                    <a:pt x="1503" y="2675"/>
                  </a:cubicBezTo>
                  <a:cubicBezTo>
                    <a:pt x="1697" y="2675"/>
                    <a:pt x="1893" y="2611"/>
                    <a:pt x="2058" y="2474"/>
                  </a:cubicBezTo>
                  <a:lnTo>
                    <a:pt x="2724" y="1917"/>
                  </a:lnTo>
                  <a:lnTo>
                    <a:pt x="3394" y="2474"/>
                  </a:lnTo>
                  <a:cubicBezTo>
                    <a:pt x="3559" y="2611"/>
                    <a:pt x="3755" y="2675"/>
                    <a:pt x="3948" y="2675"/>
                  </a:cubicBezTo>
                  <a:cubicBezTo>
                    <a:pt x="4278" y="2675"/>
                    <a:pt x="4600" y="2489"/>
                    <a:pt x="4749" y="2156"/>
                  </a:cubicBezTo>
                  <a:lnTo>
                    <a:pt x="5448" y="584"/>
                  </a:lnTo>
                  <a:cubicBezTo>
                    <a:pt x="5448" y="562"/>
                    <a:pt x="5451" y="540"/>
                    <a:pt x="5451" y="519"/>
                  </a:cubicBezTo>
                  <a:cubicBezTo>
                    <a:pt x="5451" y="497"/>
                    <a:pt x="5451" y="490"/>
                    <a:pt x="5448" y="475"/>
                  </a:cubicBezTo>
                  <a:lnTo>
                    <a:pt x="4615" y="182"/>
                  </a:lnTo>
                  <a:cubicBezTo>
                    <a:pt x="4506" y="138"/>
                    <a:pt x="4405" y="77"/>
                    <a:pt x="4321" y="1"/>
                  </a:cubicBezTo>
                  <a:lnTo>
                    <a:pt x="2728" y="1062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201;p138">
              <a:extLst>
                <a:ext uri="{FF2B5EF4-FFF2-40B4-BE49-F238E27FC236}">
                  <a16:creationId xmlns:a16="http://schemas.microsoft.com/office/drawing/2014/main" id="{5D20B795-850E-CEE4-2139-F0B4B2C8AA0C}"/>
                </a:ext>
              </a:extLst>
            </p:cNvPr>
            <p:cNvSpPr/>
            <p:nvPr/>
          </p:nvSpPr>
          <p:spPr>
            <a:xfrm>
              <a:off x="6791827" y="3598533"/>
              <a:ext cx="56735" cy="62738"/>
            </a:xfrm>
            <a:custGeom>
              <a:avLst/>
              <a:gdLst/>
              <a:ahLst/>
              <a:cxnLst/>
              <a:rect l="l" t="t" r="r" b="b"/>
              <a:pathLst>
                <a:path w="2164" h="2393" extrusionOk="0">
                  <a:moveTo>
                    <a:pt x="638" y="1"/>
                  </a:moveTo>
                  <a:cubicBezTo>
                    <a:pt x="582" y="1"/>
                    <a:pt x="526" y="23"/>
                    <a:pt x="483" y="66"/>
                  </a:cubicBezTo>
                  <a:lnTo>
                    <a:pt x="59" y="490"/>
                  </a:lnTo>
                  <a:cubicBezTo>
                    <a:pt x="12" y="537"/>
                    <a:pt x="1" y="606"/>
                    <a:pt x="26" y="664"/>
                  </a:cubicBezTo>
                  <a:lnTo>
                    <a:pt x="740" y="2264"/>
                  </a:lnTo>
                  <a:cubicBezTo>
                    <a:pt x="776" y="2347"/>
                    <a:pt x="856" y="2393"/>
                    <a:pt x="939" y="2393"/>
                  </a:cubicBezTo>
                  <a:cubicBezTo>
                    <a:pt x="987" y="2393"/>
                    <a:pt x="1035" y="2377"/>
                    <a:pt x="1077" y="2344"/>
                  </a:cubicBezTo>
                  <a:lnTo>
                    <a:pt x="2163" y="1439"/>
                  </a:lnTo>
                  <a:lnTo>
                    <a:pt x="791" y="66"/>
                  </a:lnTo>
                  <a:cubicBezTo>
                    <a:pt x="749" y="23"/>
                    <a:pt x="694" y="1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202;p138">
              <a:extLst>
                <a:ext uri="{FF2B5EF4-FFF2-40B4-BE49-F238E27FC236}">
                  <a16:creationId xmlns:a16="http://schemas.microsoft.com/office/drawing/2014/main" id="{52A0BBEE-EABB-B17C-9B1F-B24F0C7004B4}"/>
                </a:ext>
              </a:extLst>
            </p:cNvPr>
            <p:cNvSpPr/>
            <p:nvPr/>
          </p:nvSpPr>
          <p:spPr>
            <a:xfrm>
              <a:off x="6848536" y="3598533"/>
              <a:ext cx="56708" cy="62738"/>
            </a:xfrm>
            <a:custGeom>
              <a:avLst/>
              <a:gdLst/>
              <a:ahLst/>
              <a:cxnLst/>
              <a:rect l="l" t="t" r="r" b="b"/>
              <a:pathLst>
                <a:path w="2163" h="2393" extrusionOk="0">
                  <a:moveTo>
                    <a:pt x="1525" y="1"/>
                  </a:moveTo>
                  <a:cubicBezTo>
                    <a:pt x="1470" y="1"/>
                    <a:pt x="1414" y="23"/>
                    <a:pt x="1373" y="66"/>
                  </a:cubicBezTo>
                  <a:lnTo>
                    <a:pt x="0" y="1439"/>
                  </a:lnTo>
                  <a:lnTo>
                    <a:pt x="1087" y="2344"/>
                  </a:lnTo>
                  <a:cubicBezTo>
                    <a:pt x="1127" y="2377"/>
                    <a:pt x="1175" y="2393"/>
                    <a:pt x="1223" y="2393"/>
                  </a:cubicBezTo>
                  <a:cubicBezTo>
                    <a:pt x="1305" y="2393"/>
                    <a:pt x="1387" y="2347"/>
                    <a:pt x="1423" y="2264"/>
                  </a:cubicBezTo>
                  <a:lnTo>
                    <a:pt x="2137" y="664"/>
                  </a:lnTo>
                  <a:cubicBezTo>
                    <a:pt x="2162" y="606"/>
                    <a:pt x="2148" y="537"/>
                    <a:pt x="2104" y="490"/>
                  </a:cubicBezTo>
                  <a:lnTo>
                    <a:pt x="1681" y="66"/>
                  </a:lnTo>
                  <a:cubicBezTo>
                    <a:pt x="1637" y="23"/>
                    <a:pt x="1581" y="1"/>
                    <a:pt x="1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203;p138">
              <a:extLst>
                <a:ext uri="{FF2B5EF4-FFF2-40B4-BE49-F238E27FC236}">
                  <a16:creationId xmlns:a16="http://schemas.microsoft.com/office/drawing/2014/main" id="{869DAEDC-4327-720C-6425-344A07090C89}"/>
                </a:ext>
              </a:extLst>
            </p:cNvPr>
            <p:cNvSpPr/>
            <p:nvPr/>
          </p:nvSpPr>
          <p:spPr>
            <a:xfrm>
              <a:off x="6808921" y="3482782"/>
              <a:ext cx="10671" cy="16386"/>
            </a:xfrm>
            <a:custGeom>
              <a:avLst/>
              <a:gdLst/>
              <a:ahLst/>
              <a:cxnLst/>
              <a:rect l="l" t="t" r="r" b="b"/>
              <a:pathLst>
                <a:path w="407" h="625" extrusionOk="0">
                  <a:moveTo>
                    <a:pt x="204" y="1"/>
                  </a:moveTo>
                  <a:cubicBezTo>
                    <a:pt x="91" y="1"/>
                    <a:pt x="1" y="91"/>
                    <a:pt x="1" y="204"/>
                  </a:cubicBezTo>
                  <a:lnTo>
                    <a:pt x="1" y="421"/>
                  </a:lnTo>
                  <a:cubicBezTo>
                    <a:pt x="1" y="557"/>
                    <a:pt x="102" y="625"/>
                    <a:pt x="204" y="625"/>
                  </a:cubicBezTo>
                  <a:cubicBezTo>
                    <a:pt x="305" y="625"/>
                    <a:pt x="407" y="557"/>
                    <a:pt x="407" y="421"/>
                  </a:cubicBezTo>
                  <a:lnTo>
                    <a:pt x="407" y="204"/>
                  </a:lnTo>
                  <a:cubicBezTo>
                    <a:pt x="407" y="91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204;p138">
              <a:extLst>
                <a:ext uri="{FF2B5EF4-FFF2-40B4-BE49-F238E27FC236}">
                  <a16:creationId xmlns:a16="http://schemas.microsoft.com/office/drawing/2014/main" id="{F23AD779-2DF4-FFE7-4D6D-88153AFC47C7}"/>
                </a:ext>
              </a:extLst>
            </p:cNvPr>
            <p:cNvSpPr/>
            <p:nvPr/>
          </p:nvSpPr>
          <p:spPr>
            <a:xfrm>
              <a:off x="6877480" y="3482782"/>
              <a:ext cx="10671" cy="16465"/>
            </a:xfrm>
            <a:custGeom>
              <a:avLst/>
              <a:gdLst/>
              <a:ahLst/>
              <a:cxnLst/>
              <a:rect l="l" t="t" r="r" b="b"/>
              <a:pathLst>
                <a:path w="407" h="628" extrusionOk="0">
                  <a:moveTo>
                    <a:pt x="204" y="0"/>
                  </a:moveTo>
                  <a:cubicBezTo>
                    <a:pt x="102" y="0"/>
                    <a:pt x="1" y="68"/>
                    <a:pt x="1" y="204"/>
                  </a:cubicBezTo>
                  <a:lnTo>
                    <a:pt x="1" y="421"/>
                  </a:lnTo>
                  <a:cubicBezTo>
                    <a:pt x="1" y="533"/>
                    <a:pt x="91" y="627"/>
                    <a:pt x="204" y="627"/>
                  </a:cubicBezTo>
                  <a:cubicBezTo>
                    <a:pt x="316" y="627"/>
                    <a:pt x="406" y="533"/>
                    <a:pt x="406" y="421"/>
                  </a:cubicBezTo>
                  <a:lnTo>
                    <a:pt x="406" y="204"/>
                  </a:lnTo>
                  <a:cubicBezTo>
                    <a:pt x="406" y="68"/>
                    <a:pt x="305" y="0"/>
                    <a:pt x="20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205;p138">
              <a:extLst>
                <a:ext uri="{FF2B5EF4-FFF2-40B4-BE49-F238E27FC236}">
                  <a16:creationId xmlns:a16="http://schemas.microsoft.com/office/drawing/2014/main" id="{7C891280-C4BE-4E44-FF08-76B52DC4C2B9}"/>
                </a:ext>
              </a:extLst>
            </p:cNvPr>
            <p:cNvSpPr/>
            <p:nvPr/>
          </p:nvSpPr>
          <p:spPr>
            <a:xfrm>
              <a:off x="6823681" y="3522685"/>
              <a:ext cx="49708" cy="16543"/>
            </a:xfrm>
            <a:custGeom>
              <a:avLst/>
              <a:gdLst/>
              <a:ahLst/>
              <a:cxnLst/>
              <a:rect l="l" t="t" r="r" b="b"/>
              <a:pathLst>
                <a:path w="1896" h="631" extrusionOk="0">
                  <a:moveTo>
                    <a:pt x="298" y="1"/>
                  </a:moveTo>
                  <a:cubicBezTo>
                    <a:pt x="139" y="1"/>
                    <a:pt x="0" y="207"/>
                    <a:pt x="151" y="355"/>
                  </a:cubicBezTo>
                  <a:cubicBezTo>
                    <a:pt x="329" y="525"/>
                    <a:pt x="626" y="630"/>
                    <a:pt x="948" y="630"/>
                  </a:cubicBezTo>
                  <a:cubicBezTo>
                    <a:pt x="1270" y="630"/>
                    <a:pt x="1571" y="525"/>
                    <a:pt x="1745" y="355"/>
                  </a:cubicBezTo>
                  <a:cubicBezTo>
                    <a:pt x="1896" y="207"/>
                    <a:pt x="1758" y="1"/>
                    <a:pt x="1599" y="1"/>
                  </a:cubicBezTo>
                  <a:cubicBezTo>
                    <a:pt x="1552" y="1"/>
                    <a:pt x="1503" y="19"/>
                    <a:pt x="1459" y="62"/>
                  </a:cubicBezTo>
                  <a:cubicBezTo>
                    <a:pt x="1383" y="138"/>
                    <a:pt x="1205" y="221"/>
                    <a:pt x="948" y="221"/>
                  </a:cubicBezTo>
                  <a:cubicBezTo>
                    <a:pt x="691" y="221"/>
                    <a:pt x="514" y="138"/>
                    <a:pt x="437" y="62"/>
                  </a:cubicBezTo>
                  <a:cubicBezTo>
                    <a:pt x="394" y="19"/>
                    <a:pt x="345" y="1"/>
                    <a:pt x="29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206;p138">
              <a:extLst>
                <a:ext uri="{FF2B5EF4-FFF2-40B4-BE49-F238E27FC236}">
                  <a16:creationId xmlns:a16="http://schemas.microsoft.com/office/drawing/2014/main" id="{0F40958E-C347-B98C-FC33-F40ACF577684}"/>
                </a:ext>
              </a:extLst>
            </p:cNvPr>
            <p:cNvSpPr/>
            <p:nvPr/>
          </p:nvSpPr>
          <p:spPr>
            <a:xfrm>
              <a:off x="6917461" y="3504726"/>
              <a:ext cx="26" cy="131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cubicBezTo>
                    <a:pt x="1" y="1"/>
                    <a:pt x="1" y="4"/>
                    <a:pt x="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207;p138">
              <a:extLst>
                <a:ext uri="{FF2B5EF4-FFF2-40B4-BE49-F238E27FC236}">
                  <a16:creationId xmlns:a16="http://schemas.microsoft.com/office/drawing/2014/main" id="{C1805FBC-AC45-25FE-DB7E-3588A80B48FA}"/>
                </a:ext>
              </a:extLst>
            </p:cNvPr>
            <p:cNvSpPr/>
            <p:nvPr/>
          </p:nvSpPr>
          <p:spPr>
            <a:xfrm>
              <a:off x="6711785" y="3356598"/>
              <a:ext cx="273501" cy="365052"/>
            </a:xfrm>
            <a:custGeom>
              <a:avLst/>
              <a:gdLst/>
              <a:ahLst/>
              <a:cxnLst/>
              <a:rect l="l" t="t" r="r" b="b"/>
              <a:pathLst>
                <a:path w="10432" h="13924" extrusionOk="0">
                  <a:moveTo>
                    <a:pt x="5220" y="406"/>
                  </a:moveTo>
                  <a:cubicBezTo>
                    <a:pt x="7154" y="406"/>
                    <a:pt x="8722" y="1971"/>
                    <a:pt x="8722" y="3905"/>
                  </a:cubicBezTo>
                  <a:lnTo>
                    <a:pt x="8718" y="10134"/>
                  </a:lnTo>
                  <a:lnTo>
                    <a:pt x="7592" y="9736"/>
                  </a:lnTo>
                  <a:cubicBezTo>
                    <a:pt x="7581" y="9703"/>
                    <a:pt x="7563" y="9674"/>
                    <a:pt x="7541" y="9649"/>
                  </a:cubicBezTo>
                  <a:lnTo>
                    <a:pt x="7041" y="9153"/>
                  </a:lnTo>
                  <a:cubicBezTo>
                    <a:pt x="6964" y="9075"/>
                    <a:pt x="6861" y="9029"/>
                    <a:pt x="6753" y="9029"/>
                  </a:cubicBezTo>
                  <a:cubicBezTo>
                    <a:pt x="6746" y="9029"/>
                    <a:pt x="6738" y="9029"/>
                    <a:pt x="6730" y="9030"/>
                  </a:cubicBezTo>
                  <a:lnTo>
                    <a:pt x="6730" y="8287"/>
                  </a:lnTo>
                  <a:cubicBezTo>
                    <a:pt x="7194" y="8019"/>
                    <a:pt x="7578" y="7635"/>
                    <a:pt x="7849" y="7172"/>
                  </a:cubicBezTo>
                  <a:lnTo>
                    <a:pt x="7849" y="9142"/>
                  </a:lnTo>
                  <a:cubicBezTo>
                    <a:pt x="7849" y="9278"/>
                    <a:pt x="7951" y="9346"/>
                    <a:pt x="8052" y="9346"/>
                  </a:cubicBezTo>
                  <a:cubicBezTo>
                    <a:pt x="8153" y="9346"/>
                    <a:pt x="8255" y="9278"/>
                    <a:pt x="8255" y="9142"/>
                  </a:cubicBezTo>
                  <a:lnTo>
                    <a:pt x="8255" y="5194"/>
                  </a:lnTo>
                  <a:cubicBezTo>
                    <a:pt x="8258" y="4879"/>
                    <a:pt x="8030" y="4607"/>
                    <a:pt x="7719" y="4553"/>
                  </a:cubicBezTo>
                  <a:cubicBezTo>
                    <a:pt x="7357" y="4495"/>
                    <a:pt x="6426" y="4227"/>
                    <a:pt x="5564" y="2981"/>
                  </a:cubicBezTo>
                  <a:cubicBezTo>
                    <a:pt x="5481" y="2862"/>
                    <a:pt x="5349" y="2802"/>
                    <a:pt x="5218" y="2802"/>
                  </a:cubicBezTo>
                  <a:cubicBezTo>
                    <a:pt x="5087" y="2802"/>
                    <a:pt x="4955" y="2862"/>
                    <a:pt x="4872" y="2981"/>
                  </a:cubicBezTo>
                  <a:cubicBezTo>
                    <a:pt x="4731" y="3181"/>
                    <a:pt x="4579" y="3369"/>
                    <a:pt x="4416" y="3546"/>
                  </a:cubicBezTo>
                  <a:cubicBezTo>
                    <a:pt x="4273" y="3697"/>
                    <a:pt x="4409" y="3894"/>
                    <a:pt x="4565" y="3894"/>
                  </a:cubicBezTo>
                  <a:cubicBezTo>
                    <a:pt x="4615" y="3894"/>
                    <a:pt x="4667" y="3874"/>
                    <a:pt x="4713" y="3825"/>
                  </a:cubicBezTo>
                  <a:cubicBezTo>
                    <a:pt x="4890" y="3633"/>
                    <a:pt x="5057" y="3430"/>
                    <a:pt x="5205" y="3213"/>
                  </a:cubicBezTo>
                  <a:cubicBezTo>
                    <a:pt x="5207" y="3210"/>
                    <a:pt x="5212" y="3208"/>
                    <a:pt x="5216" y="3208"/>
                  </a:cubicBezTo>
                  <a:cubicBezTo>
                    <a:pt x="5221" y="3208"/>
                    <a:pt x="5225" y="3210"/>
                    <a:pt x="5227" y="3213"/>
                  </a:cubicBezTo>
                  <a:cubicBezTo>
                    <a:pt x="5477" y="3579"/>
                    <a:pt x="5774" y="3908"/>
                    <a:pt x="6111" y="4198"/>
                  </a:cubicBezTo>
                  <a:cubicBezTo>
                    <a:pt x="6600" y="4615"/>
                    <a:pt x="7121" y="4868"/>
                    <a:pt x="7654" y="4952"/>
                  </a:cubicBezTo>
                  <a:cubicBezTo>
                    <a:pt x="7769" y="4977"/>
                    <a:pt x="7849" y="5078"/>
                    <a:pt x="7846" y="5194"/>
                  </a:cubicBezTo>
                  <a:lnTo>
                    <a:pt x="7846" y="5651"/>
                  </a:lnTo>
                  <a:cubicBezTo>
                    <a:pt x="7853" y="7103"/>
                    <a:pt x="6679" y="8284"/>
                    <a:pt x="5227" y="8291"/>
                  </a:cubicBezTo>
                  <a:cubicBezTo>
                    <a:pt x="5225" y="8291"/>
                    <a:pt x="5223" y="8291"/>
                    <a:pt x="5220" y="8291"/>
                  </a:cubicBezTo>
                  <a:cubicBezTo>
                    <a:pt x="3771" y="8291"/>
                    <a:pt x="2594" y="7119"/>
                    <a:pt x="2587" y="5669"/>
                  </a:cubicBezTo>
                  <a:lnTo>
                    <a:pt x="2587" y="5194"/>
                  </a:lnTo>
                  <a:cubicBezTo>
                    <a:pt x="2587" y="5078"/>
                    <a:pt x="2666" y="4977"/>
                    <a:pt x="2779" y="4952"/>
                  </a:cubicBezTo>
                  <a:cubicBezTo>
                    <a:pt x="3231" y="4875"/>
                    <a:pt x="3659" y="4694"/>
                    <a:pt x="4028" y="4426"/>
                  </a:cubicBezTo>
                  <a:cubicBezTo>
                    <a:pt x="4209" y="4299"/>
                    <a:pt x="4087" y="4053"/>
                    <a:pt x="3913" y="4053"/>
                  </a:cubicBezTo>
                  <a:cubicBezTo>
                    <a:pt x="3875" y="4053"/>
                    <a:pt x="3834" y="4065"/>
                    <a:pt x="3793" y="4093"/>
                  </a:cubicBezTo>
                  <a:cubicBezTo>
                    <a:pt x="3474" y="4325"/>
                    <a:pt x="3105" y="4481"/>
                    <a:pt x="2717" y="4550"/>
                  </a:cubicBezTo>
                  <a:cubicBezTo>
                    <a:pt x="2406" y="4604"/>
                    <a:pt x="2178" y="4879"/>
                    <a:pt x="2181" y="5194"/>
                  </a:cubicBezTo>
                  <a:lnTo>
                    <a:pt x="2181" y="9138"/>
                  </a:lnTo>
                  <a:cubicBezTo>
                    <a:pt x="2181" y="9274"/>
                    <a:pt x="2283" y="9342"/>
                    <a:pt x="2384" y="9342"/>
                  </a:cubicBezTo>
                  <a:cubicBezTo>
                    <a:pt x="2485" y="9342"/>
                    <a:pt x="2587" y="9274"/>
                    <a:pt x="2587" y="9138"/>
                  </a:cubicBezTo>
                  <a:lnTo>
                    <a:pt x="2587" y="7172"/>
                  </a:lnTo>
                  <a:cubicBezTo>
                    <a:pt x="2858" y="7635"/>
                    <a:pt x="3242" y="8019"/>
                    <a:pt x="3706" y="8287"/>
                  </a:cubicBezTo>
                  <a:lnTo>
                    <a:pt x="3706" y="9026"/>
                  </a:lnTo>
                  <a:cubicBezTo>
                    <a:pt x="3701" y="9026"/>
                    <a:pt x="3697" y="9026"/>
                    <a:pt x="3693" y="9026"/>
                  </a:cubicBezTo>
                  <a:cubicBezTo>
                    <a:pt x="3581" y="9026"/>
                    <a:pt x="3475" y="9069"/>
                    <a:pt x="3394" y="9149"/>
                  </a:cubicBezTo>
                  <a:lnTo>
                    <a:pt x="2895" y="9645"/>
                  </a:lnTo>
                  <a:cubicBezTo>
                    <a:pt x="2873" y="9671"/>
                    <a:pt x="2855" y="9700"/>
                    <a:pt x="2844" y="9732"/>
                  </a:cubicBezTo>
                  <a:lnTo>
                    <a:pt x="1718" y="10131"/>
                  </a:lnTo>
                  <a:lnTo>
                    <a:pt x="1718" y="3905"/>
                  </a:lnTo>
                  <a:cubicBezTo>
                    <a:pt x="1718" y="1971"/>
                    <a:pt x="3286" y="406"/>
                    <a:pt x="5220" y="406"/>
                  </a:cubicBezTo>
                  <a:close/>
                  <a:moveTo>
                    <a:pt x="6321" y="8483"/>
                  </a:moveTo>
                  <a:lnTo>
                    <a:pt x="6321" y="9272"/>
                  </a:lnTo>
                  <a:lnTo>
                    <a:pt x="5216" y="10377"/>
                  </a:lnTo>
                  <a:lnTo>
                    <a:pt x="4112" y="9272"/>
                  </a:lnTo>
                  <a:lnTo>
                    <a:pt x="4112" y="8483"/>
                  </a:lnTo>
                  <a:cubicBezTo>
                    <a:pt x="4466" y="8620"/>
                    <a:pt x="4841" y="8689"/>
                    <a:pt x="5216" y="8689"/>
                  </a:cubicBezTo>
                  <a:cubicBezTo>
                    <a:pt x="5591" y="8689"/>
                    <a:pt x="5966" y="8620"/>
                    <a:pt x="6321" y="8483"/>
                  </a:cubicBezTo>
                  <a:close/>
                  <a:moveTo>
                    <a:pt x="3693" y="9433"/>
                  </a:moveTo>
                  <a:cubicBezTo>
                    <a:pt x="3697" y="9433"/>
                    <a:pt x="3700" y="9435"/>
                    <a:pt x="3702" y="9439"/>
                  </a:cubicBezTo>
                  <a:lnTo>
                    <a:pt x="4916" y="10652"/>
                  </a:lnTo>
                  <a:lnTo>
                    <a:pt x="3999" y="11413"/>
                  </a:lnTo>
                  <a:cubicBezTo>
                    <a:pt x="3996" y="11415"/>
                    <a:pt x="3993" y="11417"/>
                    <a:pt x="3990" y="11417"/>
                  </a:cubicBezTo>
                  <a:cubicBezTo>
                    <a:pt x="3985" y="11417"/>
                    <a:pt x="3980" y="11414"/>
                    <a:pt x="3978" y="11409"/>
                  </a:cubicBezTo>
                  <a:lnTo>
                    <a:pt x="3282" y="9837"/>
                  </a:lnTo>
                  <a:lnTo>
                    <a:pt x="3684" y="9439"/>
                  </a:lnTo>
                  <a:cubicBezTo>
                    <a:pt x="3686" y="9435"/>
                    <a:pt x="3690" y="9433"/>
                    <a:pt x="3693" y="9433"/>
                  </a:cubicBezTo>
                  <a:close/>
                  <a:moveTo>
                    <a:pt x="6741" y="9433"/>
                  </a:moveTo>
                  <a:cubicBezTo>
                    <a:pt x="6745" y="9433"/>
                    <a:pt x="6748" y="9435"/>
                    <a:pt x="6752" y="9439"/>
                  </a:cubicBezTo>
                  <a:lnTo>
                    <a:pt x="7154" y="9837"/>
                  </a:lnTo>
                  <a:lnTo>
                    <a:pt x="7114" y="9928"/>
                  </a:lnTo>
                  <a:cubicBezTo>
                    <a:pt x="7044" y="10084"/>
                    <a:pt x="7171" y="10215"/>
                    <a:pt x="7303" y="10215"/>
                  </a:cubicBezTo>
                  <a:cubicBezTo>
                    <a:pt x="7363" y="10215"/>
                    <a:pt x="7425" y="10188"/>
                    <a:pt x="7469" y="10123"/>
                  </a:cubicBezTo>
                  <a:lnTo>
                    <a:pt x="7759" y="10228"/>
                  </a:lnTo>
                  <a:lnTo>
                    <a:pt x="7730" y="10442"/>
                  </a:lnTo>
                  <a:cubicBezTo>
                    <a:pt x="7559" y="11699"/>
                    <a:pt x="6484" y="12637"/>
                    <a:pt x="5216" y="12637"/>
                  </a:cubicBezTo>
                  <a:cubicBezTo>
                    <a:pt x="3945" y="12637"/>
                    <a:pt x="2873" y="11699"/>
                    <a:pt x="2703" y="10442"/>
                  </a:cubicBezTo>
                  <a:lnTo>
                    <a:pt x="2674" y="10228"/>
                  </a:lnTo>
                  <a:lnTo>
                    <a:pt x="2960" y="10127"/>
                  </a:lnTo>
                  <a:lnTo>
                    <a:pt x="3604" y="11576"/>
                  </a:lnTo>
                  <a:cubicBezTo>
                    <a:pt x="3659" y="11695"/>
                    <a:pt x="3764" y="11786"/>
                    <a:pt x="3894" y="11815"/>
                  </a:cubicBezTo>
                  <a:cubicBezTo>
                    <a:pt x="3927" y="11822"/>
                    <a:pt x="3959" y="11826"/>
                    <a:pt x="3992" y="11826"/>
                  </a:cubicBezTo>
                  <a:cubicBezTo>
                    <a:pt x="4090" y="11826"/>
                    <a:pt x="4184" y="11789"/>
                    <a:pt x="4260" y="11728"/>
                  </a:cubicBezTo>
                  <a:lnTo>
                    <a:pt x="5216" y="10931"/>
                  </a:lnTo>
                  <a:lnTo>
                    <a:pt x="6172" y="11728"/>
                  </a:lnTo>
                  <a:cubicBezTo>
                    <a:pt x="6248" y="11789"/>
                    <a:pt x="6343" y="11826"/>
                    <a:pt x="6440" y="11826"/>
                  </a:cubicBezTo>
                  <a:cubicBezTo>
                    <a:pt x="6473" y="11826"/>
                    <a:pt x="6505" y="11822"/>
                    <a:pt x="6538" y="11815"/>
                  </a:cubicBezTo>
                  <a:cubicBezTo>
                    <a:pt x="6665" y="11786"/>
                    <a:pt x="6773" y="11695"/>
                    <a:pt x="6828" y="11576"/>
                  </a:cubicBezTo>
                  <a:lnTo>
                    <a:pt x="7136" y="10880"/>
                  </a:lnTo>
                  <a:cubicBezTo>
                    <a:pt x="7209" y="10718"/>
                    <a:pt x="7076" y="10590"/>
                    <a:pt x="6944" y="10590"/>
                  </a:cubicBezTo>
                  <a:cubicBezTo>
                    <a:pt x="6873" y="10590"/>
                    <a:pt x="6802" y="10627"/>
                    <a:pt x="6763" y="10714"/>
                  </a:cubicBezTo>
                  <a:lnTo>
                    <a:pt x="6455" y="11409"/>
                  </a:lnTo>
                  <a:cubicBezTo>
                    <a:pt x="6453" y="11414"/>
                    <a:pt x="6448" y="11417"/>
                    <a:pt x="6442" y="11417"/>
                  </a:cubicBezTo>
                  <a:cubicBezTo>
                    <a:pt x="6439" y="11417"/>
                    <a:pt x="6436" y="11415"/>
                    <a:pt x="6433" y="11413"/>
                  </a:cubicBezTo>
                  <a:lnTo>
                    <a:pt x="5517" y="10652"/>
                  </a:lnTo>
                  <a:lnTo>
                    <a:pt x="6734" y="9439"/>
                  </a:lnTo>
                  <a:cubicBezTo>
                    <a:pt x="6735" y="9435"/>
                    <a:pt x="6738" y="9433"/>
                    <a:pt x="6741" y="9433"/>
                  </a:cubicBezTo>
                  <a:close/>
                  <a:moveTo>
                    <a:pt x="5216" y="1"/>
                  </a:moveTo>
                  <a:cubicBezTo>
                    <a:pt x="3058" y="1"/>
                    <a:pt x="1308" y="1750"/>
                    <a:pt x="1308" y="3908"/>
                  </a:cubicBezTo>
                  <a:lnTo>
                    <a:pt x="1308" y="10279"/>
                  </a:lnTo>
                  <a:lnTo>
                    <a:pt x="1008" y="10384"/>
                  </a:lnTo>
                  <a:cubicBezTo>
                    <a:pt x="403" y="10598"/>
                    <a:pt x="1" y="11170"/>
                    <a:pt x="1" y="11811"/>
                  </a:cubicBezTo>
                  <a:lnTo>
                    <a:pt x="1" y="13720"/>
                  </a:lnTo>
                  <a:cubicBezTo>
                    <a:pt x="1" y="13856"/>
                    <a:pt x="102" y="13923"/>
                    <a:pt x="204" y="13923"/>
                  </a:cubicBezTo>
                  <a:cubicBezTo>
                    <a:pt x="305" y="13923"/>
                    <a:pt x="407" y="13856"/>
                    <a:pt x="407" y="13720"/>
                  </a:cubicBezTo>
                  <a:lnTo>
                    <a:pt x="407" y="11811"/>
                  </a:lnTo>
                  <a:cubicBezTo>
                    <a:pt x="407" y="11677"/>
                    <a:pt x="432" y="11547"/>
                    <a:pt x="479" y="11420"/>
                  </a:cubicBezTo>
                  <a:lnTo>
                    <a:pt x="1511" y="12304"/>
                  </a:lnTo>
                  <a:cubicBezTo>
                    <a:pt x="1656" y="12430"/>
                    <a:pt x="1743" y="12615"/>
                    <a:pt x="1743" y="12811"/>
                  </a:cubicBezTo>
                  <a:lnTo>
                    <a:pt x="1743" y="13716"/>
                  </a:lnTo>
                  <a:cubicBezTo>
                    <a:pt x="1743" y="13852"/>
                    <a:pt x="1844" y="13920"/>
                    <a:pt x="1946" y="13920"/>
                  </a:cubicBezTo>
                  <a:cubicBezTo>
                    <a:pt x="2047" y="13920"/>
                    <a:pt x="2149" y="13852"/>
                    <a:pt x="2149" y="13716"/>
                  </a:cubicBezTo>
                  <a:lnTo>
                    <a:pt x="2149" y="12811"/>
                  </a:lnTo>
                  <a:cubicBezTo>
                    <a:pt x="2149" y="12499"/>
                    <a:pt x="2011" y="12202"/>
                    <a:pt x="1776" y="11996"/>
                  </a:cubicBezTo>
                  <a:lnTo>
                    <a:pt x="693" y="11069"/>
                  </a:lnTo>
                  <a:cubicBezTo>
                    <a:pt x="816" y="10935"/>
                    <a:pt x="971" y="10833"/>
                    <a:pt x="1142" y="10772"/>
                  </a:cubicBezTo>
                  <a:lnTo>
                    <a:pt x="2283" y="10370"/>
                  </a:lnTo>
                  <a:lnTo>
                    <a:pt x="2301" y="10500"/>
                  </a:lnTo>
                  <a:cubicBezTo>
                    <a:pt x="2496" y="11960"/>
                    <a:pt x="3742" y="13050"/>
                    <a:pt x="5216" y="13050"/>
                  </a:cubicBezTo>
                  <a:cubicBezTo>
                    <a:pt x="6690" y="13050"/>
                    <a:pt x="7936" y="11960"/>
                    <a:pt x="8132" y="10500"/>
                  </a:cubicBezTo>
                  <a:lnTo>
                    <a:pt x="8150" y="10370"/>
                  </a:lnTo>
                  <a:lnTo>
                    <a:pt x="9287" y="10772"/>
                  </a:lnTo>
                  <a:cubicBezTo>
                    <a:pt x="9461" y="10833"/>
                    <a:pt x="9617" y="10935"/>
                    <a:pt x="9736" y="11069"/>
                  </a:cubicBezTo>
                  <a:lnTo>
                    <a:pt x="8657" y="11996"/>
                  </a:lnTo>
                  <a:cubicBezTo>
                    <a:pt x="8418" y="12202"/>
                    <a:pt x="8280" y="12499"/>
                    <a:pt x="8280" y="12811"/>
                  </a:cubicBezTo>
                  <a:lnTo>
                    <a:pt x="8280" y="13716"/>
                  </a:lnTo>
                  <a:cubicBezTo>
                    <a:pt x="8280" y="13852"/>
                    <a:pt x="8382" y="13920"/>
                    <a:pt x="8485" y="13920"/>
                  </a:cubicBezTo>
                  <a:cubicBezTo>
                    <a:pt x="8587" y="13920"/>
                    <a:pt x="8689" y="13852"/>
                    <a:pt x="8689" y="13716"/>
                  </a:cubicBezTo>
                  <a:lnTo>
                    <a:pt x="8689" y="12811"/>
                  </a:lnTo>
                  <a:cubicBezTo>
                    <a:pt x="8689" y="12615"/>
                    <a:pt x="8773" y="12430"/>
                    <a:pt x="8921" y="12304"/>
                  </a:cubicBezTo>
                  <a:lnTo>
                    <a:pt x="9953" y="11420"/>
                  </a:lnTo>
                  <a:cubicBezTo>
                    <a:pt x="10000" y="11547"/>
                    <a:pt x="10022" y="11677"/>
                    <a:pt x="10026" y="11811"/>
                  </a:cubicBezTo>
                  <a:lnTo>
                    <a:pt x="10026" y="13720"/>
                  </a:lnTo>
                  <a:cubicBezTo>
                    <a:pt x="10026" y="13856"/>
                    <a:pt x="10127" y="13923"/>
                    <a:pt x="10229" y="13923"/>
                  </a:cubicBezTo>
                  <a:cubicBezTo>
                    <a:pt x="10330" y="13923"/>
                    <a:pt x="10431" y="13856"/>
                    <a:pt x="10431" y="13720"/>
                  </a:cubicBezTo>
                  <a:lnTo>
                    <a:pt x="10431" y="11811"/>
                  </a:lnTo>
                  <a:cubicBezTo>
                    <a:pt x="10431" y="11170"/>
                    <a:pt x="10029" y="10598"/>
                    <a:pt x="9425" y="10384"/>
                  </a:cubicBezTo>
                  <a:lnTo>
                    <a:pt x="9124" y="10279"/>
                  </a:lnTo>
                  <a:lnTo>
                    <a:pt x="9124" y="3908"/>
                  </a:lnTo>
                  <a:cubicBezTo>
                    <a:pt x="9124" y="1750"/>
                    <a:pt x="7375" y="1"/>
                    <a:pt x="521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6438;p138">
            <a:extLst>
              <a:ext uri="{FF2B5EF4-FFF2-40B4-BE49-F238E27FC236}">
                <a16:creationId xmlns:a16="http://schemas.microsoft.com/office/drawing/2014/main" id="{4A5ED5D4-23CB-E890-292E-C3A9E38E432C}"/>
              </a:ext>
            </a:extLst>
          </p:cNvPr>
          <p:cNvGrpSpPr/>
          <p:nvPr/>
        </p:nvGrpSpPr>
        <p:grpSpPr>
          <a:xfrm>
            <a:off x="7931083" y="4785667"/>
            <a:ext cx="278115" cy="358341"/>
            <a:chOff x="3125755" y="3381504"/>
            <a:chExt cx="278115" cy="358341"/>
          </a:xfrm>
        </p:grpSpPr>
        <p:sp>
          <p:nvSpPr>
            <p:cNvPr id="157" name="Google Shape;16439;p138">
              <a:extLst>
                <a:ext uri="{FF2B5EF4-FFF2-40B4-BE49-F238E27FC236}">
                  <a16:creationId xmlns:a16="http://schemas.microsoft.com/office/drawing/2014/main" id="{70711C43-D80E-AFA7-04DF-3475950A23E4}"/>
                </a:ext>
              </a:extLst>
            </p:cNvPr>
            <p:cNvSpPr/>
            <p:nvPr/>
          </p:nvSpPr>
          <p:spPr>
            <a:xfrm>
              <a:off x="3190670" y="3505775"/>
              <a:ext cx="149859" cy="173298"/>
            </a:xfrm>
            <a:custGeom>
              <a:avLst/>
              <a:gdLst/>
              <a:ahLst/>
              <a:cxnLst/>
              <a:rect l="l" t="t" r="r" b="b"/>
              <a:pathLst>
                <a:path w="5716" h="6610" extrusionOk="0">
                  <a:moveTo>
                    <a:pt x="2858" y="0"/>
                  </a:moveTo>
                  <a:cubicBezTo>
                    <a:pt x="1279" y="0"/>
                    <a:pt x="1" y="1279"/>
                    <a:pt x="1" y="2858"/>
                  </a:cubicBezTo>
                  <a:lnTo>
                    <a:pt x="1" y="6610"/>
                  </a:lnTo>
                  <a:lnTo>
                    <a:pt x="5716" y="6610"/>
                  </a:lnTo>
                  <a:lnTo>
                    <a:pt x="5716" y="2858"/>
                  </a:lnTo>
                  <a:cubicBezTo>
                    <a:pt x="5716" y="1279"/>
                    <a:pt x="4437" y="0"/>
                    <a:pt x="2858" y="0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440;p138">
              <a:extLst>
                <a:ext uri="{FF2B5EF4-FFF2-40B4-BE49-F238E27FC236}">
                  <a16:creationId xmlns:a16="http://schemas.microsoft.com/office/drawing/2014/main" id="{4A85ED4D-4248-673E-4F75-07268DD9F618}"/>
                </a:ext>
              </a:extLst>
            </p:cNvPr>
            <p:cNvSpPr/>
            <p:nvPr/>
          </p:nvSpPr>
          <p:spPr>
            <a:xfrm>
              <a:off x="3190670" y="3505775"/>
              <a:ext cx="90713" cy="173219"/>
            </a:xfrm>
            <a:custGeom>
              <a:avLst/>
              <a:gdLst/>
              <a:ahLst/>
              <a:cxnLst/>
              <a:rect l="l" t="t" r="r" b="b"/>
              <a:pathLst>
                <a:path w="3460" h="6607" extrusionOk="0">
                  <a:moveTo>
                    <a:pt x="2858" y="0"/>
                  </a:moveTo>
                  <a:cubicBezTo>
                    <a:pt x="1279" y="0"/>
                    <a:pt x="1" y="1279"/>
                    <a:pt x="1" y="2858"/>
                  </a:cubicBezTo>
                  <a:lnTo>
                    <a:pt x="1" y="6606"/>
                  </a:lnTo>
                  <a:lnTo>
                    <a:pt x="1199" y="6606"/>
                  </a:lnTo>
                  <a:lnTo>
                    <a:pt x="1199" y="2858"/>
                  </a:lnTo>
                  <a:cubicBezTo>
                    <a:pt x="1199" y="1511"/>
                    <a:pt x="2141" y="344"/>
                    <a:pt x="3459" y="62"/>
                  </a:cubicBezTo>
                  <a:cubicBezTo>
                    <a:pt x="3260" y="18"/>
                    <a:pt x="3061" y="0"/>
                    <a:pt x="285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441;p138">
              <a:extLst>
                <a:ext uri="{FF2B5EF4-FFF2-40B4-BE49-F238E27FC236}">
                  <a16:creationId xmlns:a16="http://schemas.microsoft.com/office/drawing/2014/main" id="{FC17CA25-79A8-F06F-38F5-F23A89CC4A97}"/>
                </a:ext>
              </a:extLst>
            </p:cNvPr>
            <p:cNvSpPr/>
            <p:nvPr/>
          </p:nvSpPr>
          <p:spPr>
            <a:xfrm>
              <a:off x="3253828" y="3633952"/>
              <a:ext cx="21944" cy="45042"/>
            </a:xfrm>
            <a:custGeom>
              <a:avLst/>
              <a:gdLst/>
              <a:ahLst/>
              <a:cxnLst/>
              <a:rect l="l" t="t" r="r" b="b"/>
              <a:pathLst>
                <a:path w="837" h="1718" extrusionOk="0">
                  <a:moveTo>
                    <a:pt x="0" y="1"/>
                  </a:moveTo>
                  <a:lnTo>
                    <a:pt x="0" y="1717"/>
                  </a:lnTo>
                  <a:lnTo>
                    <a:pt x="837" y="1717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442;p138">
              <a:extLst>
                <a:ext uri="{FF2B5EF4-FFF2-40B4-BE49-F238E27FC236}">
                  <a16:creationId xmlns:a16="http://schemas.microsoft.com/office/drawing/2014/main" id="{793191E4-1271-7004-A4C7-5F5394A9156C}"/>
                </a:ext>
              </a:extLst>
            </p:cNvPr>
            <p:cNvSpPr/>
            <p:nvPr/>
          </p:nvSpPr>
          <p:spPr>
            <a:xfrm>
              <a:off x="3175962" y="3667957"/>
              <a:ext cx="179301" cy="34764"/>
            </a:xfrm>
            <a:custGeom>
              <a:avLst/>
              <a:gdLst/>
              <a:ahLst/>
              <a:cxnLst/>
              <a:rect l="l" t="t" r="r" b="b"/>
              <a:pathLst>
                <a:path w="6839" h="1326" extrusionOk="0">
                  <a:moveTo>
                    <a:pt x="0" y="0"/>
                  </a:moveTo>
                  <a:lnTo>
                    <a:pt x="0" y="1326"/>
                  </a:lnTo>
                  <a:lnTo>
                    <a:pt x="6838" y="1326"/>
                  </a:lnTo>
                  <a:lnTo>
                    <a:pt x="6838" y="0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443;p138">
              <a:extLst>
                <a:ext uri="{FF2B5EF4-FFF2-40B4-BE49-F238E27FC236}">
                  <a16:creationId xmlns:a16="http://schemas.microsoft.com/office/drawing/2014/main" id="{93F24639-55C5-6DA7-6104-CF92E5FC5F77}"/>
                </a:ext>
              </a:extLst>
            </p:cNvPr>
            <p:cNvSpPr/>
            <p:nvPr/>
          </p:nvSpPr>
          <p:spPr>
            <a:xfrm>
              <a:off x="3175962" y="3667957"/>
              <a:ext cx="14734" cy="34764"/>
            </a:xfrm>
            <a:custGeom>
              <a:avLst/>
              <a:gdLst/>
              <a:ahLst/>
              <a:cxnLst/>
              <a:rect l="l" t="t" r="r" b="b"/>
              <a:pathLst>
                <a:path w="562" h="1326" extrusionOk="0">
                  <a:moveTo>
                    <a:pt x="0" y="0"/>
                  </a:moveTo>
                  <a:lnTo>
                    <a:pt x="0" y="1326"/>
                  </a:lnTo>
                  <a:lnTo>
                    <a:pt x="562" y="1326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444;p138">
              <a:extLst>
                <a:ext uri="{FF2B5EF4-FFF2-40B4-BE49-F238E27FC236}">
                  <a16:creationId xmlns:a16="http://schemas.microsoft.com/office/drawing/2014/main" id="{5708192A-F702-672C-F52B-F659E1FE222C}"/>
                </a:ext>
              </a:extLst>
            </p:cNvPr>
            <p:cNvSpPr/>
            <p:nvPr/>
          </p:nvSpPr>
          <p:spPr>
            <a:xfrm>
              <a:off x="3160467" y="3693492"/>
              <a:ext cx="210369" cy="41057"/>
            </a:xfrm>
            <a:custGeom>
              <a:avLst/>
              <a:gdLst/>
              <a:ahLst/>
              <a:cxnLst/>
              <a:rect l="l" t="t" r="r" b="b"/>
              <a:pathLst>
                <a:path w="8024" h="1566" extrusionOk="0">
                  <a:moveTo>
                    <a:pt x="1" y="1"/>
                  </a:moveTo>
                  <a:lnTo>
                    <a:pt x="1" y="1565"/>
                  </a:lnTo>
                  <a:lnTo>
                    <a:pt x="8023" y="1565"/>
                  </a:lnTo>
                  <a:lnTo>
                    <a:pt x="8023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445;p138">
              <a:extLst>
                <a:ext uri="{FF2B5EF4-FFF2-40B4-BE49-F238E27FC236}">
                  <a16:creationId xmlns:a16="http://schemas.microsoft.com/office/drawing/2014/main" id="{7F628385-3C77-EA66-5233-0A7F076423FE}"/>
                </a:ext>
              </a:extLst>
            </p:cNvPr>
            <p:cNvSpPr/>
            <p:nvPr/>
          </p:nvSpPr>
          <p:spPr>
            <a:xfrm>
              <a:off x="3160467" y="3693492"/>
              <a:ext cx="15521" cy="41057"/>
            </a:xfrm>
            <a:custGeom>
              <a:avLst/>
              <a:gdLst/>
              <a:ahLst/>
              <a:cxnLst/>
              <a:rect l="l" t="t" r="r" b="b"/>
              <a:pathLst>
                <a:path w="592" h="1566" extrusionOk="0">
                  <a:moveTo>
                    <a:pt x="1" y="1"/>
                  </a:moveTo>
                  <a:lnTo>
                    <a:pt x="1" y="1565"/>
                  </a:lnTo>
                  <a:lnTo>
                    <a:pt x="591" y="1565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46;p138">
              <a:extLst>
                <a:ext uri="{FF2B5EF4-FFF2-40B4-BE49-F238E27FC236}">
                  <a16:creationId xmlns:a16="http://schemas.microsoft.com/office/drawing/2014/main" id="{AB52387B-3A33-2FB8-A2AF-643715F54759}"/>
                </a:ext>
              </a:extLst>
            </p:cNvPr>
            <p:cNvSpPr/>
            <p:nvPr/>
          </p:nvSpPr>
          <p:spPr>
            <a:xfrm>
              <a:off x="3238255" y="3592372"/>
              <a:ext cx="53195" cy="53195"/>
            </a:xfrm>
            <a:custGeom>
              <a:avLst/>
              <a:gdLst/>
              <a:ahLst/>
              <a:cxnLst/>
              <a:rect l="l" t="t" r="r" b="b"/>
              <a:pathLst>
                <a:path w="2029" h="2029" extrusionOk="0">
                  <a:moveTo>
                    <a:pt x="1014" y="0"/>
                  </a:moveTo>
                  <a:cubicBezTo>
                    <a:pt x="453" y="0"/>
                    <a:pt x="0" y="453"/>
                    <a:pt x="0" y="1014"/>
                  </a:cubicBezTo>
                  <a:cubicBezTo>
                    <a:pt x="0" y="1576"/>
                    <a:pt x="453" y="2029"/>
                    <a:pt x="1014" y="2029"/>
                  </a:cubicBezTo>
                  <a:cubicBezTo>
                    <a:pt x="1572" y="2029"/>
                    <a:pt x="2028" y="1576"/>
                    <a:pt x="2028" y="1014"/>
                  </a:cubicBezTo>
                  <a:cubicBezTo>
                    <a:pt x="2028" y="453"/>
                    <a:pt x="1572" y="0"/>
                    <a:pt x="1014" y="0"/>
                  </a:cubicBezTo>
                  <a:close/>
                </a:path>
              </a:pathLst>
            </a:custGeom>
            <a:solidFill>
              <a:srgbClr val="8BA3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447;p138">
              <a:extLst>
                <a:ext uri="{FF2B5EF4-FFF2-40B4-BE49-F238E27FC236}">
                  <a16:creationId xmlns:a16="http://schemas.microsoft.com/office/drawing/2014/main" id="{15E6E861-9733-34BE-D4BD-B196EBB26878}"/>
                </a:ext>
              </a:extLst>
            </p:cNvPr>
            <p:cNvSpPr/>
            <p:nvPr/>
          </p:nvSpPr>
          <p:spPr>
            <a:xfrm>
              <a:off x="3278158" y="3523524"/>
              <a:ext cx="46956" cy="47637"/>
            </a:xfrm>
            <a:custGeom>
              <a:avLst/>
              <a:gdLst/>
              <a:ahLst/>
              <a:cxnLst/>
              <a:rect l="l" t="t" r="r" b="b"/>
              <a:pathLst>
                <a:path w="1791" h="1817" extrusionOk="0">
                  <a:moveTo>
                    <a:pt x="289" y="0"/>
                  </a:moveTo>
                  <a:cubicBezTo>
                    <a:pt x="107" y="0"/>
                    <a:pt x="1" y="276"/>
                    <a:pt x="202" y="381"/>
                  </a:cubicBezTo>
                  <a:cubicBezTo>
                    <a:pt x="778" y="682"/>
                    <a:pt x="1187" y="1138"/>
                    <a:pt x="1361" y="1677"/>
                  </a:cubicBezTo>
                  <a:cubicBezTo>
                    <a:pt x="1392" y="1775"/>
                    <a:pt x="1467" y="1817"/>
                    <a:pt x="1543" y="1817"/>
                  </a:cubicBezTo>
                  <a:cubicBezTo>
                    <a:pt x="1665" y="1817"/>
                    <a:pt x="1790" y="1710"/>
                    <a:pt x="1741" y="1554"/>
                  </a:cubicBezTo>
                  <a:cubicBezTo>
                    <a:pt x="1535" y="917"/>
                    <a:pt x="1057" y="374"/>
                    <a:pt x="387" y="26"/>
                  </a:cubicBezTo>
                  <a:cubicBezTo>
                    <a:pt x="353" y="8"/>
                    <a:pt x="320" y="0"/>
                    <a:pt x="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448;p138">
              <a:extLst>
                <a:ext uri="{FF2B5EF4-FFF2-40B4-BE49-F238E27FC236}">
                  <a16:creationId xmlns:a16="http://schemas.microsoft.com/office/drawing/2014/main" id="{252711B7-21A9-303A-AD23-77FB4CEA4993}"/>
                </a:ext>
              </a:extLst>
            </p:cNvPr>
            <p:cNvSpPr/>
            <p:nvPr/>
          </p:nvSpPr>
          <p:spPr>
            <a:xfrm>
              <a:off x="3155172" y="3501502"/>
              <a:ext cx="220882" cy="238343"/>
            </a:xfrm>
            <a:custGeom>
              <a:avLst/>
              <a:gdLst/>
              <a:ahLst/>
              <a:cxnLst/>
              <a:rect l="l" t="t" r="r" b="b"/>
              <a:pathLst>
                <a:path w="8425" h="9091" extrusionOk="0">
                  <a:moveTo>
                    <a:pt x="3962" y="5672"/>
                  </a:moveTo>
                  <a:cubicBezTo>
                    <a:pt x="4035" y="5686"/>
                    <a:pt x="4111" y="5694"/>
                    <a:pt x="4183" y="5694"/>
                  </a:cubicBezTo>
                  <a:cubicBezTo>
                    <a:pt x="4256" y="5694"/>
                    <a:pt x="4328" y="5686"/>
                    <a:pt x="4401" y="5676"/>
                  </a:cubicBezTo>
                  <a:lnTo>
                    <a:pt x="4401" y="6150"/>
                  </a:lnTo>
                  <a:lnTo>
                    <a:pt x="3962" y="6150"/>
                  </a:lnTo>
                  <a:lnTo>
                    <a:pt x="3962" y="5672"/>
                  </a:lnTo>
                  <a:close/>
                  <a:moveTo>
                    <a:pt x="7432" y="6548"/>
                  </a:moveTo>
                  <a:lnTo>
                    <a:pt x="7432" y="7121"/>
                  </a:lnTo>
                  <a:lnTo>
                    <a:pt x="992" y="7121"/>
                  </a:lnTo>
                  <a:lnTo>
                    <a:pt x="996" y="6548"/>
                  </a:lnTo>
                  <a:close/>
                  <a:moveTo>
                    <a:pt x="4212" y="0"/>
                  </a:moveTo>
                  <a:cubicBezTo>
                    <a:pt x="2539" y="0"/>
                    <a:pt x="1177" y="1348"/>
                    <a:pt x="1155" y="3021"/>
                  </a:cubicBezTo>
                  <a:lnTo>
                    <a:pt x="1155" y="3329"/>
                  </a:lnTo>
                  <a:cubicBezTo>
                    <a:pt x="1155" y="3463"/>
                    <a:pt x="1255" y="3530"/>
                    <a:pt x="1355" y="3530"/>
                  </a:cubicBezTo>
                  <a:cubicBezTo>
                    <a:pt x="1454" y="3530"/>
                    <a:pt x="1554" y="3463"/>
                    <a:pt x="1554" y="3329"/>
                  </a:cubicBezTo>
                  <a:lnTo>
                    <a:pt x="1554" y="3021"/>
                  </a:lnTo>
                  <a:cubicBezTo>
                    <a:pt x="1554" y="1554"/>
                    <a:pt x="2745" y="363"/>
                    <a:pt x="4212" y="363"/>
                  </a:cubicBezTo>
                  <a:cubicBezTo>
                    <a:pt x="5683" y="363"/>
                    <a:pt x="6871" y="1554"/>
                    <a:pt x="6871" y="3021"/>
                  </a:cubicBezTo>
                  <a:lnTo>
                    <a:pt x="6871" y="6150"/>
                  </a:lnTo>
                  <a:lnTo>
                    <a:pt x="4803" y="6150"/>
                  </a:lnTo>
                  <a:lnTo>
                    <a:pt x="4803" y="5527"/>
                  </a:lnTo>
                  <a:cubicBezTo>
                    <a:pt x="5034" y="5386"/>
                    <a:pt x="5215" y="5176"/>
                    <a:pt x="5313" y="4922"/>
                  </a:cubicBezTo>
                  <a:cubicBezTo>
                    <a:pt x="5375" y="4764"/>
                    <a:pt x="5248" y="4647"/>
                    <a:pt x="5121" y="4647"/>
                  </a:cubicBezTo>
                  <a:cubicBezTo>
                    <a:pt x="5048" y="4647"/>
                    <a:pt x="4976" y="4686"/>
                    <a:pt x="4940" y="4777"/>
                  </a:cubicBezTo>
                  <a:cubicBezTo>
                    <a:pt x="4864" y="4969"/>
                    <a:pt x="4716" y="5129"/>
                    <a:pt x="4527" y="5219"/>
                  </a:cubicBezTo>
                  <a:lnTo>
                    <a:pt x="4516" y="5223"/>
                  </a:lnTo>
                  <a:cubicBezTo>
                    <a:pt x="4403" y="5274"/>
                    <a:pt x="4289" y="5297"/>
                    <a:pt x="4178" y="5297"/>
                  </a:cubicBezTo>
                  <a:cubicBezTo>
                    <a:pt x="3645" y="5297"/>
                    <a:pt x="3206" y="4755"/>
                    <a:pt x="3419" y="4191"/>
                  </a:cubicBezTo>
                  <a:cubicBezTo>
                    <a:pt x="3551" y="3842"/>
                    <a:pt x="3867" y="3664"/>
                    <a:pt x="4183" y="3664"/>
                  </a:cubicBezTo>
                  <a:cubicBezTo>
                    <a:pt x="4481" y="3664"/>
                    <a:pt x="4780" y="3822"/>
                    <a:pt x="4926" y="4144"/>
                  </a:cubicBezTo>
                  <a:cubicBezTo>
                    <a:pt x="4966" y="4214"/>
                    <a:pt x="5029" y="4245"/>
                    <a:pt x="5093" y="4245"/>
                  </a:cubicBezTo>
                  <a:cubicBezTo>
                    <a:pt x="5217" y="4245"/>
                    <a:pt x="5341" y="4128"/>
                    <a:pt x="5288" y="3977"/>
                  </a:cubicBezTo>
                  <a:cubicBezTo>
                    <a:pt x="5079" y="3519"/>
                    <a:pt x="4634" y="3266"/>
                    <a:pt x="4181" y="3266"/>
                  </a:cubicBezTo>
                  <a:cubicBezTo>
                    <a:pt x="3895" y="3266"/>
                    <a:pt x="3607" y="3366"/>
                    <a:pt x="3372" y="3579"/>
                  </a:cubicBezTo>
                  <a:cubicBezTo>
                    <a:pt x="2760" y="4126"/>
                    <a:pt x="2858" y="5107"/>
                    <a:pt x="3564" y="5524"/>
                  </a:cubicBezTo>
                  <a:lnTo>
                    <a:pt x="3564" y="6150"/>
                  </a:lnTo>
                  <a:lnTo>
                    <a:pt x="1554" y="6150"/>
                  </a:lnTo>
                  <a:lnTo>
                    <a:pt x="1554" y="4118"/>
                  </a:lnTo>
                  <a:cubicBezTo>
                    <a:pt x="1554" y="3984"/>
                    <a:pt x="1454" y="3917"/>
                    <a:pt x="1355" y="3917"/>
                  </a:cubicBezTo>
                  <a:cubicBezTo>
                    <a:pt x="1255" y="3917"/>
                    <a:pt x="1155" y="3984"/>
                    <a:pt x="1155" y="4118"/>
                  </a:cubicBezTo>
                  <a:lnTo>
                    <a:pt x="1155" y="6150"/>
                  </a:lnTo>
                  <a:lnTo>
                    <a:pt x="793" y="6150"/>
                  </a:lnTo>
                  <a:cubicBezTo>
                    <a:pt x="681" y="6150"/>
                    <a:pt x="594" y="6237"/>
                    <a:pt x="594" y="6349"/>
                  </a:cubicBezTo>
                  <a:lnTo>
                    <a:pt x="594" y="7121"/>
                  </a:lnTo>
                  <a:lnTo>
                    <a:pt x="199" y="7121"/>
                  </a:lnTo>
                  <a:cubicBezTo>
                    <a:pt x="91" y="7121"/>
                    <a:pt x="0" y="7211"/>
                    <a:pt x="0" y="7324"/>
                  </a:cubicBezTo>
                  <a:lnTo>
                    <a:pt x="0" y="8888"/>
                  </a:lnTo>
                  <a:cubicBezTo>
                    <a:pt x="0" y="9000"/>
                    <a:pt x="91" y="9091"/>
                    <a:pt x="199" y="9091"/>
                  </a:cubicBezTo>
                  <a:lnTo>
                    <a:pt x="4860" y="9091"/>
                  </a:lnTo>
                  <a:cubicBezTo>
                    <a:pt x="5125" y="9091"/>
                    <a:pt x="5125" y="8689"/>
                    <a:pt x="4860" y="8689"/>
                  </a:cubicBezTo>
                  <a:lnTo>
                    <a:pt x="402" y="8689"/>
                  </a:lnTo>
                  <a:lnTo>
                    <a:pt x="402" y="7523"/>
                  </a:lnTo>
                  <a:lnTo>
                    <a:pt x="8022" y="7523"/>
                  </a:lnTo>
                  <a:lnTo>
                    <a:pt x="8022" y="8693"/>
                  </a:lnTo>
                  <a:lnTo>
                    <a:pt x="5646" y="8693"/>
                  </a:lnTo>
                  <a:cubicBezTo>
                    <a:pt x="5382" y="8693"/>
                    <a:pt x="5382" y="9091"/>
                    <a:pt x="5646" y="9091"/>
                  </a:cubicBezTo>
                  <a:lnTo>
                    <a:pt x="8225" y="9091"/>
                  </a:lnTo>
                  <a:cubicBezTo>
                    <a:pt x="8334" y="9091"/>
                    <a:pt x="8424" y="9000"/>
                    <a:pt x="8424" y="8892"/>
                  </a:cubicBezTo>
                  <a:lnTo>
                    <a:pt x="8424" y="7324"/>
                  </a:lnTo>
                  <a:cubicBezTo>
                    <a:pt x="8424" y="7211"/>
                    <a:pt x="8334" y="7121"/>
                    <a:pt x="8225" y="7121"/>
                  </a:cubicBezTo>
                  <a:lnTo>
                    <a:pt x="7834" y="7121"/>
                  </a:lnTo>
                  <a:lnTo>
                    <a:pt x="7834" y="6349"/>
                  </a:lnTo>
                  <a:cubicBezTo>
                    <a:pt x="7834" y="6237"/>
                    <a:pt x="7743" y="6150"/>
                    <a:pt x="7635" y="6150"/>
                  </a:cubicBezTo>
                  <a:lnTo>
                    <a:pt x="7273" y="6150"/>
                  </a:lnTo>
                  <a:lnTo>
                    <a:pt x="7273" y="3021"/>
                  </a:lnTo>
                  <a:cubicBezTo>
                    <a:pt x="7251" y="1348"/>
                    <a:pt x="5889" y="0"/>
                    <a:pt x="4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449;p138">
              <a:extLst>
                <a:ext uri="{FF2B5EF4-FFF2-40B4-BE49-F238E27FC236}">
                  <a16:creationId xmlns:a16="http://schemas.microsoft.com/office/drawing/2014/main" id="{B0A06CA4-23A2-9BB7-34D3-1C71F6BA6D13}"/>
                </a:ext>
              </a:extLst>
            </p:cNvPr>
            <p:cNvSpPr/>
            <p:nvPr/>
          </p:nvSpPr>
          <p:spPr>
            <a:xfrm>
              <a:off x="3260382" y="3381504"/>
              <a:ext cx="10461" cy="99994"/>
            </a:xfrm>
            <a:custGeom>
              <a:avLst/>
              <a:gdLst/>
              <a:ahLst/>
              <a:cxnLst/>
              <a:rect l="l" t="t" r="r" b="b"/>
              <a:pathLst>
                <a:path w="399" h="3814" extrusionOk="0">
                  <a:moveTo>
                    <a:pt x="199" y="0"/>
                  </a:moveTo>
                  <a:cubicBezTo>
                    <a:pt x="100" y="0"/>
                    <a:pt x="0" y="67"/>
                    <a:pt x="0" y="199"/>
                  </a:cubicBezTo>
                  <a:lnTo>
                    <a:pt x="0" y="3610"/>
                  </a:lnTo>
                  <a:cubicBezTo>
                    <a:pt x="0" y="3723"/>
                    <a:pt x="87" y="3813"/>
                    <a:pt x="199" y="3813"/>
                  </a:cubicBezTo>
                  <a:cubicBezTo>
                    <a:pt x="311" y="3813"/>
                    <a:pt x="398" y="3723"/>
                    <a:pt x="398" y="3610"/>
                  </a:cubicBezTo>
                  <a:lnTo>
                    <a:pt x="398" y="199"/>
                  </a:lnTo>
                  <a:cubicBezTo>
                    <a:pt x="398" y="67"/>
                    <a:pt x="299" y="0"/>
                    <a:pt x="1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450;p138">
              <a:extLst>
                <a:ext uri="{FF2B5EF4-FFF2-40B4-BE49-F238E27FC236}">
                  <a16:creationId xmlns:a16="http://schemas.microsoft.com/office/drawing/2014/main" id="{D25EE4EF-4C94-6CC4-05B5-E0C6BBD853B8}"/>
                </a:ext>
              </a:extLst>
            </p:cNvPr>
            <p:cNvSpPr/>
            <p:nvPr/>
          </p:nvSpPr>
          <p:spPr>
            <a:xfrm>
              <a:off x="3183801" y="3399725"/>
              <a:ext cx="57311" cy="88772"/>
            </a:xfrm>
            <a:custGeom>
              <a:avLst/>
              <a:gdLst/>
              <a:ahLst/>
              <a:cxnLst/>
              <a:rect l="l" t="t" r="r" b="b"/>
              <a:pathLst>
                <a:path w="2186" h="3386" extrusionOk="0">
                  <a:moveTo>
                    <a:pt x="271" y="0"/>
                  </a:moveTo>
                  <a:cubicBezTo>
                    <a:pt x="135" y="0"/>
                    <a:pt x="0" y="140"/>
                    <a:pt x="89" y="301"/>
                  </a:cubicBezTo>
                  <a:lnTo>
                    <a:pt x="1748" y="3281"/>
                  </a:lnTo>
                  <a:cubicBezTo>
                    <a:pt x="1789" y="3355"/>
                    <a:pt x="1853" y="3386"/>
                    <a:pt x="1916" y="3386"/>
                  </a:cubicBezTo>
                  <a:cubicBezTo>
                    <a:pt x="2052" y="3386"/>
                    <a:pt x="2185" y="3246"/>
                    <a:pt x="2099" y="3086"/>
                  </a:cubicBezTo>
                  <a:lnTo>
                    <a:pt x="440" y="105"/>
                  </a:lnTo>
                  <a:cubicBezTo>
                    <a:pt x="399" y="31"/>
                    <a:pt x="334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451;p138">
              <a:extLst>
                <a:ext uri="{FF2B5EF4-FFF2-40B4-BE49-F238E27FC236}">
                  <a16:creationId xmlns:a16="http://schemas.microsoft.com/office/drawing/2014/main" id="{E66157EA-9CC0-02F8-F2BF-730691D92C61}"/>
                </a:ext>
              </a:extLst>
            </p:cNvPr>
            <p:cNvSpPr/>
            <p:nvPr/>
          </p:nvSpPr>
          <p:spPr>
            <a:xfrm>
              <a:off x="3125755" y="3452790"/>
              <a:ext cx="93990" cy="52435"/>
            </a:xfrm>
            <a:custGeom>
              <a:avLst/>
              <a:gdLst/>
              <a:ahLst/>
              <a:cxnLst/>
              <a:rect l="l" t="t" r="r" b="b"/>
              <a:pathLst>
                <a:path w="3585" h="2000" extrusionOk="0">
                  <a:moveTo>
                    <a:pt x="289" y="0"/>
                  </a:moveTo>
                  <a:cubicBezTo>
                    <a:pt x="107" y="0"/>
                    <a:pt x="1" y="272"/>
                    <a:pt x="199" y="377"/>
                  </a:cubicBezTo>
                  <a:lnTo>
                    <a:pt x="3212" y="1978"/>
                  </a:lnTo>
                  <a:cubicBezTo>
                    <a:pt x="3241" y="1992"/>
                    <a:pt x="3273" y="2000"/>
                    <a:pt x="3306" y="2000"/>
                  </a:cubicBezTo>
                  <a:cubicBezTo>
                    <a:pt x="3516" y="2000"/>
                    <a:pt x="3585" y="1721"/>
                    <a:pt x="3400" y="1623"/>
                  </a:cubicBezTo>
                  <a:lnTo>
                    <a:pt x="387" y="26"/>
                  </a:lnTo>
                  <a:cubicBezTo>
                    <a:pt x="353" y="8"/>
                    <a:pt x="320" y="0"/>
                    <a:pt x="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6452;p138">
              <a:extLst>
                <a:ext uri="{FF2B5EF4-FFF2-40B4-BE49-F238E27FC236}">
                  <a16:creationId xmlns:a16="http://schemas.microsoft.com/office/drawing/2014/main" id="{ECCD70DB-5937-2C18-303E-4A799DF16995}"/>
                </a:ext>
              </a:extLst>
            </p:cNvPr>
            <p:cNvSpPr/>
            <p:nvPr/>
          </p:nvSpPr>
          <p:spPr>
            <a:xfrm>
              <a:off x="3291031" y="3399725"/>
              <a:ext cx="56420" cy="88720"/>
            </a:xfrm>
            <a:custGeom>
              <a:avLst/>
              <a:gdLst/>
              <a:ahLst/>
              <a:cxnLst/>
              <a:rect l="l" t="t" r="r" b="b"/>
              <a:pathLst>
                <a:path w="2152" h="3384" extrusionOk="0">
                  <a:moveTo>
                    <a:pt x="1883" y="0"/>
                  </a:moveTo>
                  <a:cubicBezTo>
                    <a:pt x="1819" y="0"/>
                    <a:pt x="1756" y="31"/>
                    <a:pt x="1714" y="105"/>
                  </a:cubicBezTo>
                  <a:lnTo>
                    <a:pt x="55" y="3086"/>
                  </a:lnTo>
                  <a:cubicBezTo>
                    <a:pt x="1" y="3183"/>
                    <a:pt x="37" y="3307"/>
                    <a:pt x="131" y="3357"/>
                  </a:cubicBezTo>
                  <a:cubicBezTo>
                    <a:pt x="163" y="3375"/>
                    <a:pt x="198" y="3383"/>
                    <a:pt x="231" y="3383"/>
                  </a:cubicBezTo>
                  <a:cubicBezTo>
                    <a:pt x="302" y="3383"/>
                    <a:pt x="369" y="3347"/>
                    <a:pt x="403" y="3281"/>
                  </a:cubicBezTo>
                  <a:lnTo>
                    <a:pt x="2065" y="301"/>
                  </a:lnTo>
                  <a:cubicBezTo>
                    <a:pt x="2152" y="140"/>
                    <a:pt x="2018" y="0"/>
                    <a:pt x="1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6453;p138">
              <a:extLst>
                <a:ext uri="{FF2B5EF4-FFF2-40B4-BE49-F238E27FC236}">
                  <a16:creationId xmlns:a16="http://schemas.microsoft.com/office/drawing/2014/main" id="{79AAB091-9BC6-B44D-2175-7EB3F1EF88EB}"/>
                </a:ext>
              </a:extLst>
            </p:cNvPr>
            <p:cNvSpPr/>
            <p:nvPr/>
          </p:nvSpPr>
          <p:spPr>
            <a:xfrm>
              <a:off x="3310956" y="3452790"/>
              <a:ext cx="92915" cy="52566"/>
            </a:xfrm>
            <a:custGeom>
              <a:avLst/>
              <a:gdLst/>
              <a:ahLst/>
              <a:cxnLst/>
              <a:rect l="l" t="t" r="r" b="b"/>
              <a:pathLst>
                <a:path w="3544" h="2005" extrusionOk="0">
                  <a:moveTo>
                    <a:pt x="3317" y="1"/>
                  </a:moveTo>
                  <a:cubicBezTo>
                    <a:pt x="3285" y="1"/>
                    <a:pt x="3252" y="9"/>
                    <a:pt x="3221" y="26"/>
                  </a:cubicBezTo>
                  <a:lnTo>
                    <a:pt x="204" y="1623"/>
                  </a:lnTo>
                  <a:cubicBezTo>
                    <a:pt x="0" y="1728"/>
                    <a:pt x="107" y="2005"/>
                    <a:pt x="292" y="2005"/>
                  </a:cubicBezTo>
                  <a:cubicBezTo>
                    <a:pt x="324" y="2005"/>
                    <a:pt x="358" y="1996"/>
                    <a:pt x="393" y="1978"/>
                  </a:cubicBezTo>
                  <a:lnTo>
                    <a:pt x="3406" y="377"/>
                  </a:lnTo>
                  <a:cubicBezTo>
                    <a:pt x="3504" y="326"/>
                    <a:pt x="3543" y="207"/>
                    <a:pt x="3493" y="109"/>
                  </a:cubicBezTo>
                  <a:cubicBezTo>
                    <a:pt x="3455" y="40"/>
                    <a:pt x="3387" y="1"/>
                    <a:pt x="33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DDFD31E0-9DE0-442E-816A-700EB6E597D7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6928AB26-C76D-401E-BD07-17B851AA50A7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9533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/>
              <a:t>Estrategia para monitorear el avance de Formalidad en el PNTE</a:t>
            </a:r>
            <a:endParaRPr lang="es-PE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473039" y="1427645"/>
            <a:ext cx="1380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</a:rPr>
              <a:t>medios de producción como maquinas e infraestructura. 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0444806" y="3135806"/>
            <a:ext cx="1252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solidFill>
                  <a:schemeClr val="bg1"/>
                </a:solidFill>
              </a:rPr>
              <a:t>productiva de la fuerza de trabajo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0325265" y="2530857"/>
            <a:ext cx="1209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chemeClr val="bg1"/>
                </a:solidFill>
              </a:rPr>
              <a:t>Capital humano (L):</a:t>
            </a:r>
          </a:p>
        </p:txBody>
      </p:sp>
      <p:sp>
        <p:nvSpPr>
          <p:cNvPr id="17" name="Rectangle 56">
            <a:extLst>
              <a:ext uri="{FF2B5EF4-FFF2-40B4-BE49-F238E27FC236}">
                <a16:creationId xmlns:a16="http://schemas.microsoft.com/office/drawing/2014/main" id="{B72F5826-9EDF-7148-C2BE-5E421032BB4A}"/>
              </a:ext>
            </a:extLst>
          </p:cNvPr>
          <p:cNvSpPr/>
          <p:nvPr/>
        </p:nvSpPr>
        <p:spPr>
          <a:xfrm>
            <a:off x="1129881" y="1427645"/>
            <a:ext cx="4704142" cy="1359451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57">
            <a:extLst>
              <a:ext uri="{FF2B5EF4-FFF2-40B4-BE49-F238E27FC236}">
                <a16:creationId xmlns:a16="http://schemas.microsoft.com/office/drawing/2014/main" id="{461A95FD-37C8-B1B9-947C-CD139767A28A}"/>
              </a:ext>
            </a:extLst>
          </p:cNvPr>
          <p:cNvSpPr/>
          <p:nvPr/>
        </p:nvSpPr>
        <p:spPr>
          <a:xfrm>
            <a:off x="6491782" y="1444822"/>
            <a:ext cx="4704140" cy="1359451"/>
          </a:xfrm>
          <a:prstGeom prst="rect">
            <a:avLst/>
          </a:prstGeom>
          <a:solidFill>
            <a:srgbClr val="2FC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58">
            <a:extLst>
              <a:ext uri="{FF2B5EF4-FFF2-40B4-BE49-F238E27FC236}">
                <a16:creationId xmlns:a16="http://schemas.microsoft.com/office/drawing/2014/main" id="{03DB77E6-3D0A-B3A5-A9A3-4F211E0D90B1}"/>
              </a:ext>
            </a:extLst>
          </p:cNvPr>
          <p:cNvSpPr/>
          <p:nvPr/>
        </p:nvSpPr>
        <p:spPr>
          <a:xfrm>
            <a:off x="1129881" y="2493346"/>
            <a:ext cx="4704142" cy="5391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cap="all" spc="143" noProof="1"/>
              <a:t>Estrategia empírica</a:t>
            </a:r>
          </a:p>
        </p:txBody>
      </p:sp>
      <p:sp>
        <p:nvSpPr>
          <p:cNvPr id="20" name="Rectangle 59">
            <a:extLst>
              <a:ext uri="{FF2B5EF4-FFF2-40B4-BE49-F238E27FC236}">
                <a16:creationId xmlns:a16="http://schemas.microsoft.com/office/drawing/2014/main" id="{E1C0F6D0-3A9F-C202-B34E-302A68B7D85D}"/>
              </a:ext>
            </a:extLst>
          </p:cNvPr>
          <p:cNvSpPr/>
          <p:nvPr/>
        </p:nvSpPr>
        <p:spPr>
          <a:xfrm>
            <a:off x="6491782" y="2510523"/>
            <a:ext cx="4704140" cy="539177"/>
          </a:xfrm>
          <a:prstGeom prst="rect">
            <a:avLst/>
          </a:prstGeom>
          <a:solidFill>
            <a:srgbClr val="00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cap="all" spc="143" noProof="1"/>
              <a:t>Estrategia metodológica</a:t>
            </a:r>
          </a:p>
        </p:txBody>
      </p:sp>
      <p:sp>
        <p:nvSpPr>
          <p:cNvPr id="21" name="Isosceles Triangle 7">
            <a:extLst>
              <a:ext uri="{FF2B5EF4-FFF2-40B4-BE49-F238E27FC236}">
                <a16:creationId xmlns:a16="http://schemas.microsoft.com/office/drawing/2014/main" id="{602D9EE4-05FA-5310-12FB-98C021BF8DFB}"/>
              </a:ext>
            </a:extLst>
          </p:cNvPr>
          <p:cNvSpPr/>
          <p:nvPr/>
        </p:nvSpPr>
        <p:spPr>
          <a:xfrm rot="5400000">
            <a:off x="5923554" y="2000828"/>
            <a:ext cx="539177" cy="179553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54">
            <a:extLst>
              <a:ext uri="{FF2B5EF4-FFF2-40B4-BE49-F238E27FC236}">
                <a16:creationId xmlns:a16="http://schemas.microsoft.com/office/drawing/2014/main" id="{0E20A9DC-F136-800E-EFBC-29A4AD576F6E}"/>
              </a:ext>
            </a:extLst>
          </p:cNvPr>
          <p:cNvSpPr/>
          <p:nvPr/>
        </p:nvSpPr>
        <p:spPr>
          <a:xfrm>
            <a:off x="1129881" y="3060866"/>
            <a:ext cx="4704142" cy="28952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/>
          <a:p>
            <a:pPr defTabSz="175022">
              <a:spcBef>
                <a:spcPts val="450"/>
              </a:spcBef>
            </a:pPr>
            <a:endParaRPr lang="en-US" sz="1200" noProof="1">
              <a:solidFill>
                <a:schemeClr val="tx1"/>
              </a:solidFill>
            </a:endParaRPr>
          </a:p>
        </p:txBody>
      </p:sp>
      <p:sp>
        <p:nvSpPr>
          <p:cNvPr id="23" name="Rectangle 55">
            <a:extLst>
              <a:ext uri="{FF2B5EF4-FFF2-40B4-BE49-F238E27FC236}">
                <a16:creationId xmlns:a16="http://schemas.microsoft.com/office/drawing/2014/main" id="{2989A5E2-B11A-DFF8-E74B-B0B4235D5DC6}"/>
              </a:ext>
            </a:extLst>
          </p:cNvPr>
          <p:cNvSpPr/>
          <p:nvPr/>
        </p:nvSpPr>
        <p:spPr>
          <a:xfrm>
            <a:off x="6491779" y="3078043"/>
            <a:ext cx="4704140" cy="28952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/>
          <a:p>
            <a:pPr marL="84535" indent="-84535" defTabSz="175022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s-PE" sz="1200" noProof="1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16" y="1585369"/>
            <a:ext cx="761695" cy="7616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92" y="1526186"/>
            <a:ext cx="943315" cy="943315"/>
          </a:xfrm>
          <a:prstGeom prst="rect">
            <a:avLst/>
          </a:prstGeom>
        </p:spPr>
      </p:pic>
      <p:grpSp>
        <p:nvGrpSpPr>
          <p:cNvPr id="7" name="Google Shape;16340;p138">
            <a:extLst>
              <a:ext uri="{FF2B5EF4-FFF2-40B4-BE49-F238E27FC236}">
                <a16:creationId xmlns:a16="http://schemas.microsoft.com/office/drawing/2014/main" id="{9D50B8D4-E2E7-4D3F-F6E0-CCB6C80160DD}"/>
              </a:ext>
            </a:extLst>
          </p:cNvPr>
          <p:cNvGrpSpPr/>
          <p:nvPr/>
        </p:nvGrpSpPr>
        <p:grpSpPr>
          <a:xfrm>
            <a:off x="1415579" y="4744469"/>
            <a:ext cx="301423" cy="346895"/>
            <a:chOff x="2246840" y="1515972"/>
            <a:chExt cx="301423" cy="358367"/>
          </a:xfrm>
        </p:grpSpPr>
        <p:sp>
          <p:nvSpPr>
            <p:cNvPr id="10" name="Google Shape;16341;p138">
              <a:extLst>
                <a:ext uri="{FF2B5EF4-FFF2-40B4-BE49-F238E27FC236}">
                  <a16:creationId xmlns:a16="http://schemas.microsoft.com/office/drawing/2014/main" id="{83D59AB9-1475-4D9D-002A-2F068BEEA3BB}"/>
                </a:ext>
              </a:extLst>
            </p:cNvPr>
            <p:cNvSpPr/>
            <p:nvPr/>
          </p:nvSpPr>
          <p:spPr>
            <a:xfrm>
              <a:off x="2252057" y="1603512"/>
              <a:ext cx="183496" cy="265583"/>
            </a:xfrm>
            <a:custGeom>
              <a:avLst/>
              <a:gdLst/>
              <a:ahLst/>
              <a:cxnLst/>
              <a:rect l="l" t="t" r="r" b="b"/>
              <a:pathLst>
                <a:path w="6999" h="10130" extrusionOk="0">
                  <a:moveTo>
                    <a:pt x="1" y="0"/>
                  </a:moveTo>
                  <a:lnTo>
                    <a:pt x="1" y="10130"/>
                  </a:lnTo>
                  <a:lnTo>
                    <a:pt x="6998" y="10130"/>
                  </a:lnTo>
                  <a:lnTo>
                    <a:pt x="6998" y="0"/>
                  </a:ln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42;p138">
              <a:extLst>
                <a:ext uri="{FF2B5EF4-FFF2-40B4-BE49-F238E27FC236}">
                  <a16:creationId xmlns:a16="http://schemas.microsoft.com/office/drawing/2014/main" id="{A88A1807-2841-5273-942B-3C63574EA3AB}"/>
                </a:ext>
              </a:extLst>
            </p:cNvPr>
            <p:cNvSpPr/>
            <p:nvPr/>
          </p:nvSpPr>
          <p:spPr>
            <a:xfrm>
              <a:off x="2252057" y="1859290"/>
              <a:ext cx="183496" cy="9805"/>
            </a:xfrm>
            <a:custGeom>
              <a:avLst/>
              <a:gdLst/>
              <a:ahLst/>
              <a:cxnLst/>
              <a:rect l="l" t="t" r="r" b="b"/>
              <a:pathLst>
                <a:path w="6999" h="374" extrusionOk="0">
                  <a:moveTo>
                    <a:pt x="1" y="1"/>
                  </a:moveTo>
                  <a:lnTo>
                    <a:pt x="1" y="374"/>
                  </a:lnTo>
                  <a:lnTo>
                    <a:pt x="6998" y="374"/>
                  </a:lnTo>
                  <a:lnTo>
                    <a:pt x="6998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343;p138">
              <a:extLst>
                <a:ext uri="{FF2B5EF4-FFF2-40B4-BE49-F238E27FC236}">
                  <a16:creationId xmlns:a16="http://schemas.microsoft.com/office/drawing/2014/main" id="{4A77AA7D-0F96-A8DD-4CBD-A5ABB6203235}"/>
                </a:ext>
              </a:extLst>
            </p:cNvPr>
            <p:cNvSpPr/>
            <p:nvPr/>
          </p:nvSpPr>
          <p:spPr>
            <a:xfrm>
              <a:off x="2286822" y="1603512"/>
              <a:ext cx="113967" cy="36573"/>
            </a:xfrm>
            <a:custGeom>
              <a:avLst/>
              <a:gdLst/>
              <a:ahLst/>
              <a:cxnLst/>
              <a:rect l="l" t="t" r="r" b="b"/>
              <a:pathLst>
                <a:path w="4347" h="1395" extrusionOk="0">
                  <a:moveTo>
                    <a:pt x="1" y="0"/>
                  </a:moveTo>
                  <a:lnTo>
                    <a:pt x="1" y="1087"/>
                  </a:lnTo>
                  <a:cubicBezTo>
                    <a:pt x="1" y="1257"/>
                    <a:pt x="138" y="1394"/>
                    <a:pt x="308" y="1394"/>
                  </a:cubicBezTo>
                  <a:lnTo>
                    <a:pt x="4039" y="1394"/>
                  </a:lnTo>
                  <a:cubicBezTo>
                    <a:pt x="4209" y="1394"/>
                    <a:pt x="4343" y="1257"/>
                    <a:pt x="4347" y="1087"/>
                  </a:cubicBezTo>
                  <a:lnTo>
                    <a:pt x="4347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344;p138">
              <a:extLst>
                <a:ext uri="{FF2B5EF4-FFF2-40B4-BE49-F238E27FC236}">
                  <a16:creationId xmlns:a16="http://schemas.microsoft.com/office/drawing/2014/main" id="{AB2D1EBB-2FDF-AA5F-F9EC-E22C3D94FFA2}"/>
                </a:ext>
              </a:extLst>
            </p:cNvPr>
            <p:cNvSpPr/>
            <p:nvPr/>
          </p:nvSpPr>
          <p:spPr>
            <a:xfrm>
              <a:off x="2269440" y="1621550"/>
              <a:ext cx="148627" cy="222403"/>
            </a:xfrm>
            <a:custGeom>
              <a:avLst/>
              <a:gdLst/>
              <a:ahLst/>
              <a:cxnLst/>
              <a:rect l="l" t="t" r="r" b="b"/>
              <a:pathLst>
                <a:path w="5669" h="8483" extrusionOk="0">
                  <a:moveTo>
                    <a:pt x="1" y="0"/>
                  </a:moveTo>
                  <a:lnTo>
                    <a:pt x="1" y="8482"/>
                  </a:lnTo>
                  <a:lnTo>
                    <a:pt x="5669" y="8482"/>
                  </a:lnTo>
                  <a:lnTo>
                    <a:pt x="5669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345;p138">
              <a:extLst>
                <a:ext uri="{FF2B5EF4-FFF2-40B4-BE49-F238E27FC236}">
                  <a16:creationId xmlns:a16="http://schemas.microsoft.com/office/drawing/2014/main" id="{F68E5E55-C8E9-C7F4-3D90-297EB7B9D948}"/>
                </a:ext>
              </a:extLst>
            </p:cNvPr>
            <p:cNvSpPr/>
            <p:nvPr/>
          </p:nvSpPr>
          <p:spPr>
            <a:xfrm>
              <a:off x="2269440" y="1621550"/>
              <a:ext cx="148732" cy="222403"/>
            </a:xfrm>
            <a:custGeom>
              <a:avLst/>
              <a:gdLst/>
              <a:ahLst/>
              <a:cxnLst/>
              <a:rect l="l" t="t" r="r" b="b"/>
              <a:pathLst>
                <a:path w="5673" h="8483" extrusionOk="0">
                  <a:moveTo>
                    <a:pt x="1" y="0"/>
                  </a:moveTo>
                  <a:lnTo>
                    <a:pt x="1" y="8482"/>
                  </a:lnTo>
                  <a:lnTo>
                    <a:pt x="5672" y="8482"/>
                  </a:lnTo>
                  <a:lnTo>
                    <a:pt x="5672" y="8033"/>
                  </a:lnTo>
                  <a:lnTo>
                    <a:pt x="367" y="8033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346;p138">
              <a:extLst>
                <a:ext uri="{FF2B5EF4-FFF2-40B4-BE49-F238E27FC236}">
                  <a16:creationId xmlns:a16="http://schemas.microsoft.com/office/drawing/2014/main" id="{076C1D7D-4886-5671-B48B-307CBC142B7A}"/>
                </a:ext>
              </a:extLst>
            </p:cNvPr>
            <p:cNvSpPr/>
            <p:nvPr/>
          </p:nvSpPr>
          <p:spPr>
            <a:xfrm>
              <a:off x="2286822" y="1621550"/>
              <a:ext cx="113967" cy="18614"/>
            </a:xfrm>
            <a:custGeom>
              <a:avLst/>
              <a:gdLst/>
              <a:ahLst/>
              <a:cxnLst/>
              <a:rect l="l" t="t" r="r" b="b"/>
              <a:pathLst>
                <a:path w="4347" h="710" extrusionOk="0">
                  <a:moveTo>
                    <a:pt x="1" y="0"/>
                  </a:moveTo>
                  <a:lnTo>
                    <a:pt x="1" y="402"/>
                  </a:lnTo>
                  <a:cubicBezTo>
                    <a:pt x="1" y="572"/>
                    <a:pt x="138" y="710"/>
                    <a:pt x="308" y="710"/>
                  </a:cubicBezTo>
                  <a:lnTo>
                    <a:pt x="4039" y="710"/>
                  </a:lnTo>
                  <a:cubicBezTo>
                    <a:pt x="4209" y="710"/>
                    <a:pt x="4343" y="572"/>
                    <a:pt x="4347" y="402"/>
                  </a:cubicBezTo>
                  <a:lnTo>
                    <a:pt x="4347" y="0"/>
                  </a:ln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347;p138">
              <a:extLst>
                <a:ext uri="{FF2B5EF4-FFF2-40B4-BE49-F238E27FC236}">
                  <a16:creationId xmlns:a16="http://schemas.microsoft.com/office/drawing/2014/main" id="{6423AEB9-DE1E-C5A1-D3F0-1BE7E648EEB9}"/>
                </a:ext>
              </a:extLst>
            </p:cNvPr>
            <p:cNvSpPr/>
            <p:nvPr/>
          </p:nvSpPr>
          <p:spPr>
            <a:xfrm>
              <a:off x="2295841" y="1567043"/>
              <a:ext cx="95930" cy="64102"/>
            </a:xfrm>
            <a:custGeom>
              <a:avLst/>
              <a:gdLst/>
              <a:ahLst/>
              <a:cxnLst/>
              <a:rect l="l" t="t" r="r" b="b"/>
              <a:pathLst>
                <a:path w="3659" h="2445" extrusionOk="0">
                  <a:moveTo>
                    <a:pt x="1830" y="0"/>
                  </a:moveTo>
                  <a:cubicBezTo>
                    <a:pt x="1337" y="0"/>
                    <a:pt x="924" y="377"/>
                    <a:pt x="881" y="866"/>
                  </a:cubicBezTo>
                  <a:lnTo>
                    <a:pt x="1" y="866"/>
                  </a:lnTo>
                  <a:lnTo>
                    <a:pt x="1" y="2445"/>
                  </a:lnTo>
                  <a:lnTo>
                    <a:pt x="3659" y="2445"/>
                  </a:lnTo>
                  <a:lnTo>
                    <a:pt x="3659" y="866"/>
                  </a:lnTo>
                  <a:lnTo>
                    <a:pt x="2775" y="866"/>
                  </a:lnTo>
                  <a:cubicBezTo>
                    <a:pt x="2731" y="377"/>
                    <a:pt x="2322" y="0"/>
                    <a:pt x="1830" y="0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348;p138">
              <a:extLst>
                <a:ext uri="{FF2B5EF4-FFF2-40B4-BE49-F238E27FC236}">
                  <a16:creationId xmlns:a16="http://schemas.microsoft.com/office/drawing/2014/main" id="{022AE8C3-A717-4FE5-2B98-095F067BEF6F}"/>
                </a:ext>
              </a:extLst>
            </p:cNvPr>
            <p:cNvSpPr/>
            <p:nvPr/>
          </p:nvSpPr>
          <p:spPr>
            <a:xfrm>
              <a:off x="2295841" y="1617827"/>
              <a:ext cx="95930" cy="13318"/>
            </a:xfrm>
            <a:custGeom>
              <a:avLst/>
              <a:gdLst/>
              <a:ahLst/>
              <a:cxnLst/>
              <a:rect l="l" t="t" r="r" b="b"/>
              <a:pathLst>
                <a:path w="3659" h="508" extrusionOk="0">
                  <a:moveTo>
                    <a:pt x="1" y="1"/>
                  </a:moveTo>
                  <a:lnTo>
                    <a:pt x="1" y="508"/>
                  </a:lnTo>
                  <a:lnTo>
                    <a:pt x="3659" y="508"/>
                  </a:lnTo>
                  <a:lnTo>
                    <a:pt x="3659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349;p138">
              <a:extLst>
                <a:ext uri="{FF2B5EF4-FFF2-40B4-BE49-F238E27FC236}">
                  <a16:creationId xmlns:a16="http://schemas.microsoft.com/office/drawing/2014/main" id="{86AFF15C-0671-040B-ACCB-63F6740E36A3}"/>
                </a:ext>
              </a:extLst>
            </p:cNvPr>
            <p:cNvSpPr/>
            <p:nvPr/>
          </p:nvSpPr>
          <p:spPr>
            <a:xfrm>
              <a:off x="2414055" y="1521215"/>
              <a:ext cx="130773" cy="136331"/>
            </a:xfrm>
            <a:custGeom>
              <a:avLst/>
              <a:gdLst/>
              <a:ahLst/>
              <a:cxnLst/>
              <a:rect l="l" t="t" r="r" b="b"/>
              <a:pathLst>
                <a:path w="4988" h="5200" extrusionOk="0">
                  <a:moveTo>
                    <a:pt x="2506" y="1"/>
                  </a:moveTo>
                  <a:cubicBezTo>
                    <a:pt x="2473" y="1"/>
                    <a:pt x="2441" y="1"/>
                    <a:pt x="2409" y="3"/>
                  </a:cubicBezTo>
                  <a:cubicBezTo>
                    <a:pt x="1525" y="39"/>
                    <a:pt x="736" y="568"/>
                    <a:pt x="370" y="1372"/>
                  </a:cubicBezTo>
                  <a:cubicBezTo>
                    <a:pt x="1" y="2176"/>
                    <a:pt x="113" y="3121"/>
                    <a:pt x="663" y="3813"/>
                  </a:cubicBezTo>
                  <a:lnTo>
                    <a:pt x="602" y="5200"/>
                  </a:lnTo>
                  <a:lnTo>
                    <a:pt x="1859" y="4613"/>
                  </a:lnTo>
                  <a:cubicBezTo>
                    <a:pt x="2072" y="4674"/>
                    <a:pt x="2289" y="4703"/>
                    <a:pt x="2503" y="4703"/>
                  </a:cubicBezTo>
                  <a:cubicBezTo>
                    <a:pt x="3274" y="4703"/>
                    <a:pt x="4014" y="4324"/>
                    <a:pt x="4459" y="3661"/>
                  </a:cubicBezTo>
                  <a:cubicBezTo>
                    <a:pt x="4952" y="2925"/>
                    <a:pt x="4988" y="1973"/>
                    <a:pt x="4557" y="1201"/>
                  </a:cubicBezTo>
                  <a:cubicBezTo>
                    <a:pt x="4138" y="458"/>
                    <a:pt x="3353" y="1"/>
                    <a:pt x="2506" y="1"/>
                  </a:cubicBezTo>
                  <a:close/>
                </a:path>
              </a:pathLst>
            </a:custGeom>
            <a:solidFill>
              <a:srgbClr val="8BA3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350;p138">
              <a:extLst>
                <a:ext uri="{FF2B5EF4-FFF2-40B4-BE49-F238E27FC236}">
                  <a16:creationId xmlns:a16="http://schemas.microsoft.com/office/drawing/2014/main" id="{23008391-5836-00A4-75D9-1F8E6F54A509}"/>
                </a:ext>
              </a:extLst>
            </p:cNvPr>
            <p:cNvSpPr/>
            <p:nvPr/>
          </p:nvSpPr>
          <p:spPr>
            <a:xfrm>
              <a:off x="2293088" y="1724375"/>
              <a:ext cx="101331" cy="10566"/>
            </a:xfrm>
            <a:custGeom>
              <a:avLst/>
              <a:gdLst/>
              <a:ahLst/>
              <a:cxnLst/>
              <a:rect l="l" t="t" r="r" b="b"/>
              <a:pathLst>
                <a:path w="3865" h="403" extrusionOk="0">
                  <a:moveTo>
                    <a:pt x="269" y="0"/>
                  </a:moveTo>
                  <a:cubicBezTo>
                    <a:pt x="1" y="0"/>
                    <a:pt x="1" y="402"/>
                    <a:pt x="269" y="402"/>
                  </a:cubicBezTo>
                  <a:lnTo>
                    <a:pt x="3601" y="402"/>
                  </a:lnTo>
                  <a:cubicBezTo>
                    <a:pt x="3865" y="402"/>
                    <a:pt x="3865" y="0"/>
                    <a:pt x="36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351;p138">
              <a:extLst>
                <a:ext uri="{FF2B5EF4-FFF2-40B4-BE49-F238E27FC236}">
                  <a16:creationId xmlns:a16="http://schemas.microsoft.com/office/drawing/2014/main" id="{C8441E41-39C0-0F15-C605-EE06F10B3AAD}"/>
                </a:ext>
              </a:extLst>
            </p:cNvPr>
            <p:cNvSpPr/>
            <p:nvPr/>
          </p:nvSpPr>
          <p:spPr>
            <a:xfrm>
              <a:off x="2293088" y="1744510"/>
              <a:ext cx="101331" cy="10566"/>
            </a:xfrm>
            <a:custGeom>
              <a:avLst/>
              <a:gdLst/>
              <a:ahLst/>
              <a:cxnLst/>
              <a:rect l="l" t="t" r="r" b="b"/>
              <a:pathLst>
                <a:path w="3865" h="403" extrusionOk="0">
                  <a:moveTo>
                    <a:pt x="269" y="0"/>
                  </a:moveTo>
                  <a:cubicBezTo>
                    <a:pt x="1" y="0"/>
                    <a:pt x="1" y="402"/>
                    <a:pt x="269" y="402"/>
                  </a:cubicBezTo>
                  <a:lnTo>
                    <a:pt x="3601" y="402"/>
                  </a:lnTo>
                  <a:cubicBezTo>
                    <a:pt x="3865" y="402"/>
                    <a:pt x="3865" y="0"/>
                    <a:pt x="36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352;p138">
              <a:extLst>
                <a:ext uri="{FF2B5EF4-FFF2-40B4-BE49-F238E27FC236}">
                  <a16:creationId xmlns:a16="http://schemas.microsoft.com/office/drawing/2014/main" id="{8445CFD0-B0AE-FDED-C37A-7F8EAB762C76}"/>
                </a:ext>
              </a:extLst>
            </p:cNvPr>
            <p:cNvSpPr/>
            <p:nvPr/>
          </p:nvSpPr>
          <p:spPr>
            <a:xfrm>
              <a:off x="2293088" y="1764645"/>
              <a:ext cx="101331" cy="10566"/>
            </a:xfrm>
            <a:custGeom>
              <a:avLst/>
              <a:gdLst/>
              <a:ahLst/>
              <a:cxnLst/>
              <a:rect l="l" t="t" r="r" b="b"/>
              <a:pathLst>
                <a:path w="3865" h="403" extrusionOk="0">
                  <a:moveTo>
                    <a:pt x="269" y="0"/>
                  </a:moveTo>
                  <a:cubicBezTo>
                    <a:pt x="1" y="0"/>
                    <a:pt x="1" y="402"/>
                    <a:pt x="269" y="402"/>
                  </a:cubicBezTo>
                  <a:lnTo>
                    <a:pt x="3601" y="402"/>
                  </a:lnTo>
                  <a:cubicBezTo>
                    <a:pt x="3865" y="402"/>
                    <a:pt x="3865" y="0"/>
                    <a:pt x="36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353;p138">
              <a:extLst>
                <a:ext uri="{FF2B5EF4-FFF2-40B4-BE49-F238E27FC236}">
                  <a16:creationId xmlns:a16="http://schemas.microsoft.com/office/drawing/2014/main" id="{410D2DCC-9827-7837-9E15-8593A9C0068B}"/>
                </a:ext>
              </a:extLst>
            </p:cNvPr>
            <p:cNvSpPr/>
            <p:nvPr/>
          </p:nvSpPr>
          <p:spPr>
            <a:xfrm>
              <a:off x="2293088" y="1784754"/>
              <a:ext cx="101331" cy="10566"/>
            </a:xfrm>
            <a:custGeom>
              <a:avLst/>
              <a:gdLst/>
              <a:ahLst/>
              <a:cxnLst/>
              <a:rect l="l" t="t" r="r" b="b"/>
              <a:pathLst>
                <a:path w="3865" h="403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601" y="403"/>
                  </a:lnTo>
                  <a:cubicBezTo>
                    <a:pt x="3865" y="403"/>
                    <a:pt x="3865" y="1"/>
                    <a:pt x="36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354;p138">
              <a:extLst>
                <a:ext uri="{FF2B5EF4-FFF2-40B4-BE49-F238E27FC236}">
                  <a16:creationId xmlns:a16="http://schemas.microsoft.com/office/drawing/2014/main" id="{84A485AC-6F7D-444B-5D97-E540BB320AC2}"/>
                </a:ext>
              </a:extLst>
            </p:cNvPr>
            <p:cNvSpPr/>
            <p:nvPr/>
          </p:nvSpPr>
          <p:spPr>
            <a:xfrm>
              <a:off x="2246840" y="1515972"/>
              <a:ext cx="301423" cy="358367"/>
            </a:xfrm>
            <a:custGeom>
              <a:avLst/>
              <a:gdLst/>
              <a:ahLst/>
              <a:cxnLst/>
              <a:rect l="l" t="t" r="r" b="b"/>
              <a:pathLst>
                <a:path w="11497" h="13669" extrusionOk="0">
                  <a:moveTo>
                    <a:pt x="3699" y="2122"/>
                  </a:moveTo>
                  <a:cubicBezTo>
                    <a:pt x="4093" y="2122"/>
                    <a:pt x="4419" y="2430"/>
                    <a:pt x="4445" y="2825"/>
                  </a:cubicBezTo>
                  <a:cubicBezTo>
                    <a:pt x="4452" y="2933"/>
                    <a:pt x="4539" y="3013"/>
                    <a:pt x="4644" y="3013"/>
                  </a:cubicBezTo>
                  <a:lnTo>
                    <a:pt x="5325" y="3013"/>
                  </a:lnTo>
                  <a:lnTo>
                    <a:pt x="5325" y="4190"/>
                  </a:lnTo>
                  <a:lnTo>
                    <a:pt x="4963" y="4190"/>
                  </a:lnTo>
                  <a:cubicBezTo>
                    <a:pt x="4698" y="4190"/>
                    <a:pt x="4698" y="4592"/>
                    <a:pt x="4963" y="4592"/>
                  </a:cubicBezTo>
                  <a:lnTo>
                    <a:pt x="5528" y="4592"/>
                  </a:lnTo>
                  <a:cubicBezTo>
                    <a:pt x="5636" y="4592"/>
                    <a:pt x="5727" y="4502"/>
                    <a:pt x="5727" y="4393"/>
                  </a:cubicBezTo>
                  <a:lnTo>
                    <a:pt x="5727" y="4226"/>
                  </a:lnTo>
                  <a:lnTo>
                    <a:pt x="6332" y="4226"/>
                  </a:lnTo>
                  <a:lnTo>
                    <a:pt x="6332" y="12306"/>
                  </a:lnTo>
                  <a:lnTo>
                    <a:pt x="1062" y="12306"/>
                  </a:lnTo>
                  <a:lnTo>
                    <a:pt x="1062" y="4226"/>
                  </a:lnTo>
                  <a:lnTo>
                    <a:pt x="1670" y="4226"/>
                  </a:lnTo>
                  <a:lnTo>
                    <a:pt x="1670" y="4393"/>
                  </a:lnTo>
                  <a:cubicBezTo>
                    <a:pt x="1670" y="4502"/>
                    <a:pt x="1757" y="4592"/>
                    <a:pt x="1870" y="4592"/>
                  </a:cubicBezTo>
                  <a:lnTo>
                    <a:pt x="4177" y="4592"/>
                  </a:lnTo>
                  <a:cubicBezTo>
                    <a:pt x="4441" y="4592"/>
                    <a:pt x="4441" y="4190"/>
                    <a:pt x="4177" y="4190"/>
                  </a:cubicBezTo>
                  <a:lnTo>
                    <a:pt x="2069" y="4190"/>
                  </a:lnTo>
                  <a:lnTo>
                    <a:pt x="2069" y="3013"/>
                  </a:lnTo>
                  <a:lnTo>
                    <a:pt x="2750" y="3013"/>
                  </a:lnTo>
                  <a:cubicBezTo>
                    <a:pt x="2855" y="3013"/>
                    <a:pt x="2945" y="2933"/>
                    <a:pt x="2949" y="2825"/>
                  </a:cubicBezTo>
                  <a:cubicBezTo>
                    <a:pt x="2974" y="2430"/>
                    <a:pt x="3300" y="2122"/>
                    <a:pt x="3699" y="2122"/>
                  </a:cubicBezTo>
                  <a:close/>
                  <a:moveTo>
                    <a:pt x="8884" y="1"/>
                  </a:moveTo>
                  <a:cubicBezTo>
                    <a:pt x="8375" y="1"/>
                    <a:pt x="7867" y="153"/>
                    <a:pt x="7429" y="456"/>
                  </a:cubicBezTo>
                  <a:cubicBezTo>
                    <a:pt x="6567" y="1054"/>
                    <a:pt x="6158" y="2118"/>
                    <a:pt x="6400" y="3140"/>
                  </a:cubicBezTo>
                  <a:lnTo>
                    <a:pt x="5727" y="3140"/>
                  </a:lnTo>
                  <a:lnTo>
                    <a:pt x="5727" y="2814"/>
                  </a:lnTo>
                  <a:cubicBezTo>
                    <a:pt x="5727" y="2705"/>
                    <a:pt x="5636" y="2615"/>
                    <a:pt x="5528" y="2615"/>
                  </a:cubicBezTo>
                  <a:lnTo>
                    <a:pt x="4818" y="2615"/>
                  </a:lnTo>
                  <a:cubicBezTo>
                    <a:pt x="4698" y="2093"/>
                    <a:pt x="4235" y="1724"/>
                    <a:pt x="3699" y="1724"/>
                  </a:cubicBezTo>
                  <a:cubicBezTo>
                    <a:pt x="3163" y="1724"/>
                    <a:pt x="2699" y="2093"/>
                    <a:pt x="2576" y="2615"/>
                  </a:cubicBezTo>
                  <a:lnTo>
                    <a:pt x="1870" y="2615"/>
                  </a:lnTo>
                  <a:cubicBezTo>
                    <a:pt x="1757" y="2615"/>
                    <a:pt x="1667" y="2705"/>
                    <a:pt x="1667" y="2814"/>
                  </a:cubicBezTo>
                  <a:lnTo>
                    <a:pt x="1667" y="3140"/>
                  </a:lnTo>
                  <a:lnTo>
                    <a:pt x="200" y="3140"/>
                  </a:lnTo>
                  <a:cubicBezTo>
                    <a:pt x="88" y="3140"/>
                    <a:pt x="1" y="3230"/>
                    <a:pt x="1" y="3339"/>
                  </a:cubicBezTo>
                  <a:lnTo>
                    <a:pt x="1" y="13469"/>
                  </a:lnTo>
                  <a:cubicBezTo>
                    <a:pt x="1" y="13578"/>
                    <a:pt x="88" y="13668"/>
                    <a:pt x="200" y="13668"/>
                  </a:cubicBezTo>
                  <a:lnTo>
                    <a:pt x="4191" y="13668"/>
                  </a:lnTo>
                  <a:cubicBezTo>
                    <a:pt x="4459" y="13668"/>
                    <a:pt x="4459" y="13270"/>
                    <a:pt x="4191" y="13270"/>
                  </a:cubicBezTo>
                  <a:lnTo>
                    <a:pt x="399" y="13270"/>
                  </a:lnTo>
                  <a:lnTo>
                    <a:pt x="399" y="3542"/>
                  </a:lnTo>
                  <a:lnTo>
                    <a:pt x="1667" y="3542"/>
                  </a:lnTo>
                  <a:lnTo>
                    <a:pt x="1667" y="3824"/>
                  </a:lnTo>
                  <a:lnTo>
                    <a:pt x="863" y="3824"/>
                  </a:lnTo>
                  <a:cubicBezTo>
                    <a:pt x="750" y="3824"/>
                    <a:pt x="664" y="3915"/>
                    <a:pt x="664" y="4027"/>
                  </a:cubicBezTo>
                  <a:lnTo>
                    <a:pt x="664" y="12509"/>
                  </a:lnTo>
                  <a:cubicBezTo>
                    <a:pt x="664" y="12618"/>
                    <a:pt x="750" y="12708"/>
                    <a:pt x="863" y="12708"/>
                  </a:cubicBezTo>
                  <a:lnTo>
                    <a:pt x="6534" y="12708"/>
                  </a:lnTo>
                  <a:cubicBezTo>
                    <a:pt x="6647" y="12708"/>
                    <a:pt x="6734" y="12618"/>
                    <a:pt x="6734" y="12509"/>
                  </a:cubicBezTo>
                  <a:lnTo>
                    <a:pt x="6734" y="4027"/>
                  </a:lnTo>
                  <a:cubicBezTo>
                    <a:pt x="6734" y="3915"/>
                    <a:pt x="6647" y="3824"/>
                    <a:pt x="6534" y="3824"/>
                  </a:cubicBezTo>
                  <a:lnTo>
                    <a:pt x="5730" y="3824"/>
                  </a:lnTo>
                  <a:lnTo>
                    <a:pt x="5730" y="3542"/>
                  </a:lnTo>
                  <a:lnTo>
                    <a:pt x="6531" y="3542"/>
                  </a:lnTo>
                  <a:cubicBezTo>
                    <a:pt x="6614" y="3730"/>
                    <a:pt x="6715" y="3911"/>
                    <a:pt x="6839" y="4078"/>
                  </a:cubicBezTo>
                  <a:lnTo>
                    <a:pt x="6781" y="5393"/>
                  </a:lnTo>
                  <a:cubicBezTo>
                    <a:pt x="6773" y="5508"/>
                    <a:pt x="6864" y="5603"/>
                    <a:pt x="6980" y="5603"/>
                  </a:cubicBezTo>
                  <a:lnTo>
                    <a:pt x="6998" y="5603"/>
                  </a:lnTo>
                  <a:lnTo>
                    <a:pt x="6998" y="13266"/>
                  </a:lnTo>
                  <a:lnTo>
                    <a:pt x="4981" y="13266"/>
                  </a:lnTo>
                  <a:cubicBezTo>
                    <a:pt x="4716" y="13266"/>
                    <a:pt x="4716" y="13668"/>
                    <a:pt x="4981" y="13668"/>
                  </a:cubicBezTo>
                  <a:lnTo>
                    <a:pt x="7197" y="13668"/>
                  </a:lnTo>
                  <a:cubicBezTo>
                    <a:pt x="7306" y="13668"/>
                    <a:pt x="7396" y="13578"/>
                    <a:pt x="7396" y="13469"/>
                  </a:cubicBezTo>
                  <a:lnTo>
                    <a:pt x="7396" y="5425"/>
                  </a:lnTo>
                  <a:lnTo>
                    <a:pt x="8255" y="5023"/>
                  </a:lnTo>
                  <a:cubicBezTo>
                    <a:pt x="8463" y="5074"/>
                    <a:pt x="8674" y="5102"/>
                    <a:pt x="8887" y="5102"/>
                  </a:cubicBezTo>
                  <a:cubicBezTo>
                    <a:pt x="8960" y="5102"/>
                    <a:pt x="9033" y="5098"/>
                    <a:pt x="9106" y="5092"/>
                  </a:cubicBezTo>
                  <a:cubicBezTo>
                    <a:pt x="9362" y="5067"/>
                    <a:pt x="9336" y="4692"/>
                    <a:pt x="9093" y="4692"/>
                  </a:cubicBezTo>
                  <a:cubicBezTo>
                    <a:pt x="9086" y="4692"/>
                    <a:pt x="9078" y="4693"/>
                    <a:pt x="9070" y="4694"/>
                  </a:cubicBezTo>
                  <a:cubicBezTo>
                    <a:pt x="9009" y="4699"/>
                    <a:pt x="8949" y="4701"/>
                    <a:pt x="8889" y="4701"/>
                  </a:cubicBezTo>
                  <a:cubicBezTo>
                    <a:pt x="8688" y="4701"/>
                    <a:pt x="8487" y="4673"/>
                    <a:pt x="8295" y="4617"/>
                  </a:cubicBezTo>
                  <a:cubicBezTo>
                    <a:pt x="8277" y="4613"/>
                    <a:pt x="8259" y="4611"/>
                    <a:pt x="8241" y="4611"/>
                  </a:cubicBezTo>
                  <a:cubicBezTo>
                    <a:pt x="8210" y="4611"/>
                    <a:pt x="8180" y="4617"/>
                    <a:pt x="8153" y="4628"/>
                  </a:cubicBezTo>
                  <a:lnTo>
                    <a:pt x="7194" y="5077"/>
                  </a:lnTo>
                  <a:lnTo>
                    <a:pt x="7241" y="4024"/>
                  </a:lnTo>
                  <a:cubicBezTo>
                    <a:pt x="7244" y="3973"/>
                    <a:pt x="7226" y="3926"/>
                    <a:pt x="7197" y="3890"/>
                  </a:cubicBezTo>
                  <a:cubicBezTo>
                    <a:pt x="7052" y="3708"/>
                    <a:pt x="6940" y="3509"/>
                    <a:pt x="6860" y="3292"/>
                  </a:cubicBezTo>
                  <a:cubicBezTo>
                    <a:pt x="6857" y="3281"/>
                    <a:pt x="6853" y="3267"/>
                    <a:pt x="6849" y="3256"/>
                  </a:cubicBezTo>
                  <a:cubicBezTo>
                    <a:pt x="6571" y="2452"/>
                    <a:pt x="6792" y="1561"/>
                    <a:pt x="7411" y="981"/>
                  </a:cubicBezTo>
                  <a:cubicBezTo>
                    <a:pt x="7819" y="602"/>
                    <a:pt x="8346" y="401"/>
                    <a:pt x="8882" y="401"/>
                  </a:cubicBezTo>
                  <a:cubicBezTo>
                    <a:pt x="9165" y="401"/>
                    <a:pt x="9450" y="457"/>
                    <a:pt x="9721" y="572"/>
                  </a:cubicBezTo>
                  <a:cubicBezTo>
                    <a:pt x="10504" y="902"/>
                    <a:pt x="11018" y="1662"/>
                    <a:pt x="11033" y="2513"/>
                  </a:cubicBezTo>
                  <a:cubicBezTo>
                    <a:pt x="11047" y="3364"/>
                    <a:pt x="10562" y="4143"/>
                    <a:pt x="9790" y="4502"/>
                  </a:cubicBezTo>
                  <a:cubicBezTo>
                    <a:pt x="9595" y="4607"/>
                    <a:pt x="9694" y="4879"/>
                    <a:pt x="9882" y="4879"/>
                  </a:cubicBezTo>
                  <a:cubicBezTo>
                    <a:pt x="9906" y="4879"/>
                    <a:pt x="9933" y="4874"/>
                    <a:pt x="9961" y="4864"/>
                  </a:cubicBezTo>
                  <a:cubicBezTo>
                    <a:pt x="10794" y="4476"/>
                    <a:pt x="11355" y="3665"/>
                    <a:pt x="11427" y="2749"/>
                  </a:cubicBezTo>
                  <a:cubicBezTo>
                    <a:pt x="11496" y="1829"/>
                    <a:pt x="11069" y="941"/>
                    <a:pt x="10301" y="431"/>
                  </a:cubicBezTo>
                  <a:cubicBezTo>
                    <a:pt x="9871" y="144"/>
                    <a:pt x="9377" y="1"/>
                    <a:pt x="88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355;p138">
              <a:extLst>
                <a:ext uri="{FF2B5EF4-FFF2-40B4-BE49-F238E27FC236}">
                  <a16:creationId xmlns:a16="http://schemas.microsoft.com/office/drawing/2014/main" id="{56353A45-9FFE-293B-65F0-028EFAA87EEB}"/>
                </a:ext>
              </a:extLst>
            </p:cNvPr>
            <p:cNvSpPr/>
            <p:nvPr/>
          </p:nvSpPr>
          <p:spPr>
            <a:xfrm>
              <a:off x="2443497" y="1579916"/>
              <a:ext cx="10461" cy="11536"/>
            </a:xfrm>
            <a:custGeom>
              <a:avLst/>
              <a:gdLst/>
              <a:ahLst/>
              <a:cxnLst/>
              <a:rect l="l" t="t" r="r" b="b"/>
              <a:pathLst>
                <a:path w="399" h="440" extrusionOk="0">
                  <a:moveTo>
                    <a:pt x="200" y="0"/>
                  </a:moveTo>
                  <a:cubicBezTo>
                    <a:pt x="100" y="0"/>
                    <a:pt x="0" y="67"/>
                    <a:pt x="0" y="201"/>
                  </a:cubicBezTo>
                  <a:lnTo>
                    <a:pt x="0" y="241"/>
                  </a:lnTo>
                  <a:cubicBezTo>
                    <a:pt x="0" y="373"/>
                    <a:pt x="100" y="439"/>
                    <a:pt x="200" y="439"/>
                  </a:cubicBezTo>
                  <a:cubicBezTo>
                    <a:pt x="299" y="439"/>
                    <a:pt x="399" y="373"/>
                    <a:pt x="399" y="241"/>
                  </a:cubicBezTo>
                  <a:lnTo>
                    <a:pt x="399" y="201"/>
                  </a:lnTo>
                  <a:cubicBezTo>
                    <a:pt x="399" y="67"/>
                    <a:pt x="299" y="0"/>
                    <a:pt x="2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356;p138">
              <a:extLst>
                <a:ext uri="{FF2B5EF4-FFF2-40B4-BE49-F238E27FC236}">
                  <a16:creationId xmlns:a16="http://schemas.microsoft.com/office/drawing/2014/main" id="{77C761CB-19EB-D75B-8E4C-2DFBC4EAAB75}"/>
                </a:ext>
              </a:extLst>
            </p:cNvPr>
            <p:cNvSpPr/>
            <p:nvPr/>
          </p:nvSpPr>
          <p:spPr>
            <a:xfrm>
              <a:off x="2464157" y="1579916"/>
              <a:ext cx="10513" cy="11536"/>
            </a:xfrm>
            <a:custGeom>
              <a:avLst/>
              <a:gdLst/>
              <a:ahLst/>
              <a:cxnLst/>
              <a:rect l="l" t="t" r="r" b="b"/>
              <a:pathLst>
                <a:path w="401" h="440" extrusionOk="0">
                  <a:moveTo>
                    <a:pt x="201" y="0"/>
                  </a:moveTo>
                  <a:cubicBezTo>
                    <a:pt x="101" y="0"/>
                    <a:pt x="2" y="67"/>
                    <a:pt x="2" y="201"/>
                  </a:cubicBezTo>
                  <a:lnTo>
                    <a:pt x="2" y="241"/>
                  </a:lnTo>
                  <a:cubicBezTo>
                    <a:pt x="0" y="373"/>
                    <a:pt x="100" y="439"/>
                    <a:pt x="200" y="439"/>
                  </a:cubicBezTo>
                  <a:cubicBezTo>
                    <a:pt x="300" y="439"/>
                    <a:pt x="400" y="373"/>
                    <a:pt x="400" y="241"/>
                  </a:cubicBezTo>
                  <a:lnTo>
                    <a:pt x="400" y="201"/>
                  </a:lnTo>
                  <a:cubicBezTo>
                    <a:pt x="400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57;p138">
              <a:extLst>
                <a:ext uri="{FF2B5EF4-FFF2-40B4-BE49-F238E27FC236}">
                  <a16:creationId xmlns:a16="http://schemas.microsoft.com/office/drawing/2014/main" id="{D9A76E04-FB45-7EDE-4801-F9F12B177874}"/>
                </a:ext>
              </a:extLst>
            </p:cNvPr>
            <p:cNvSpPr/>
            <p:nvPr/>
          </p:nvSpPr>
          <p:spPr>
            <a:xfrm>
              <a:off x="2484790" y="1579942"/>
              <a:ext cx="10566" cy="11509"/>
            </a:xfrm>
            <a:custGeom>
              <a:avLst/>
              <a:gdLst/>
              <a:ahLst/>
              <a:cxnLst/>
              <a:rect l="l" t="t" r="r" b="b"/>
              <a:pathLst>
                <a:path w="403" h="439" extrusionOk="0">
                  <a:moveTo>
                    <a:pt x="204" y="1"/>
                  </a:moveTo>
                  <a:cubicBezTo>
                    <a:pt x="91" y="1"/>
                    <a:pt x="1" y="91"/>
                    <a:pt x="1" y="200"/>
                  </a:cubicBezTo>
                  <a:lnTo>
                    <a:pt x="1" y="240"/>
                  </a:lnTo>
                  <a:cubicBezTo>
                    <a:pt x="1" y="372"/>
                    <a:pt x="101" y="438"/>
                    <a:pt x="202" y="438"/>
                  </a:cubicBezTo>
                  <a:cubicBezTo>
                    <a:pt x="302" y="438"/>
                    <a:pt x="403" y="372"/>
                    <a:pt x="403" y="240"/>
                  </a:cubicBezTo>
                  <a:lnTo>
                    <a:pt x="403" y="200"/>
                  </a:lnTo>
                  <a:cubicBezTo>
                    <a:pt x="403" y="91"/>
                    <a:pt x="312" y="1"/>
                    <a:pt x="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358;p138">
              <a:extLst>
                <a:ext uri="{FF2B5EF4-FFF2-40B4-BE49-F238E27FC236}">
                  <a16:creationId xmlns:a16="http://schemas.microsoft.com/office/drawing/2014/main" id="{A08B7BB1-69F4-D26F-C764-EFC09B01D0AA}"/>
                </a:ext>
              </a:extLst>
            </p:cNvPr>
            <p:cNvSpPr/>
            <p:nvPr/>
          </p:nvSpPr>
          <p:spPr>
            <a:xfrm>
              <a:off x="2505502" y="1579916"/>
              <a:ext cx="10566" cy="11536"/>
            </a:xfrm>
            <a:custGeom>
              <a:avLst/>
              <a:gdLst/>
              <a:ahLst/>
              <a:cxnLst/>
              <a:rect l="l" t="t" r="r" b="b"/>
              <a:pathLst>
                <a:path w="403" h="440" extrusionOk="0">
                  <a:moveTo>
                    <a:pt x="201" y="0"/>
                  </a:moveTo>
                  <a:cubicBezTo>
                    <a:pt x="101" y="0"/>
                    <a:pt x="0" y="67"/>
                    <a:pt x="0" y="201"/>
                  </a:cubicBezTo>
                  <a:lnTo>
                    <a:pt x="0" y="241"/>
                  </a:lnTo>
                  <a:cubicBezTo>
                    <a:pt x="0" y="373"/>
                    <a:pt x="100" y="439"/>
                    <a:pt x="200" y="439"/>
                  </a:cubicBezTo>
                  <a:cubicBezTo>
                    <a:pt x="300" y="439"/>
                    <a:pt x="401" y="373"/>
                    <a:pt x="402" y="241"/>
                  </a:cubicBezTo>
                  <a:lnTo>
                    <a:pt x="402" y="201"/>
                  </a:lnTo>
                  <a:cubicBezTo>
                    <a:pt x="402" y="67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359;p138">
              <a:extLst>
                <a:ext uri="{FF2B5EF4-FFF2-40B4-BE49-F238E27FC236}">
                  <a16:creationId xmlns:a16="http://schemas.microsoft.com/office/drawing/2014/main" id="{DED6BF79-B7B5-3FDF-8AE0-D1390509A48F}"/>
                </a:ext>
              </a:extLst>
            </p:cNvPr>
            <p:cNvSpPr/>
            <p:nvPr/>
          </p:nvSpPr>
          <p:spPr>
            <a:xfrm>
              <a:off x="2328796" y="1661793"/>
              <a:ext cx="30019" cy="49971"/>
            </a:xfrm>
            <a:custGeom>
              <a:avLst/>
              <a:gdLst/>
              <a:ahLst/>
              <a:cxnLst/>
              <a:rect l="l" t="t" r="r" b="b"/>
              <a:pathLst>
                <a:path w="1145" h="1906" extrusionOk="0">
                  <a:moveTo>
                    <a:pt x="286" y="1"/>
                  </a:moveTo>
                  <a:cubicBezTo>
                    <a:pt x="18" y="1"/>
                    <a:pt x="18" y="403"/>
                    <a:pt x="286" y="403"/>
                  </a:cubicBezTo>
                  <a:lnTo>
                    <a:pt x="370" y="403"/>
                  </a:lnTo>
                  <a:lnTo>
                    <a:pt x="370" y="1507"/>
                  </a:lnTo>
                  <a:lnTo>
                    <a:pt x="268" y="1507"/>
                  </a:lnTo>
                  <a:cubicBezTo>
                    <a:pt x="0" y="1507"/>
                    <a:pt x="0" y="1906"/>
                    <a:pt x="268" y="1906"/>
                  </a:cubicBezTo>
                  <a:lnTo>
                    <a:pt x="877" y="1906"/>
                  </a:lnTo>
                  <a:cubicBezTo>
                    <a:pt x="1145" y="1906"/>
                    <a:pt x="1145" y="1507"/>
                    <a:pt x="877" y="1507"/>
                  </a:cubicBezTo>
                  <a:lnTo>
                    <a:pt x="768" y="1507"/>
                  </a:lnTo>
                  <a:lnTo>
                    <a:pt x="768" y="200"/>
                  </a:lnTo>
                  <a:cubicBezTo>
                    <a:pt x="768" y="91"/>
                    <a:pt x="681" y="1"/>
                    <a:pt x="5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360;p138">
              <a:extLst>
                <a:ext uri="{FF2B5EF4-FFF2-40B4-BE49-F238E27FC236}">
                  <a16:creationId xmlns:a16="http://schemas.microsoft.com/office/drawing/2014/main" id="{CB00A378-0094-3C16-6C6E-5272F2E56D0B}"/>
                </a:ext>
              </a:extLst>
            </p:cNvPr>
            <p:cNvSpPr/>
            <p:nvPr/>
          </p:nvSpPr>
          <p:spPr>
            <a:xfrm>
              <a:off x="2334013" y="1644097"/>
              <a:ext cx="17487" cy="15075"/>
            </a:xfrm>
            <a:custGeom>
              <a:avLst/>
              <a:gdLst/>
              <a:ahLst/>
              <a:cxnLst/>
              <a:rect l="l" t="t" r="r" b="b"/>
              <a:pathLst>
                <a:path w="667" h="575" extrusionOk="0">
                  <a:moveTo>
                    <a:pt x="285" y="0"/>
                  </a:moveTo>
                  <a:cubicBezTo>
                    <a:pt x="139" y="0"/>
                    <a:pt x="1" y="115"/>
                    <a:pt x="1" y="288"/>
                  </a:cubicBezTo>
                  <a:cubicBezTo>
                    <a:pt x="1" y="444"/>
                    <a:pt x="127" y="574"/>
                    <a:pt x="283" y="574"/>
                  </a:cubicBezTo>
                  <a:cubicBezTo>
                    <a:pt x="540" y="574"/>
                    <a:pt x="667" y="266"/>
                    <a:pt x="486" y="85"/>
                  </a:cubicBezTo>
                  <a:cubicBezTo>
                    <a:pt x="427" y="27"/>
                    <a:pt x="355" y="0"/>
                    <a:pt x="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EBABEF2-8F7C-2893-075A-D7BA712B200F}"/>
              </a:ext>
            </a:extLst>
          </p:cNvPr>
          <p:cNvSpPr txBox="1"/>
          <p:nvPr/>
        </p:nvSpPr>
        <p:spPr>
          <a:xfrm>
            <a:off x="1845990" y="5292018"/>
            <a:ext cx="368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Elaboración de un tablero de control </a:t>
            </a:r>
            <a:r>
              <a:rPr lang="en-US" sz="1200" noProof="1"/>
              <a:t>para monitorear el avance de la formalización mensualmente.</a:t>
            </a:r>
            <a:endParaRPr lang="en-US" sz="1200" noProof="1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DFAE30-035F-9AF1-A6CD-6FF2B72CF714}"/>
              </a:ext>
            </a:extLst>
          </p:cNvPr>
          <p:cNvSpPr txBox="1"/>
          <p:nvPr/>
        </p:nvSpPr>
        <p:spPr>
          <a:xfrm>
            <a:off x="1845990" y="4688894"/>
            <a:ext cx="368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>
                <a:solidFill>
                  <a:schemeClr val="tx1"/>
                </a:solidFill>
              </a:rPr>
              <a:t>Encuestas de seguimiento trimestral </a:t>
            </a:r>
            <a:r>
              <a:rPr lang="en-US" sz="1200" noProof="1">
                <a:solidFill>
                  <a:schemeClr val="tx1"/>
                </a:solidFill>
              </a:rPr>
              <a:t>a las unidades empresariales de la muestral.</a:t>
            </a:r>
          </a:p>
        </p:txBody>
      </p:sp>
      <p:pic>
        <p:nvPicPr>
          <p:cNvPr id="1026" name="Picture 2" descr="Dashboard Monitoring icon PNG and SVG Vector Free Download">
            <a:extLst>
              <a:ext uri="{FF2B5EF4-FFF2-40B4-BE49-F238E27FC236}">
                <a16:creationId xmlns:a16="http://schemas.microsoft.com/office/drawing/2014/main" id="{2125507E-9320-3684-CE6C-731999F2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35" y="5375952"/>
            <a:ext cx="387801" cy="3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9DE21AB-DB41-91D1-4A3C-621E9914B5F8}"/>
              </a:ext>
            </a:extLst>
          </p:cNvPr>
          <p:cNvSpPr txBox="1"/>
          <p:nvPr/>
        </p:nvSpPr>
        <p:spPr>
          <a:xfrm>
            <a:off x="1845990" y="3282426"/>
            <a:ext cx="3681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noProof="1"/>
              <a:t>Levantamiento de información de una muestra estratificada de beneficiarios de PNTE </a:t>
            </a:r>
            <a:r>
              <a:rPr lang="en-US" sz="1200" noProof="1"/>
              <a:t>que reciben el servicio de Acto Constitutivo a nivel regional desde el año 2021 en adelante.</a:t>
            </a:r>
            <a:endParaRPr lang="en-US" sz="1200" noProof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D78C26-D609-49F0-98D2-5F217057A632}"/>
                  </a:ext>
                </a:extLst>
              </p:cNvPr>
              <p:cNvSpPr txBox="1"/>
              <p:nvPr/>
            </p:nvSpPr>
            <p:spPr>
              <a:xfrm>
                <a:off x="7844369" y="3791423"/>
                <a:ext cx="2019108" cy="675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36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PE" sz="11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PE" sz="11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s-PE" sz="11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sub>
                      </m:sSub>
                      <m:r>
                        <a:rPr lang="es-PE" sz="11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PE" sz="11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𝑛</m:t>
                      </m:r>
                      <m:d>
                        <m:dPr>
                          <m:begChr m:val="["/>
                          <m:endChr m:val="]"/>
                          <m:ctrlPr>
                            <a:rPr lang="en-PE" sz="11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PE" sz="11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PE" sz="11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PE" sz="11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PE" sz="11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s-PE" sz="11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PE" sz="11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PE" sz="11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PE" sz="11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s-PE" sz="11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rad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PE" sz="11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s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PE" sz="11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PE" sz="11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s-PE" sz="11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PE" sz="11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PE" sz="11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PE" sz="11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PE" sz="11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PE" sz="11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Arial" panose="020B0604020202020204" pitchFamily="34" charset="0"/>
                                                </a:rPr>
                                                <m:t>h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rad>
                                </m:e>
                              </m:nary>
                            </m:den>
                          </m:f>
                        </m:e>
                      </m:d>
                      <m:r>
                        <a:rPr lang="es-PE" sz="11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en-P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D78C26-D609-49F0-98D2-5F217057A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369" y="3791423"/>
                <a:ext cx="2019108" cy="675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706E62-122E-BA06-8A9C-15990B176433}"/>
                  </a:ext>
                </a:extLst>
              </p:cNvPr>
              <p:cNvSpPr txBox="1"/>
              <p:nvPr/>
            </p:nvSpPr>
            <p:spPr>
              <a:xfrm>
                <a:off x="7731089" y="4965691"/>
                <a:ext cx="2331720" cy="806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36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1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PE" sz="11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PE" sz="11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PE" sz="11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PE" sz="11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PE" sz="11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PE" sz="11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s-PE" sz="11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rad>
                                        <m:radPr>
                                          <m:degHide m:val="on"/>
                                          <m:ctrlPr>
                                            <a:rPr lang="en-PE" sz="11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PE" sz="11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PE" sz="11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PE" sz="11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Arial" panose="020B0604020202020204" pitchFamily="34" charset="0"/>
                                                </a:rPr>
                                                <m:t>h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PE" sz="11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s-PE" sz="11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Arial" panose="020B0604020202020204" pitchFamily="34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PE" sz="11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s-PE" sz="11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PE" sz="11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h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rad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s-PE" sz="11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PE" sz="11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PE" sz="11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num>
                                    <m:den>
                                      <m:r>
                                        <a:rPr lang="es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𝑍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PE" sz="11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11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PE" sz="11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PE" sz="11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PE" sz="11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PE" sz="11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PE" sz="11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PE" sz="11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s-PE" sz="11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PE" sz="11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PE" sz="11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PE" sz="11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PE" sz="11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s-PE" sz="11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rad>
                            </m:e>
                          </m:nary>
                        </m:den>
                      </m:f>
                    </m:oMath>
                  </m:oMathPara>
                </a14:m>
                <a:endParaRPr lang="en-P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706E62-122E-BA06-8A9C-15990B176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089" y="4965691"/>
                <a:ext cx="2331720" cy="8063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27D9D2CB-F2F5-0C72-DD96-570DECCFA6DE}"/>
              </a:ext>
            </a:extLst>
          </p:cNvPr>
          <p:cNvSpPr txBox="1"/>
          <p:nvPr/>
        </p:nvSpPr>
        <p:spPr>
          <a:xfrm>
            <a:off x="1845990" y="4146397"/>
            <a:ext cx="368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noProof="1">
                <a:solidFill>
                  <a:schemeClr val="tx1"/>
                </a:solidFill>
              </a:rPr>
              <a:t>Elaborar un cuestionario </a:t>
            </a:r>
            <a:r>
              <a:rPr lang="en-US" sz="1200" noProof="1">
                <a:solidFill>
                  <a:schemeClr val="tx1"/>
                </a:solidFill>
              </a:rPr>
              <a:t>sobre temas de formalización (activación de ruc y tributación).</a:t>
            </a:r>
          </a:p>
        </p:txBody>
      </p:sp>
      <p:grpSp>
        <p:nvGrpSpPr>
          <p:cNvPr id="49" name="Google Shape;13242;p137">
            <a:extLst>
              <a:ext uri="{FF2B5EF4-FFF2-40B4-BE49-F238E27FC236}">
                <a16:creationId xmlns:a16="http://schemas.microsoft.com/office/drawing/2014/main" id="{0DD1D6CA-7D7F-3FBA-71C7-88EC0E10EC66}"/>
              </a:ext>
            </a:extLst>
          </p:cNvPr>
          <p:cNvGrpSpPr/>
          <p:nvPr/>
        </p:nvGrpSpPr>
        <p:grpSpPr>
          <a:xfrm>
            <a:off x="1406511" y="4170461"/>
            <a:ext cx="248243" cy="345731"/>
            <a:chOff x="910401" y="1511703"/>
            <a:chExt cx="248243" cy="345731"/>
          </a:xfrm>
        </p:grpSpPr>
        <p:sp>
          <p:nvSpPr>
            <p:cNvPr id="50" name="Google Shape;13243;p137">
              <a:extLst>
                <a:ext uri="{FF2B5EF4-FFF2-40B4-BE49-F238E27FC236}">
                  <a16:creationId xmlns:a16="http://schemas.microsoft.com/office/drawing/2014/main" id="{DCA1AFDE-8653-FF9B-66B0-DB5B668B0798}"/>
                </a:ext>
              </a:extLst>
            </p:cNvPr>
            <p:cNvSpPr/>
            <p:nvPr/>
          </p:nvSpPr>
          <p:spPr>
            <a:xfrm>
              <a:off x="915437" y="1538508"/>
              <a:ext cx="238172" cy="313891"/>
            </a:xfrm>
            <a:custGeom>
              <a:avLst/>
              <a:gdLst/>
              <a:ahLst/>
              <a:cxnLst/>
              <a:rect l="l" t="t" r="r" b="b"/>
              <a:pathLst>
                <a:path w="9081" h="11968" extrusionOk="0">
                  <a:moveTo>
                    <a:pt x="621" y="1"/>
                  </a:moveTo>
                  <a:cubicBezTo>
                    <a:pt x="275" y="1"/>
                    <a:pt x="1" y="275"/>
                    <a:pt x="1" y="616"/>
                  </a:cubicBezTo>
                  <a:lnTo>
                    <a:pt x="1" y="11347"/>
                  </a:lnTo>
                  <a:cubicBezTo>
                    <a:pt x="1" y="11688"/>
                    <a:pt x="275" y="11967"/>
                    <a:pt x="621" y="11967"/>
                  </a:cubicBezTo>
                  <a:lnTo>
                    <a:pt x="8460" y="11967"/>
                  </a:lnTo>
                  <a:cubicBezTo>
                    <a:pt x="8801" y="11967"/>
                    <a:pt x="9080" y="11688"/>
                    <a:pt x="9080" y="11347"/>
                  </a:cubicBezTo>
                  <a:lnTo>
                    <a:pt x="9080" y="616"/>
                  </a:lnTo>
                  <a:cubicBezTo>
                    <a:pt x="9080" y="275"/>
                    <a:pt x="8801" y="1"/>
                    <a:pt x="8460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244;p137">
              <a:extLst>
                <a:ext uri="{FF2B5EF4-FFF2-40B4-BE49-F238E27FC236}">
                  <a16:creationId xmlns:a16="http://schemas.microsoft.com/office/drawing/2014/main" id="{82AFD812-2884-64B5-7DAF-4367354798E6}"/>
                </a:ext>
              </a:extLst>
            </p:cNvPr>
            <p:cNvSpPr/>
            <p:nvPr/>
          </p:nvSpPr>
          <p:spPr>
            <a:xfrm>
              <a:off x="937022" y="1560093"/>
              <a:ext cx="194870" cy="259862"/>
            </a:xfrm>
            <a:custGeom>
              <a:avLst/>
              <a:gdLst/>
              <a:ahLst/>
              <a:cxnLst/>
              <a:rect l="l" t="t" r="r" b="b"/>
              <a:pathLst>
                <a:path w="7430" h="9908" extrusionOk="0">
                  <a:moveTo>
                    <a:pt x="1" y="0"/>
                  </a:moveTo>
                  <a:lnTo>
                    <a:pt x="1" y="9908"/>
                  </a:lnTo>
                  <a:lnTo>
                    <a:pt x="7430" y="9908"/>
                  </a:lnTo>
                  <a:lnTo>
                    <a:pt x="7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245;p137">
              <a:extLst>
                <a:ext uri="{FF2B5EF4-FFF2-40B4-BE49-F238E27FC236}">
                  <a16:creationId xmlns:a16="http://schemas.microsoft.com/office/drawing/2014/main" id="{A5160187-8ADB-0B50-7362-7459A22117C2}"/>
                </a:ext>
              </a:extLst>
            </p:cNvPr>
            <p:cNvSpPr/>
            <p:nvPr/>
          </p:nvSpPr>
          <p:spPr>
            <a:xfrm>
              <a:off x="985726" y="1516765"/>
              <a:ext cx="97461" cy="43485"/>
            </a:xfrm>
            <a:custGeom>
              <a:avLst/>
              <a:gdLst/>
              <a:ahLst/>
              <a:cxnLst/>
              <a:rect l="l" t="t" r="r" b="b"/>
              <a:pathLst>
                <a:path w="3716" h="1658" extrusionOk="0">
                  <a:moveTo>
                    <a:pt x="1861" y="1"/>
                  </a:moveTo>
                  <a:cubicBezTo>
                    <a:pt x="1584" y="1"/>
                    <a:pt x="1307" y="139"/>
                    <a:pt x="1151" y="416"/>
                  </a:cubicBezTo>
                  <a:lnTo>
                    <a:pt x="415" y="416"/>
                  </a:lnTo>
                  <a:cubicBezTo>
                    <a:pt x="188" y="416"/>
                    <a:pt x="1" y="599"/>
                    <a:pt x="1" y="830"/>
                  </a:cubicBezTo>
                  <a:lnTo>
                    <a:pt x="1" y="1657"/>
                  </a:lnTo>
                  <a:lnTo>
                    <a:pt x="3715" y="1657"/>
                  </a:lnTo>
                  <a:lnTo>
                    <a:pt x="3715" y="830"/>
                  </a:lnTo>
                  <a:cubicBezTo>
                    <a:pt x="3715" y="599"/>
                    <a:pt x="3533" y="416"/>
                    <a:pt x="3306" y="416"/>
                  </a:cubicBezTo>
                  <a:lnTo>
                    <a:pt x="2570" y="416"/>
                  </a:lnTo>
                  <a:cubicBezTo>
                    <a:pt x="2414" y="139"/>
                    <a:pt x="2137" y="1"/>
                    <a:pt x="1861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246;p137">
              <a:extLst>
                <a:ext uri="{FF2B5EF4-FFF2-40B4-BE49-F238E27FC236}">
                  <a16:creationId xmlns:a16="http://schemas.microsoft.com/office/drawing/2014/main" id="{BA11CF5D-97ED-54B2-7CE0-EA260DF66FFF}"/>
                </a:ext>
              </a:extLst>
            </p:cNvPr>
            <p:cNvSpPr/>
            <p:nvPr/>
          </p:nvSpPr>
          <p:spPr>
            <a:xfrm>
              <a:off x="966816" y="1665580"/>
              <a:ext cx="27145" cy="27172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515" y="1"/>
                  </a:moveTo>
                  <a:cubicBezTo>
                    <a:pt x="231" y="1"/>
                    <a:pt x="0" y="232"/>
                    <a:pt x="0" y="521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21"/>
                  </a:cubicBezTo>
                  <a:cubicBezTo>
                    <a:pt x="1035" y="232"/>
                    <a:pt x="804" y="1"/>
                    <a:pt x="515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247;p137">
              <a:extLst>
                <a:ext uri="{FF2B5EF4-FFF2-40B4-BE49-F238E27FC236}">
                  <a16:creationId xmlns:a16="http://schemas.microsoft.com/office/drawing/2014/main" id="{224E82A1-92E0-A57E-757D-34BBC25FF7BE}"/>
                </a:ext>
              </a:extLst>
            </p:cNvPr>
            <p:cNvSpPr/>
            <p:nvPr/>
          </p:nvSpPr>
          <p:spPr>
            <a:xfrm>
              <a:off x="966816" y="1714311"/>
              <a:ext cx="27145" cy="2714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15" y="0"/>
                  </a:moveTo>
                  <a:cubicBezTo>
                    <a:pt x="231" y="0"/>
                    <a:pt x="0" y="231"/>
                    <a:pt x="0" y="520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20"/>
                  </a:cubicBezTo>
                  <a:cubicBezTo>
                    <a:pt x="1035" y="231"/>
                    <a:pt x="804" y="0"/>
                    <a:pt x="515" y="0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248;p137">
              <a:extLst>
                <a:ext uri="{FF2B5EF4-FFF2-40B4-BE49-F238E27FC236}">
                  <a16:creationId xmlns:a16="http://schemas.microsoft.com/office/drawing/2014/main" id="{F7EC1238-DBE5-3890-1105-C3019A8F61A6}"/>
                </a:ext>
              </a:extLst>
            </p:cNvPr>
            <p:cNvSpPr/>
            <p:nvPr/>
          </p:nvSpPr>
          <p:spPr>
            <a:xfrm>
              <a:off x="966816" y="1763015"/>
              <a:ext cx="27145" cy="27172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515" y="1"/>
                  </a:moveTo>
                  <a:cubicBezTo>
                    <a:pt x="231" y="1"/>
                    <a:pt x="0" y="232"/>
                    <a:pt x="0" y="515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15"/>
                  </a:cubicBezTo>
                  <a:cubicBezTo>
                    <a:pt x="1035" y="232"/>
                    <a:pt x="804" y="1"/>
                    <a:pt x="515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249;p137">
              <a:extLst>
                <a:ext uri="{FF2B5EF4-FFF2-40B4-BE49-F238E27FC236}">
                  <a16:creationId xmlns:a16="http://schemas.microsoft.com/office/drawing/2014/main" id="{BAF66871-D467-4895-746E-16251153F041}"/>
                </a:ext>
              </a:extLst>
            </p:cNvPr>
            <p:cNvSpPr/>
            <p:nvPr/>
          </p:nvSpPr>
          <p:spPr>
            <a:xfrm>
              <a:off x="964167" y="1581783"/>
              <a:ext cx="32443" cy="32470"/>
            </a:xfrm>
            <a:custGeom>
              <a:avLst/>
              <a:gdLst/>
              <a:ahLst/>
              <a:cxnLst/>
              <a:rect l="l" t="t" r="r" b="b"/>
              <a:pathLst>
                <a:path w="1237" h="1238" extrusionOk="0">
                  <a:moveTo>
                    <a:pt x="207" y="1"/>
                  </a:moveTo>
                  <a:cubicBezTo>
                    <a:pt x="91" y="1"/>
                    <a:pt x="0" y="92"/>
                    <a:pt x="0" y="208"/>
                  </a:cubicBezTo>
                  <a:lnTo>
                    <a:pt x="0" y="1031"/>
                  </a:lnTo>
                  <a:cubicBezTo>
                    <a:pt x="0" y="1146"/>
                    <a:pt x="91" y="1238"/>
                    <a:pt x="207" y="1238"/>
                  </a:cubicBezTo>
                  <a:lnTo>
                    <a:pt x="1030" y="1238"/>
                  </a:lnTo>
                  <a:cubicBezTo>
                    <a:pt x="1145" y="1238"/>
                    <a:pt x="1237" y="1146"/>
                    <a:pt x="1237" y="1031"/>
                  </a:cubicBezTo>
                  <a:lnTo>
                    <a:pt x="1237" y="208"/>
                  </a:lnTo>
                  <a:cubicBezTo>
                    <a:pt x="1237" y="92"/>
                    <a:pt x="1145" y="1"/>
                    <a:pt x="1030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250;p137">
              <a:extLst>
                <a:ext uri="{FF2B5EF4-FFF2-40B4-BE49-F238E27FC236}">
                  <a16:creationId xmlns:a16="http://schemas.microsoft.com/office/drawing/2014/main" id="{42D638AA-9197-2430-96B5-3884A968F077}"/>
                </a:ext>
              </a:extLst>
            </p:cNvPr>
            <p:cNvSpPr/>
            <p:nvPr/>
          </p:nvSpPr>
          <p:spPr>
            <a:xfrm>
              <a:off x="910401" y="1511703"/>
              <a:ext cx="248243" cy="345731"/>
            </a:xfrm>
            <a:custGeom>
              <a:avLst/>
              <a:gdLst/>
              <a:ahLst/>
              <a:cxnLst/>
              <a:rect l="l" t="t" r="r" b="b"/>
              <a:pathLst>
                <a:path w="9465" h="13182" extrusionOk="0">
                  <a:moveTo>
                    <a:pt x="4732" y="386"/>
                  </a:moveTo>
                  <a:cubicBezTo>
                    <a:pt x="4944" y="386"/>
                    <a:pt x="5156" y="491"/>
                    <a:pt x="5274" y="700"/>
                  </a:cubicBezTo>
                  <a:cubicBezTo>
                    <a:pt x="5312" y="763"/>
                    <a:pt x="5375" y="796"/>
                    <a:pt x="5442" y="801"/>
                  </a:cubicBezTo>
                  <a:lnTo>
                    <a:pt x="6174" y="801"/>
                  </a:lnTo>
                  <a:cubicBezTo>
                    <a:pt x="6299" y="801"/>
                    <a:pt x="6395" y="897"/>
                    <a:pt x="6395" y="1018"/>
                  </a:cubicBezTo>
                  <a:lnTo>
                    <a:pt x="6395" y="1653"/>
                  </a:lnTo>
                  <a:lnTo>
                    <a:pt x="3070" y="1653"/>
                  </a:lnTo>
                  <a:lnTo>
                    <a:pt x="3070" y="1023"/>
                  </a:lnTo>
                  <a:cubicBezTo>
                    <a:pt x="3065" y="902"/>
                    <a:pt x="3166" y="801"/>
                    <a:pt x="3287" y="801"/>
                  </a:cubicBezTo>
                  <a:lnTo>
                    <a:pt x="4023" y="801"/>
                  </a:lnTo>
                  <a:cubicBezTo>
                    <a:pt x="4090" y="796"/>
                    <a:pt x="4153" y="763"/>
                    <a:pt x="4186" y="700"/>
                  </a:cubicBezTo>
                  <a:cubicBezTo>
                    <a:pt x="4307" y="491"/>
                    <a:pt x="4520" y="386"/>
                    <a:pt x="4732" y="386"/>
                  </a:cubicBezTo>
                  <a:close/>
                  <a:moveTo>
                    <a:pt x="8652" y="1215"/>
                  </a:moveTo>
                  <a:cubicBezTo>
                    <a:pt x="8888" y="1215"/>
                    <a:pt x="9080" y="1403"/>
                    <a:pt x="9080" y="1638"/>
                  </a:cubicBezTo>
                  <a:lnTo>
                    <a:pt x="9080" y="12369"/>
                  </a:lnTo>
                  <a:cubicBezTo>
                    <a:pt x="9080" y="12604"/>
                    <a:pt x="8888" y="12792"/>
                    <a:pt x="8652" y="12792"/>
                  </a:cubicBezTo>
                  <a:lnTo>
                    <a:pt x="813" y="12792"/>
                  </a:lnTo>
                  <a:cubicBezTo>
                    <a:pt x="578" y="12792"/>
                    <a:pt x="385" y="12604"/>
                    <a:pt x="385" y="12369"/>
                  </a:cubicBezTo>
                  <a:lnTo>
                    <a:pt x="385" y="1638"/>
                  </a:lnTo>
                  <a:cubicBezTo>
                    <a:pt x="385" y="1407"/>
                    <a:pt x="578" y="1215"/>
                    <a:pt x="813" y="1215"/>
                  </a:cubicBezTo>
                  <a:lnTo>
                    <a:pt x="2680" y="1215"/>
                  </a:lnTo>
                  <a:lnTo>
                    <a:pt x="2680" y="1850"/>
                  </a:lnTo>
                  <a:cubicBezTo>
                    <a:pt x="2680" y="1956"/>
                    <a:pt x="2767" y="2043"/>
                    <a:pt x="2873" y="2043"/>
                  </a:cubicBezTo>
                  <a:lnTo>
                    <a:pt x="6587" y="2043"/>
                  </a:lnTo>
                  <a:cubicBezTo>
                    <a:pt x="6693" y="2043"/>
                    <a:pt x="6780" y="1956"/>
                    <a:pt x="6780" y="1850"/>
                  </a:cubicBezTo>
                  <a:lnTo>
                    <a:pt x="6780" y="1215"/>
                  </a:lnTo>
                  <a:close/>
                  <a:moveTo>
                    <a:pt x="4733" y="0"/>
                  </a:moveTo>
                  <a:cubicBezTo>
                    <a:pt x="4426" y="0"/>
                    <a:pt x="4119" y="137"/>
                    <a:pt x="3917" y="411"/>
                  </a:cubicBezTo>
                  <a:lnTo>
                    <a:pt x="3287" y="411"/>
                  </a:lnTo>
                  <a:cubicBezTo>
                    <a:pt x="3027" y="411"/>
                    <a:pt x="2796" y="580"/>
                    <a:pt x="2714" y="825"/>
                  </a:cubicBezTo>
                  <a:lnTo>
                    <a:pt x="813" y="825"/>
                  </a:lnTo>
                  <a:cubicBezTo>
                    <a:pt x="361" y="825"/>
                    <a:pt x="0" y="1191"/>
                    <a:pt x="0" y="1638"/>
                  </a:cubicBezTo>
                  <a:lnTo>
                    <a:pt x="0" y="12369"/>
                  </a:lnTo>
                  <a:cubicBezTo>
                    <a:pt x="0" y="12816"/>
                    <a:pt x="361" y="13177"/>
                    <a:pt x="813" y="13182"/>
                  </a:cubicBezTo>
                  <a:lnTo>
                    <a:pt x="8652" y="13182"/>
                  </a:lnTo>
                  <a:cubicBezTo>
                    <a:pt x="9099" y="13177"/>
                    <a:pt x="9465" y="12816"/>
                    <a:pt x="9465" y="12369"/>
                  </a:cubicBezTo>
                  <a:lnTo>
                    <a:pt x="9465" y="1638"/>
                  </a:lnTo>
                  <a:cubicBezTo>
                    <a:pt x="9465" y="1191"/>
                    <a:pt x="9104" y="825"/>
                    <a:pt x="8652" y="825"/>
                  </a:cubicBezTo>
                  <a:lnTo>
                    <a:pt x="6751" y="825"/>
                  </a:lnTo>
                  <a:cubicBezTo>
                    <a:pt x="6669" y="580"/>
                    <a:pt x="6438" y="411"/>
                    <a:pt x="6178" y="411"/>
                  </a:cubicBezTo>
                  <a:lnTo>
                    <a:pt x="5548" y="411"/>
                  </a:lnTo>
                  <a:cubicBezTo>
                    <a:pt x="5346" y="137"/>
                    <a:pt x="5039" y="0"/>
                    <a:pt x="47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251;p137">
              <a:extLst>
                <a:ext uri="{FF2B5EF4-FFF2-40B4-BE49-F238E27FC236}">
                  <a16:creationId xmlns:a16="http://schemas.microsoft.com/office/drawing/2014/main" id="{6D1BEFA2-6C51-6432-C21F-8F031F8FAE9C}"/>
                </a:ext>
              </a:extLst>
            </p:cNvPr>
            <p:cNvSpPr/>
            <p:nvPr/>
          </p:nvSpPr>
          <p:spPr>
            <a:xfrm>
              <a:off x="1027769" y="1533472"/>
              <a:ext cx="13507" cy="10098"/>
            </a:xfrm>
            <a:custGeom>
              <a:avLst/>
              <a:gdLst/>
              <a:ahLst/>
              <a:cxnLst/>
              <a:rect l="l" t="t" r="r" b="b"/>
              <a:pathLst>
                <a:path w="515" h="385" extrusionOk="0">
                  <a:moveTo>
                    <a:pt x="260" y="0"/>
                  </a:moveTo>
                  <a:cubicBezTo>
                    <a:pt x="0" y="0"/>
                    <a:pt x="0" y="385"/>
                    <a:pt x="260" y="385"/>
                  </a:cubicBezTo>
                  <a:cubicBezTo>
                    <a:pt x="515" y="385"/>
                    <a:pt x="515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252;p137">
              <a:extLst>
                <a:ext uri="{FF2B5EF4-FFF2-40B4-BE49-F238E27FC236}">
                  <a16:creationId xmlns:a16="http://schemas.microsoft.com/office/drawing/2014/main" id="{D3240754-2F12-53F6-5BBF-F5B79ED19E7A}"/>
                </a:ext>
              </a:extLst>
            </p:cNvPr>
            <p:cNvSpPr/>
            <p:nvPr/>
          </p:nvSpPr>
          <p:spPr>
            <a:xfrm>
              <a:off x="931986" y="1555031"/>
              <a:ext cx="204968" cy="269986"/>
            </a:xfrm>
            <a:custGeom>
              <a:avLst/>
              <a:gdLst/>
              <a:ahLst/>
              <a:cxnLst/>
              <a:rect l="l" t="t" r="r" b="b"/>
              <a:pathLst>
                <a:path w="7815" h="10294" extrusionOk="0">
                  <a:moveTo>
                    <a:pt x="193" y="1"/>
                  </a:moveTo>
                  <a:cubicBezTo>
                    <a:pt x="87" y="1"/>
                    <a:pt x="0" y="87"/>
                    <a:pt x="0" y="198"/>
                  </a:cubicBezTo>
                  <a:lnTo>
                    <a:pt x="0" y="10101"/>
                  </a:lnTo>
                  <a:cubicBezTo>
                    <a:pt x="0" y="10207"/>
                    <a:pt x="87" y="10293"/>
                    <a:pt x="193" y="10293"/>
                  </a:cubicBezTo>
                  <a:lnTo>
                    <a:pt x="7622" y="10293"/>
                  </a:lnTo>
                  <a:cubicBezTo>
                    <a:pt x="7728" y="10293"/>
                    <a:pt x="7814" y="10207"/>
                    <a:pt x="7814" y="10101"/>
                  </a:cubicBezTo>
                  <a:lnTo>
                    <a:pt x="7814" y="198"/>
                  </a:lnTo>
                  <a:cubicBezTo>
                    <a:pt x="7814" y="87"/>
                    <a:pt x="7728" y="1"/>
                    <a:pt x="7622" y="1"/>
                  </a:cubicBezTo>
                  <a:lnTo>
                    <a:pt x="6592" y="1"/>
                  </a:lnTo>
                  <a:cubicBezTo>
                    <a:pt x="6332" y="1"/>
                    <a:pt x="6332" y="386"/>
                    <a:pt x="6592" y="386"/>
                  </a:cubicBezTo>
                  <a:lnTo>
                    <a:pt x="7429" y="386"/>
                  </a:lnTo>
                  <a:lnTo>
                    <a:pt x="7429" y="9908"/>
                  </a:lnTo>
                  <a:lnTo>
                    <a:pt x="390" y="9908"/>
                  </a:lnTo>
                  <a:lnTo>
                    <a:pt x="390" y="386"/>
                  </a:lnTo>
                  <a:lnTo>
                    <a:pt x="1227" y="386"/>
                  </a:lnTo>
                  <a:cubicBezTo>
                    <a:pt x="1482" y="386"/>
                    <a:pt x="1482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253;p137">
              <a:extLst>
                <a:ext uri="{FF2B5EF4-FFF2-40B4-BE49-F238E27FC236}">
                  <a16:creationId xmlns:a16="http://schemas.microsoft.com/office/drawing/2014/main" id="{5DF60070-E333-9C37-FC2E-A501FF6FE785}"/>
                </a:ext>
              </a:extLst>
            </p:cNvPr>
            <p:cNvSpPr/>
            <p:nvPr/>
          </p:nvSpPr>
          <p:spPr>
            <a:xfrm>
              <a:off x="959132" y="1663324"/>
              <a:ext cx="37112" cy="31788"/>
            </a:xfrm>
            <a:custGeom>
              <a:avLst/>
              <a:gdLst/>
              <a:ahLst/>
              <a:cxnLst/>
              <a:rect l="l" t="t" r="r" b="b"/>
              <a:pathLst>
                <a:path w="1415" h="1212" extrusionOk="0">
                  <a:moveTo>
                    <a:pt x="810" y="385"/>
                  </a:moveTo>
                  <a:cubicBezTo>
                    <a:pt x="923" y="385"/>
                    <a:pt x="1034" y="473"/>
                    <a:pt x="1034" y="607"/>
                  </a:cubicBezTo>
                  <a:cubicBezTo>
                    <a:pt x="1034" y="727"/>
                    <a:pt x="933" y="823"/>
                    <a:pt x="813" y="823"/>
                  </a:cubicBezTo>
                  <a:cubicBezTo>
                    <a:pt x="615" y="823"/>
                    <a:pt x="519" y="587"/>
                    <a:pt x="659" y="448"/>
                  </a:cubicBezTo>
                  <a:cubicBezTo>
                    <a:pt x="702" y="405"/>
                    <a:pt x="756" y="385"/>
                    <a:pt x="810" y="385"/>
                  </a:cubicBezTo>
                  <a:close/>
                  <a:moveTo>
                    <a:pt x="807" y="0"/>
                  </a:moveTo>
                  <a:cubicBezTo>
                    <a:pt x="272" y="0"/>
                    <a:pt x="1" y="651"/>
                    <a:pt x="380" y="1030"/>
                  </a:cubicBezTo>
                  <a:cubicBezTo>
                    <a:pt x="503" y="1155"/>
                    <a:pt x="656" y="1211"/>
                    <a:pt x="806" y="1211"/>
                  </a:cubicBezTo>
                  <a:cubicBezTo>
                    <a:pt x="1116" y="1211"/>
                    <a:pt x="1414" y="970"/>
                    <a:pt x="1414" y="607"/>
                  </a:cubicBezTo>
                  <a:cubicBezTo>
                    <a:pt x="1414" y="270"/>
                    <a:pt x="1145" y="0"/>
                    <a:pt x="813" y="0"/>
                  </a:cubicBezTo>
                  <a:cubicBezTo>
                    <a:pt x="811" y="0"/>
                    <a:pt x="809" y="0"/>
                    <a:pt x="8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254;p137">
              <a:extLst>
                <a:ext uri="{FF2B5EF4-FFF2-40B4-BE49-F238E27FC236}">
                  <a16:creationId xmlns:a16="http://schemas.microsoft.com/office/drawing/2014/main" id="{B0806745-444A-1DE6-AD81-B68C96710CAA}"/>
                </a:ext>
              </a:extLst>
            </p:cNvPr>
            <p:cNvSpPr/>
            <p:nvPr/>
          </p:nvSpPr>
          <p:spPr>
            <a:xfrm>
              <a:off x="959132" y="1712029"/>
              <a:ext cx="37112" cy="31788"/>
            </a:xfrm>
            <a:custGeom>
              <a:avLst/>
              <a:gdLst/>
              <a:ahLst/>
              <a:cxnLst/>
              <a:rect l="l" t="t" r="r" b="b"/>
              <a:pathLst>
                <a:path w="1415" h="1212" extrusionOk="0">
                  <a:moveTo>
                    <a:pt x="812" y="387"/>
                  </a:moveTo>
                  <a:cubicBezTo>
                    <a:pt x="925" y="387"/>
                    <a:pt x="1034" y="474"/>
                    <a:pt x="1034" y="607"/>
                  </a:cubicBezTo>
                  <a:cubicBezTo>
                    <a:pt x="1034" y="727"/>
                    <a:pt x="933" y="823"/>
                    <a:pt x="813" y="828"/>
                  </a:cubicBezTo>
                  <a:cubicBezTo>
                    <a:pt x="615" y="828"/>
                    <a:pt x="519" y="588"/>
                    <a:pt x="659" y="453"/>
                  </a:cubicBezTo>
                  <a:cubicBezTo>
                    <a:pt x="703" y="407"/>
                    <a:pt x="758" y="387"/>
                    <a:pt x="812" y="387"/>
                  </a:cubicBezTo>
                  <a:close/>
                  <a:moveTo>
                    <a:pt x="807" y="1"/>
                  </a:moveTo>
                  <a:cubicBezTo>
                    <a:pt x="272" y="1"/>
                    <a:pt x="1" y="652"/>
                    <a:pt x="380" y="1030"/>
                  </a:cubicBezTo>
                  <a:cubicBezTo>
                    <a:pt x="503" y="1156"/>
                    <a:pt x="656" y="1212"/>
                    <a:pt x="806" y="1212"/>
                  </a:cubicBezTo>
                  <a:cubicBezTo>
                    <a:pt x="1116" y="1212"/>
                    <a:pt x="1414" y="971"/>
                    <a:pt x="1414" y="607"/>
                  </a:cubicBezTo>
                  <a:cubicBezTo>
                    <a:pt x="1414" y="270"/>
                    <a:pt x="114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255;p137">
              <a:extLst>
                <a:ext uri="{FF2B5EF4-FFF2-40B4-BE49-F238E27FC236}">
                  <a16:creationId xmlns:a16="http://schemas.microsoft.com/office/drawing/2014/main" id="{F6D5E138-7A03-DBD8-2BD5-7AD24FB74568}"/>
                </a:ext>
              </a:extLst>
            </p:cNvPr>
            <p:cNvSpPr/>
            <p:nvPr/>
          </p:nvSpPr>
          <p:spPr>
            <a:xfrm>
              <a:off x="959132" y="1760733"/>
              <a:ext cx="37112" cy="31788"/>
            </a:xfrm>
            <a:custGeom>
              <a:avLst/>
              <a:gdLst/>
              <a:ahLst/>
              <a:cxnLst/>
              <a:rect l="l" t="t" r="r" b="b"/>
              <a:pathLst>
                <a:path w="1415" h="1212" extrusionOk="0">
                  <a:moveTo>
                    <a:pt x="810" y="384"/>
                  </a:moveTo>
                  <a:cubicBezTo>
                    <a:pt x="923" y="384"/>
                    <a:pt x="1034" y="473"/>
                    <a:pt x="1034" y="607"/>
                  </a:cubicBezTo>
                  <a:cubicBezTo>
                    <a:pt x="1034" y="728"/>
                    <a:pt x="933" y="824"/>
                    <a:pt x="813" y="824"/>
                  </a:cubicBezTo>
                  <a:cubicBezTo>
                    <a:pt x="615" y="824"/>
                    <a:pt x="519" y="588"/>
                    <a:pt x="659" y="448"/>
                  </a:cubicBezTo>
                  <a:cubicBezTo>
                    <a:pt x="702" y="404"/>
                    <a:pt x="756" y="384"/>
                    <a:pt x="810" y="384"/>
                  </a:cubicBezTo>
                  <a:close/>
                  <a:moveTo>
                    <a:pt x="807" y="1"/>
                  </a:moveTo>
                  <a:cubicBezTo>
                    <a:pt x="272" y="1"/>
                    <a:pt x="1" y="647"/>
                    <a:pt x="380" y="1031"/>
                  </a:cubicBezTo>
                  <a:cubicBezTo>
                    <a:pt x="503" y="1156"/>
                    <a:pt x="656" y="1212"/>
                    <a:pt x="806" y="1212"/>
                  </a:cubicBezTo>
                  <a:cubicBezTo>
                    <a:pt x="1116" y="1212"/>
                    <a:pt x="1414" y="971"/>
                    <a:pt x="1414" y="607"/>
                  </a:cubicBezTo>
                  <a:cubicBezTo>
                    <a:pt x="1414" y="270"/>
                    <a:pt x="114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256;p137">
              <a:extLst>
                <a:ext uri="{FF2B5EF4-FFF2-40B4-BE49-F238E27FC236}">
                  <a16:creationId xmlns:a16="http://schemas.microsoft.com/office/drawing/2014/main" id="{6CBFEFC3-254F-13C7-6CE4-A403FD11013F}"/>
                </a:ext>
              </a:extLst>
            </p:cNvPr>
            <p:cNvSpPr/>
            <p:nvPr/>
          </p:nvSpPr>
          <p:spPr>
            <a:xfrm>
              <a:off x="1006053" y="1663324"/>
              <a:ext cx="62238" cy="10124"/>
            </a:xfrm>
            <a:custGeom>
              <a:avLst/>
              <a:gdLst/>
              <a:ahLst/>
              <a:cxnLst/>
              <a:rect l="l" t="t" r="r" b="b"/>
              <a:pathLst>
                <a:path w="2373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2118" y="385"/>
                  </a:lnTo>
                  <a:cubicBezTo>
                    <a:pt x="2373" y="385"/>
                    <a:pt x="2373" y="0"/>
                    <a:pt x="21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257;p137">
              <a:extLst>
                <a:ext uri="{FF2B5EF4-FFF2-40B4-BE49-F238E27FC236}">
                  <a16:creationId xmlns:a16="http://schemas.microsoft.com/office/drawing/2014/main" id="{7C4D62CA-70C5-2B1F-9C10-03441B552AEE}"/>
                </a:ext>
              </a:extLst>
            </p:cNvPr>
            <p:cNvSpPr/>
            <p:nvPr/>
          </p:nvSpPr>
          <p:spPr>
            <a:xfrm>
              <a:off x="1006053" y="1684910"/>
              <a:ext cx="100110" cy="10229"/>
            </a:xfrm>
            <a:custGeom>
              <a:avLst/>
              <a:gdLst/>
              <a:ahLst/>
              <a:cxnLst/>
              <a:rect l="l" t="t" r="r" b="b"/>
              <a:pathLst>
                <a:path w="3817" h="390" extrusionOk="0">
                  <a:moveTo>
                    <a:pt x="260" y="0"/>
                  </a:moveTo>
                  <a:cubicBezTo>
                    <a:pt x="1" y="0"/>
                    <a:pt x="1" y="390"/>
                    <a:pt x="260" y="390"/>
                  </a:cubicBezTo>
                  <a:lnTo>
                    <a:pt x="3561" y="390"/>
                  </a:lnTo>
                  <a:cubicBezTo>
                    <a:pt x="3816" y="390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258;p137">
              <a:extLst>
                <a:ext uri="{FF2B5EF4-FFF2-40B4-BE49-F238E27FC236}">
                  <a16:creationId xmlns:a16="http://schemas.microsoft.com/office/drawing/2014/main" id="{0C3131ED-C63B-2691-A465-D845313798E0}"/>
                </a:ext>
              </a:extLst>
            </p:cNvPr>
            <p:cNvSpPr/>
            <p:nvPr/>
          </p:nvSpPr>
          <p:spPr>
            <a:xfrm>
              <a:off x="1006053" y="1712029"/>
              <a:ext cx="62238" cy="10124"/>
            </a:xfrm>
            <a:custGeom>
              <a:avLst/>
              <a:gdLst/>
              <a:ahLst/>
              <a:cxnLst/>
              <a:rect l="l" t="t" r="r" b="b"/>
              <a:pathLst>
                <a:path w="2373" h="386" extrusionOk="0">
                  <a:moveTo>
                    <a:pt x="260" y="1"/>
                  </a:moveTo>
                  <a:cubicBezTo>
                    <a:pt x="1" y="1"/>
                    <a:pt x="1" y="386"/>
                    <a:pt x="260" y="386"/>
                  </a:cubicBezTo>
                  <a:lnTo>
                    <a:pt x="2118" y="386"/>
                  </a:lnTo>
                  <a:cubicBezTo>
                    <a:pt x="2373" y="386"/>
                    <a:pt x="2373" y="1"/>
                    <a:pt x="2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259;p137">
              <a:extLst>
                <a:ext uri="{FF2B5EF4-FFF2-40B4-BE49-F238E27FC236}">
                  <a16:creationId xmlns:a16="http://schemas.microsoft.com/office/drawing/2014/main" id="{946DE0E6-AE56-9F21-3693-91E374410A96}"/>
                </a:ext>
              </a:extLst>
            </p:cNvPr>
            <p:cNvSpPr/>
            <p:nvPr/>
          </p:nvSpPr>
          <p:spPr>
            <a:xfrm>
              <a:off x="1006053" y="1733745"/>
              <a:ext cx="100110" cy="10124"/>
            </a:xfrm>
            <a:custGeom>
              <a:avLst/>
              <a:gdLst/>
              <a:ahLst/>
              <a:cxnLst/>
              <a:rect l="l" t="t" r="r" b="b"/>
              <a:pathLst>
                <a:path w="3817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3561" y="385"/>
                  </a:lnTo>
                  <a:cubicBezTo>
                    <a:pt x="3816" y="385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260;p137">
              <a:extLst>
                <a:ext uri="{FF2B5EF4-FFF2-40B4-BE49-F238E27FC236}">
                  <a16:creationId xmlns:a16="http://schemas.microsoft.com/office/drawing/2014/main" id="{CF6CD251-974F-75B4-0D5C-AD8B439C7B88}"/>
                </a:ext>
              </a:extLst>
            </p:cNvPr>
            <p:cNvSpPr/>
            <p:nvPr/>
          </p:nvSpPr>
          <p:spPr>
            <a:xfrm>
              <a:off x="1006053" y="1760733"/>
              <a:ext cx="62238" cy="10124"/>
            </a:xfrm>
            <a:custGeom>
              <a:avLst/>
              <a:gdLst/>
              <a:ahLst/>
              <a:cxnLst/>
              <a:rect l="l" t="t" r="r" b="b"/>
              <a:pathLst>
                <a:path w="2373" h="386" extrusionOk="0">
                  <a:moveTo>
                    <a:pt x="260" y="1"/>
                  </a:moveTo>
                  <a:cubicBezTo>
                    <a:pt x="1" y="1"/>
                    <a:pt x="1" y="386"/>
                    <a:pt x="260" y="386"/>
                  </a:cubicBezTo>
                  <a:lnTo>
                    <a:pt x="2118" y="386"/>
                  </a:lnTo>
                  <a:cubicBezTo>
                    <a:pt x="2373" y="386"/>
                    <a:pt x="2373" y="1"/>
                    <a:pt x="2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261;p137">
              <a:extLst>
                <a:ext uri="{FF2B5EF4-FFF2-40B4-BE49-F238E27FC236}">
                  <a16:creationId xmlns:a16="http://schemas.microsoft.com/office/drawing/2014/main" id="{2E3260A4-A9AA-C7AE-480D-7CA5EA1D47D2}"/>
                </a:ext>
              </a:extLst>
            </p:cNvPr>
            <p:cNvSpPr/>
            <p:nvPr/>
          </p:nvSpPr>
          <p:spPr>
            <a:xfrm>
              <a:off x="1006053" y="1782319"/>
              <a:ext cx="100110" cy="10255"/>
            </a:xfrm>
            <a:custGeom>
              <a:avLst/>
              <a:gdLst/>
              <a:ahLst/>
              <a:cxnLst/>
              <a:rect l="l" t="t" r="r" b="b"/>
              <a:pathLst>
                <a:path w="3817" h="391" extrusionOk="0">
                  <a:moveTo>
                    <a:pt x="260" y="1"/>
                  </a:moveTo>
                  <a:cubicBezTo>
                    <a:pt x="1" y="1"/>
                    <a:pt x="1" y="386"/>
                    <a:pt x="260" y="391"/>
                  </a:cubicBezTo>
                  <a:lnTo>
                    <a:pt x="3561" y="391"/>
                  </a:lnTo>
                  <a:cubicBezTo>
                    <a:pt x="3816" y="391"/>
                    <a:pt x="3816" y="1"/>
                    <a:pt x="3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262;p137">
              <a:extLst>
                <a:ext uri="{FF2B5EF4-FFF2-40B4-BE49-F238E27FC236}">
                  <a16:creationId xmlns:a16="http://schemas.microsoft.com/office/drawing/2014/main" id="{66683A69-C1AA-C623-D833-5D815C0E9787}"/>
                </a:ext>
              </a:extLst>
            </p:cNvPr>
            <p:cNvSpPr/>
            <p:nvPr/>
          </p:nvSpPr>
          <p:spPr>
            <a:xfrm>
              <a:off x="1006053" y="1582176"/>
              <a:ext cx="100110" cy="10124"/>
            </a:xfrm>
            <a:custGeom>
              <a:avLst/>
              <a:gdLst/>
              <a:ahLst/>
              <a:cxnLst/>
              <a:rect l="l" t="t" r="r" b="b"/>
              <a:pathLst>
                <a:path w="3817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3561" y="385"/>
                  </a:lnTo>
                  <a:cubicBezTo>
                    <a:pt x="3816" y="385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3263;p137">
              <a:extLst>
                <a:ext uri="{FF2B5EF4-FFF2-40B4-BE49-F238E27FC236}">
                  <a16:creationId xmlns:a16="http://schemas.microsoft.com/office/drawing/2014/main" id="{5AA41E45-A412-3CE2-E2A9-5E67FE860C90}"/>
                </a:ext>
              </a:extLst>
            </p:cNvPr>
            <p:cNvSpPr/>
            <p:nvPr/>
          </p:nvSpPr>
          <p:spPr>
            <a:xfrm>
              <a:off x="962777" y="1630881"/>
              <a:ext cx="143386" cy="10124"/>
            </a:xfrm>
            <a:custGeom>
              <a:avLst/>
              <a:gdLst/>
              <a:ahLst/>
              <a:cxnLst/>
              <a:rect l="l" t="t" r="r" b="b"/>
              <a:pathLst>
                <a:path w="5467" h="386" extrusionOk="0">
                  <a:moveTo>
                    <a:pt x="260" y="1"/>
                  </a:moveTo>
                  <a:cubicBezTo>
                    <a:pt x="0" y="1"/>
                    <a:pt x="0" y="386"/>
                    <a:pt x="260" y="386"/>
                  </a:cubicBezTo>
                  <a:lnTo>
                    <a:pt x="5211" y="386"/>
                  </a:lnTo>
                  <a:cubicBezTo>
                    <a:pt x="5466" y="386"/>
                    <a:pt x="5466" y="1"/>
                    <a:pt x="5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3264;p137">
              <a:extLst>
                <a:ext uri="{FF2B5EF4-FFF2-40B4-BE49-F238E27FC236}">
                  <a16:creationId xmlns:a16="http://schemas.microsoft.com/office/drawing/2014/main" id="{2B6213DC-077F-8DE7-41B9-CD08AF31D0B0}"/>
                </a:ext>
              </a:extLst>
            </p:cNvPr>
            <p:cNvSpPr/>
            <p:nvPr/>
          </p:nvSpPr>
          <p:spPr>
            <a:xfrm>
              <a:off x="1006053" y="1603762"/>
              <a:ext cx="29821" cy="10124"/>
            </a:xfrm>
            <a:custGeom>
              <a:avLst/>
              <a:gdLst/>
              <a:ahLst/>
              <a:cxnLst/>
              <a:rect l="l" t="t" r="r" b="b"/>
              <a:pathLst>
                <a:path w="1137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876" y="385"/>
                  </a:lnTo>
                  <a:cubicBezTo>
                    <a:pt x="1136" y="385"/>
                    <a:pt x="1136" y="0"/>
                    <a:pt x="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3265;p137">
              <a:extLst>
                <a:ext uri="{FF2B5EF4-FFF2-40B4-BE49-F238E27FC236}">
                  <a16:creationId xmlns:a16="http://schemas.microsoft.com/office/drawing/2014/main" id="{5AFF7E88-94ED-0B82-EE11-A8FFB746FCEC}"/>
                </a:ext>
              </a:extLst>
            </p:cNvPr>
            <p:cNvSpPr/>
            <p:nvPr/>
          </p:nvSpPr>
          <p:spPr>
            <a:xfrm>
              <a:off x="1044030" y="1603762"/>
              <a:ext cx="29690" cy="10124"/>
            </a:xfrm>
            <a:custGeom>
              <a:avLst/>
              <a:gdLst/>
              <a:ahLst/>
              <a:cxnLst/>
              <a:rect l="l" t="t" r="r" b="b"/>
              <a:pathLst>
                <a:path w="1132" h="386" extrusionOk="0">
                  <a:moveTo>
                    <a:pt x="256" y="0"/>
                  </a:moveTo>
                  <a:cubicBezTo>
                    <a:pt x="1" y="0"/>
                    <a:pt x="1" y="385"/>
                    <a:pt x="256" y="385"/>
                  </a:cubicBezTo>
                  <a:lnTo>
                    <a:pt x="877" y="385"/>
                  </a:lnTo>
                  <a:cubicBezTo>
                    <a:pt x="1132" y="385"/>
                    <a:pt x="1132" y="0"/>
                    <a:pt x="8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3266;p137">
              <a:extLst>
                <a:ext uri="{FF2B5EF4-FFF2-40B4-BE49-F238E27FC236}">
                  <a16:creationId xmlns:a16="http://schemas.microsoft.com/office/drawing/2014/main" id="{7B2A00D2-0177-21A8-18C2-02BB7000A868}"/>
                </a:ext>
              </a:extLst>
            </p:cNvPr>
            <p:cNvSpPr/>
            <p:nvPr/>
          </p:nvSpPr>
          <p:spPr>
            <a:xfrm>
              <a:off x="964535" y="1582176"/>
              <a:ext cx="31709" cy="31709"/>
            </a:xfrm>
            <a:custGeom>
              <a:avLst/>
              <a:gdLst/>
              <a:ahLst/>
              <a:cxnLst/>
              <a:rect l="l" t="t" r="r" b="b"/>
              <a:pathLst>
                <a:path w="1209" h="1209" extrusionOk="0">
                  <a:moveTo>
                    <a:pt x="823" y="385"/>
                  </a:moveTo>
                  <a:lnTo>
                    <a:pt x="823" y="823"/>
                  </a:lnTo>
                  <a:lnTo>
                    <a:pt x="385" y="823"/>
                  </a:lnTo>
                  <a:lnTo>
                    <a:pt x="385" y="385"/>
                  </a:lnTo>
                  <a:close/>
                  <a:moveTo>
                    <a:pt x="193" y="0"/>
                  </a:moveTo>
                  <a:cubicBezTo>
                    <a:pt x="87" y="0"/>
                    <a:pt x="0" y="82"/>
                    <a:pt x="0" y="193"/>
                  </a:cubicBezTo>
                  <a:lnTo>
                    <a:pt x="0" y="1016"/>
                  </a:lnTo>
                  <a:cubicBezTo>
                    <a:pt x="0" y="1121"/>
                    <a:pt x="87" y="1208"/>
                    <a:pt x="193" y="1208"/>
                  </a:cubicBezTo>
                  <a:lnTo>
                    <a:pt x="1016" y="1208"/>
                  </a:lnTo>
                  <a:cubicBezTo>
                    <a:pt x="1122" y="1208"/>
                    <a:pt x="1208" y="1121"/>
                    <a:pt x="1208" y="1016"/>
                  </a:cubicBezTo>
                  <a:lnTo>
                    <a:pt x="1208" y="193"/>
                  </a:lnTo>
                  <a:cubicBezTo>
                    <a:pt x="1208" y="82"/>
                    <a:pt x="1122" y="0"/>
                    <a:pt x="1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5" name="Picture 4" descr="Muestreo - Iconos gratis de personas">
            <a:extLst>
              <a:ext uri="{FF2B5EF4-FFF2-40B4-BE49-F238E27FC236}">
                <a16:creationId xmlns:a16="http://schemas.microsoft.com/office/drawing/2014/main" id="{20265915-BDD2-8DBA-CCC5-A27EBB28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66" y="3334402"/>
            <a:ext cx="447736" cy="44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TextBox 1037">
            <a:extLst>
              <a:ext uri="{FF2B5EF4-FFF2-40B4-BE49-F238E27FC236}">
                <a16:creationId xmlns:a16="http://schemas.microsoft.com/office/drawing/2014/main" id="{DE19B802-C5E3-F685-33EC-3C815BDF37EA}"/>
              </a:ext>
            </a:extLst>
          </p:cNvPr>
          <p:cNvSpPr txBox="1"/>
          <p:nvPr/>
        </p:nvSpPr>
        <p:spPr>
          <a:xfrm>
            <a:off x="6854692" y="3241043"/>
            <a:ext cx="399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noProof="1"/>
              <a:t>Se propone un </a:t>
            </a:r>
            <a:r>
              <a:rPr lang="en-US" sz="1200" b="1" noProof="1"/>
              <a:t>muestreo estratificado a nivel regional</a:t>
            </a:r>
            <a:r>
              <a:rPr lang="en-US" sz="1200" noProof="1"/>
              <a:t>. La formula utilizada para muestreo con poblaciónes finitas es:</a:t>
            </a:r>
            <a:endParaRPr lang="en-US" sz="1200" noProof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0" name="TextBox 1039">
                <a:extLst>
                  <a:ext uri="{FF2B5EF4-FFF2-40B4-BE49-F238E27FC236}">
                    <a16:creationId xmlns:a16="http://schemas.microsoft.com/office/drawing/2014/main" id="{DF09A99A-3BF3-5F63-14EE-27F4EB772CBF}"/>
                  </a:ext>
                </a:extLst>
              </p:cNvPr>
              <p:cNvSpPr txBox="1"/>
              <p:nvPr/>
            </p:nvSpPr>
            <p:spPr>
              <a:xfrm>
                <a:off x="6854692" y="4533140"/>
                <a:ext cx="3994773" cy="46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36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PE" sz="105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PE" sz="105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PE" sz="105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s-PE" sz="105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PE" sz="105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es la proporcionalidad de la variable de interés en cada estrato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PE" sz="105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PE" sz="105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b>
                        <m:r>
                          <a:rPr lang="es-PE" sz="105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PE" sz="105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son las ponderaciones de cada estrato y </a:t>
                </a:r>
                <a:endParaRPr lang="en-PE" sz="10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0" name="TextBox 1039">
                <a:extLst>
                  <a:ext uri="{FF2B5EF4-FFF2-40B4-BE49-F238E27FC236}">
                    <a16:creationId xmlns:a16="http://schemas.microsoft.com/office/drawing/2014/main" id="{DF09A99A-3BF3-5F63-14EE-27F4EB772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692" y="4533140"/>
                <a:ext cx="3994773" cy="465833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85521BB7-25FA-483F-BEEE-EE0E0B911D7F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4" name="Rectángulo 73">
            <a:extLst>
              <a:ext uri="{FF2B5EF4-FFF2-40B4-BE49-F238E27FC236}">
                <a16:creationId xmlns:a16="http://schemas.microsoft.com/office/drawing/2014/main" id="{7770AF6D-6170-4AFD-B4DF-AE9BCC882DCF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169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1FB744E-BB3C-440F-9151-4AD2A64E2342}"/>
              </a:ext>
            </a:extLst>
          </p:cNvPr>
          <p:cNvCxnSpPr/>
          <p:nvPr/>
        </p:nvCxnSpPr>
        <p:spPr>
          <a:xfrm>
            <a:off x="401877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0C1472DD-4D9B-4CD4-A414-4B2F2565BAF0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FORMALIZACIÓN: </a:t>
            </a:r>
            <a:r>
              <a:rPr lang="es-PE" b="1" dirty="0"/>
              <a:t>Barreras burocráticas para la formalización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A8C397-9598-4B7C-9A19-39675099CAB2}"/>
              </a:ext>
            </a:extLst>
          </p:cNvPr>
          <p:cNvSpPr/>
          <p:nvPr/>
        </p:nvSpPr>
        <p:spPr>
          <a:xfrm>
            <a:off x="1085794" y="5111837"/>
            <a:ext cx="10182280" cy="969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400" spc="10" dirty="0">
                <a:latin typeface="Century Schoolbook" panose="02040604050505020304" pitchFamily="18" charset="0"/>
              </a:rPr>
              <a:t>Crear una empresa en el Perú </a:t>
            </a:r>
            <a:r>
              <a:rPr lang="es-MX" sz="140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requiere la realización de 8 trámites*, </a:t>
            </a:r>
            <a:r>
              <a:rPr lang="es-MX" sz="1400" spc="10" dirty="0">
                <a:latin typeface="Century Schoolbook" panose="02040604050505020304" pitchFamily="18" charset="0"/>
              </a:rPr>
              <a:t>tarda un tiempo </a:t>
            </a:r>
            <a:r>
              <a:rPr lang="es-MX" sz="140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promedio de 26 días, y tiene un costo que asciende al 9.4% del ingreso per cápita. </a:t>
            </a:r>
          </a:p>
          <a:p>
            <a: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400" spc="10" dirty="0">
                <a:latin typeface="Century Schoolbook" panose="02040604050505020304" pitchFamily="18" charset="0"/>
              </a:rPr>
              <a:t>Chile, país de ingreso medio igual que Perú solo requiere de 7 procesos para realizar el trámite de constitución de la firma, </a:t>
            </a:r>
            <a:r>
              <a:rPr lang="es-MX" sz="1400" b="1" spc="10" dirty="0">
                <a:latin typeface="Century Schoolbook" panose="02040604050505020304" pitchFamily="18" charset="0"/>
              </a:rPr>
              <a:t>el tiempo en efectuar tarda 6 días y cuesta 5.7% del ingreso por persona.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88A3F91-BBE0-4438-90F4-A69B6E9E56A9}"/>
              </a:ext>
            </a:extLst>
          </p:cNvPr>
          <p:cNvSpPr txBox="1"/>
          <p:nvPr/>
        </p:nvSpPr>
        <p:spPr>
          <a:xfrm>
            <a:off x="558466" y="6509470"/>
            <a:ext cx="452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s-MX" dirty="0"/>
              <a:t>Fuente: </a:t>
            </a:r>
            <a:r>
              <a:rPr lang="es-MX" dirty="0" err="1"/>
              <a:t>Doing</a:t>
            </a:r>
            <a:r>
              <a:rPr lang="es-MX" dirty="0"/>
              <a:t> Business, 2004-2020</a:t>
            </a:r>
          </a:p>
          <a:p>
            <a:r>
              <a:rPr lang="es-MX" dirty="0"/>
              <a:t>Elaboración: PRODUCE – OGEIEE – Oficina de Estudios Económicos</a:t>
            </a:r>
            <a:endParaRPr lang="es-PE" dirty="0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216F4D0-4770-4A22-BA30-BA360BB06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139899"/>
              </p:ext>
            </p:extLst>
          </p:nvPr>
        </p:nvGraphicFramePr>
        <p:xfrm>
          <a:off x="2063692" y="1820414"/>
          <a:ext cx="8355435" cy="318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AC8806C-65BE-45D2-AA46-6712A468027D}"/>
              </a:ext>
            </a:extLst>
          </p:cNvPr>
          <p:cNvSpPr txBox="1">
            <a:spLocks/>
          </p:cNvSpPr>
          <p:nvPr/>
        </p:nvSpPr>
        <p:spPr>
          <a:xfrm>
            <a:off x="1085794" y="855951"/>
            <a:ext cx="10182280" cy="376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400" spc="10">
                <a:latin typeface="Century Schoolbook" panose="02040604050505020304" pitchFamily="18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700" dirty="0">
                <a:solidFill>
                  <a:srgbClr val="0070C0"/>
                </a:solidFill>
              </a:rPr>
              <a:t>...</a:t>
            </a:r>
            <a:r>
              <a:rPr lang="es-MX" sz="1700" dirty="0"/>
              <a:t>Aún se requiere de la </a:t>
            </a:r>
            <a:r>
              <a:rPr lang="es-MX" sz="1700" b="1" dirty="0">
                <a:solidFill>
                  <a:srgbClr val="0070C0"/>
                </a:solidFill>
              </a:rPr>
              <a:t>simplificación administrativa </a:t>
            </a:r>
            <a:r>
              <a:rPr lang="es-MX" sz="1700" dirty="0"/>
              <a:t>para constituir una empresa</a:t>
            </a:r>
            <a:endParaRPr lang="es-MX" sz="1700" b="1" dirty="0">
              <a:solidFill>
                <a:srgbClr val="0070C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A046DB5-17AF-427C-907C-97A4A6BB3FF0}"/>
              </a:ext>
            </a:extLst>
          </p:cNvPr>
          <p:cNvSpPr/>
          <p:nvPr/>
        </p:nvSpPr>
        <p:spPr>
          <a:xfrm>
            <a:off x="2444401" y="1409027"/>
            <a:ext cx="7594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Tiempo, número de trámites y costo para constituir una empresa, 2004-2020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507AA85-FA2A-4C57-A52A-2AB28260DE33}"/>
              </a:ext>
            </a:extLst>
          </p:cNvPr>
          <p:cNvSpPr/>
          <p:nvPr/>
        </p:nvSpPr>
        <p:spPr>
          <a:xfrm>
            <a:off x="558466" y="6227950"/>
            <a:ext cx="6765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700" dirty="0"/>
              <a:t>(*) Buscar y reservar el nombre de la empresa, elaborar la minuta y la escritura pública, inscribir a la empresa en Registros Públicos, registrar a la empresa y obtener el RUC, registrar electrónicamente los libros contables, registrar a los empleados para seguridad social, determinar el nivel de riesgo del local, y recibir una inspección y obtener la licencia.</a:t>
            </a:r>
            <a:endParaRPr lang="es-PE" sz="700" dirty="0"/>
          </a:p>
        </p:txBody>
      </p:sp>
    </p:spTree>
    <p:extLst>
      <p:ext uri="{BB962C8B-B14F-4D97-AF65-F5344CB8AC3E}">
        <p14:creationId xmlns:p14="http://schemas.microsoft.com/office/powerpoint/2010/main" val="396165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/>
              <a:t>Formalización empresarial en el Perú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3BD472-CE49-4FCE-990B-059AA35E2DCF}"/>
              </a:ext>
            </a:extLst>
          </p:cNvPr>
          <p:cNvSpPr txBox="1"/>
          <p:nvPr/>
        </p:nvSpPr>
        <p:spPr>
          <a:xfrm>
            <a:off x="1874520" y="4993594"/>
            <a:ext cx="69452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Nota: (*) Cifras sujetas a reajuste</a:t>
            </a:r>
          </a:p>
          <a:p>
            <a:r>
              <a:rPr lang="es-ES" sz="700" dirty="0">
                <a:latin typeface="Arial" panose="020B0604020202020204" pitchFamily="34" charset="0"/>
                <a:cs typeface="Arial" panose="020B0604020202020204" pitchFamily="34" charset="0"/>
              </a:rPr>
              <a:t>/1 Se consideran solo Personas Jurídicas formalizadas por el PNTE</a:t>
            </a:r>
          </a:p>
          <a:p>
            <a:r>
              <a:rPr lang="es-ES" sz="700" dirty="0">
                <a:latin typeface="Arial" panose="020B0604020202020204" pitchFamily="34" charset="0"/>
                <a:cs typeface="Arial" panose="020B0604020202020204" pitchFamily="34" charset="0"/>
              </a:rPr>
              <a:t>/2 Se considera solo empresas inscritas en SUNAT en cada periodo fiscal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Fuente: SUNAT, PRODUCE (PNTE)</a:t>
            </a:r>
          </a:p>
          <a:p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Elaboración: PRODUCE – OGEIEE – Oficina de Estudios Económicos</a:t>
            </a:r>
            <a:endParaRPr lang="es-P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E90C5A9-2BF2-4E06-87CC-1A4D8A530A24}"/>
              </a:ext>
            </a:extLst>
          </p:cNvPr>
          <p:cNvSpPr txBox="1"/>
          <p:nvPr/>
        </p:nvSpPr>
        <p:spPr>
          <a:xfrm>
            <a:off x="3278052" y="1618184"/>
            <a:ext cx="59710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Formalización Empresarial a través de PNTE, 2018-2022</a:t>
            </a:r>
          </a:p>
          <a:p>
            <a:pPr algn="ctr"/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(Número de empresas y porcentaje)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A8C397-9598-4B7C-9A19-39675099CAB2}"/>
              </a:ext>
            </a:extLst>
          </p:cNvPr>
          <p:cNvSpPr/>
          <p:nvPr/>
        </p:nvSpPr>
        <p:spPr>
          <a:xfrm>
            <a:off x="1223676" y="5799503"/>
            <a:ext cx="10263374" cy="972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400" spc="10" dirty="0">
                <a:latin typeface="Century Schoolbook" panose="02040604050505020304" pitchFamily="18" charset="0"/>
              </a:rPr>
              <a:t>En los últimos tres años, la tasa de formalización a través del  </a:t>
            </a:r>
            <a:r>
              <a:rPr lang="es-MX" sz="1400" b="1" spc="10" dirty="0">
                <a:latin typeface="Century Schoolbook" panose="02040604050505020304" pitchFamily="18" charset="0"/>
              </a:rPr>
              <a:t>Programa Nacional “Tu Empresa” (PNTE)</a:t>
            </a:r>
            <a:r>
              <a:rPr lang="es-MX" sz="1400" spc="10" dirty="0">
                <a:latin typeface="Century Schoolbook" panose="02040604050505020304" pitchFamily="18" charset="0"/>
              </a:rPr>
              <a:t> fue en promedio de </a:t>
            </a:r>
            <a:r>
              <a:rPr lang="es-MX" sz="140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8.3%</a:t>
            </a:r>
            <a:r>
              <a:rPr lang="es-MX" sz="1400" spc="10" dirty="0">
                <a:latin typeface="Century Schoolbook" panose="02040604050505020304" pitchFamily="18" charset="0"/>
              </a:rPr>
              <a:t> respecto al número total de empresas creadas según SUNAT. Es decir, </a:t>
            </a:r>
            <a:r>
              <a:rPr lang="es-MX" sz="140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8 de cada 100 empresas que emprenden un negocio son formalizados por el PNTE.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29E8309-794D-45E3-AC07-D808EA398C87}"/>
              </a:ext>
            </a:extLst>
          </p:cNvPr>
          <p:cNvSpPr txBox="1">
            <a:spLocks/>
          </p:cNvSpPr>
          <p:nvPr/>
        </p:nvSpPr>
        <p:spPr>
          <a:xfrm>
            <a:off x="677528" y="814389"/>
            <a:ext cx="11172093" cy="608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400" spc="10">
                <a:latin typeface="Century Schoolbook" panose="02040604050505020304" pitchFamily="18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700" dirty="0">
                <a:solidFill>
                  <a:srgbClr val="0070C0"/>
                </a:solidFill>
              </a:rPr>
              <a:t>...</a:t>
            </a:r>
            <a:r>
              <a:rPr lang="es-MX" sz="1700" dirty="0"/>
              <a:t>Más de </a:t>
            </a:r>
            <a:r>
              <a:rPr lang="es-MX" sz="1700" b="1" dirty="0">
                <a:solidFill>
                  <a:srgbClr val="0070C0"/>
                </a:solidFill>
              </a:rPr>
              <a:t>140 mil empresas se formalizan en promedio cada año, </a:t>
            </a:r>
            <a:r>
              <a:rPr lang="es-MX" sz="1700" dirty="0"/>
              <a:t>pero aún es baja dada la alta tasa de empresas informales (alrededor del 60%)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84BE71A-2348-46B4-BA13-10947D85D8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706685"/>
              </p:ext>
            </p:extLst>
          </p:nvPr>
        </p:nvGraphicFramePr>
        <p:xfrm>
          <a:off x="1874520" y="1972694"/>
          <a:ext cx="8586216" cy="303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169065A-A3EB-4C37-A565-BBB3A5B78066}"/>
              </a:ext>
            </a:extLst>
          </p:cNvPr>
          <p:cNvCxnSpPr/>
          <p:nvPr/>
        </p:nvCxnSpPr>
        <p:spPr>
          <a:xfrm>
            <a:off x="401877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0C1472DD-4D9B-4CD4-A414-4B2F2565BAF0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144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0"/>
            <a:ext cx="12517847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200" b="1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Distribución de las empresas formales en las regiones y sector económico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3BD472-CE49-4FCE-990B-059AA35E2DCF}"/>
              </a:ext>
            </a:extLst>
          </p:cNvPr>
          <p:cNvSpPr txBox="1"/>
          <p:nvPr/>
        </p:nvSpPr>
        <p:spPr>
          <a:xfrm>
            <a:off x="330687" y="6515934"/>
            <a:ext cx="6945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Fuente: SUNAT-2022</a:t>
            </a:r>
          </a:p>
          <a:p>
            <a:r>
              <a:rPr lang="es-MX" sz="800" dirty="0"/>
              <a:t>Elaboración: PRODUCE – OGEIEE – Oficina de Estudios Económicos</a:t>
            </a:r>
            <a:endParaRPr lang="es-PE" sz="800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E90C5A9-2BF2-4E06-87CC-1A4D8A530A24}"/>
              </a:ext>
            </a:extLst>
          </p:cNvPr>
          <p:cNvSpPr txBox="1"/>
          <p:nvPr/>
        </p:nvSpPr>
        <p:spPr>
          <a:xfrm>
            <a:off x="330687" y="1377185"/>
            <a:ext cx="44198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Formalización empresarial por regiones, 2022</a:t>
            </a:r>
          </a:p>
          <a:p>
            <a:pPr algn="ctr"/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(Número de empresas y porcentaje)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A8C397-9598-4B7C-9A19-39675099CAB2}"/>
              </a:ext>
            </a:extLst>
          </p:cNvPr>
          <p:cNvSpPr/>
          <p:nvPr/>
        </p:nvSpPr>
        <p:spPr>
          <a:xfrm>
            <a:off x="5018157" y="5208756"/>
            <a:ext cx="6945243" cy="1431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350" spc="10" dirty="0">
                <a:latin typeface="Century Schoolbook" panose="02040604050505020304" pitchFamily="18" charset="0"/>
              </a:rPr>
              <a:t>En 2022, entre las principales regiones con el mayor número de empresas formalizadas tenemos a </a:t>
            </a:r>
            <a:r>
              <a:rPr lang="es-MX" sz="135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Lima (59,934 empresas), </a:t>
            </a:r>
            <a:r>
              <a:rPr lang="es-MX" sz="1350" spc="10" dirty="0">
                <a:latin typeface="Century Schoolbook" panose="02040604050505020304" pitchFamily="18" charset="0"/>
              </a:rPr>
              <a:t>seguido de, </a:t>
            </a:r>
            <a:r>
              <a:rPr lang="es-MX" sz="1350" b="1" spc="10" dirty="0">
                <a:solidFill>
                  <a:srgbClr val="0070C0"/>
                </a:solidFill>
                <a:latin typeface="Century Schoolbook" panose="02040604050505020304" pitchFamily="18" charset="0"/>
              </a:rPr>
              <a:t>La Libertad, Arequipa, Piura y Junín, </a:t>
            </a:r>
            <a:r>
              <a:rPr lang="es-MX" sz="1350" spc="10" dirty="0">
                <a:latin typeface="Century Schoolbook" panose="02040604050505020304" pitchFamily="18" charset="0"/>
              </a:rPr>
              <a:t>registrando una participación entre 5% y 6% respecto del total de empresas formales en la región.</a:t>
            </a:r>
          </a:p>
          <a:p>
            <a: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endParaRPr lang="es-MX" sz="1350" spc="10" dirty="0">
              <a:latin typeface="Century Schoolbook" panose="02040604050505020304" pitchFamily="18" charset="0"/>
            </a:endParaRPr>
          </a:p>
          <a:p>
            <a: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s-MX" sz="1350" spc="10" dirty="0">
                <a:latin typeface="Century Schoolbook" panose="02040604050505020304" pitchFamily="18" charset="0"/>
              </a:rPr>
              <a:t>El 6% de las empresas formales del sector Comercio iniciaron su negocio el 2022.</a:t>
            </a:r>
            <a:endParaRPr lang="es-MX" sz="1350" b="1" spc="1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29E8309-794D-45E3-AC07-D808EA398C87}"/>
              </a:ext>
            </a:extLst>
          </p:cNvPr>
          <p:cNvSpPr txBox="1">
            <a:spLocks/>
          </p:cNvSpPr>
          <p:nvPr/>
        </p:nvSpPr>
        <p:spPr>
          <a:xfrm>
            <a:off x="677529" y="789934"/>
            <a:ext cx="11172093" cy="608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700" spc="10">
                <a:solidFill>
                  <a:srgbClr val="0070C0"/>
                </a:solidFill>
                <a:latin typeface="Century Schoolbook" panose="02040604050505020304" pitchFamily="18" charset="0"/>
              </a:defRPr>
            </a:lvl1pPr>
            <a:lvl2pPr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r>
              <a:rPr lang="es-MX" b="1" dirty="0"/>
              <a:t>Lima se consolida como la principal </a:t>
            </a:r>
            <a:r>
              <a:rPr lang="es-MX" dirty="0">
                <a:solidFill>
                  <a:schemeClr val="tx1"/>
                </a:solidFill>
              </a:rPr>
              <a:t>región con el mayor </a:t>
            </a:r>
            <a:r>
              <a:rPr lang="es-MX" b="1" dirty="0"/>
              <a:t>número de empresas formalizadas </a:t>
            </a:r>
            <a:r>
              <a:rPr lang="es-MX" dirty="0">
                <a:solidFill>
                  <a:schemeClr val="tx1"/>
                </a:solidFill>
              </a:rPr>
              <a:t>(59,934) y </a:t>
            </a:r>
            <a:r>
              <a:rPr lang="es-MX" b="1" dirty="0"/>
              <a:t>Comercio </a:t>
            </a:r>
            <a:r>
              <a:rPr lang="es-MX" dirty="0">
                <a:solidFill>
                  <a:schemeClr val="tx1"/>
                </a:solidFill>
              </a:rPr>
              <a:t>es la principal actividad económica de las empresas formalizadas en 2022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745DB3-AADF-6E71-C8EA-10323EED7632}"/>
              </a:ext>
            </a:extLst>
          </p:cNvPr>
          <p:cNvSpPr txBox="1"/>
          <p:nvPr/>
        </p:nvSpPr>
        <p:spPr>
          <a:xfrm>
            <a:off x="6010274" y="1425256"/>
            <a:ext cx="51846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Sectores económicos, 2022</a:t>
            </a:r>
          </a:p>
          <a:p>
            <a:pPr algn="ctr"/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(Número de empresas y porcentaje)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59A9CF7-F623-9E52-A066-07F73AA77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650901"/>
              </p:ext>
            </p:extLst>
          </p:nvPr>
        </p:nvGraphicFramePr>
        <p:xfrm>
          <a:off x="484632" y="2071266"/>
          <a:ext cx="3077718" cy="4531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DE8A759-CC51-1B02-11D9-B29C349DC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254136"/>
              </p:ext>
            </p:extLst>
          </p:nvPr>
        </p:nvGraphicFramePr>
        <p:xfrm>
          <a:off x="3648710" y="2183389"/>
          <a:ext cx="789043" cy="4328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043">
                  <a:extLst>
                    <a:ext uri="{9D8B030D-6E8A-4147-A177-3AD203B41FA5}">
                      <a16:colId xmlns:a16="http://schemas.microsoft.com/office/drawing/2014/main" val="4062597195"/>
                    </a:ext>
                  </a:extLst>
                </a:gridCol>
              </a:tblGrid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795241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966174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342799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26373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8005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3027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615121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79313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055802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761729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23242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301522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005294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731091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57505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925883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79236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123061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251166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047136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66063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150275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729970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30672"/>
                  </a:ext>
                </a:extLst>
              </a:tr>
              <a:tr h="1731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38127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0D3916CC-6B55-6C72-B7F2-F2DCA2B3C161}"/>
              </a:ext>
            </a:extLst>
          </p:cNvPr>
          <p:cNvSpPr txBox="1"/>
          <p:nvPr/>
        </p:nvSpPr>
        <p:spPr>
          <a:xfrm>
            <a:off x="3239497" y="1811622"/>
            <a:ext cx="1607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err="1"/>
              <a:t>Part</a:t>
            </a:r>
            <a:r>
              <a:rPr lang="es-MX" sz="1000" b="1" dirty="0"/>
              <a:t>.(%) respecto del Total formales en la región</a:t>
            </a:r>
            <a:endParaRPr lang="es-PE" sz="1000" b="1" dirty="0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5A76C62E-6BA0-4F9C-A756-2C321EB9AD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321054"/>
              </p:ext>
            </p:extLst>
          </p:nvPr>
        </p:nvGraphicFramePr>
        <p:xfrm>
          <a:off x="5998464" y="2084831"/>
          <a:ext cx="3803904" cy="259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39D64B2E-C124-0C39-EECB-8E889748D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21948"/>
              </p:ext>
            </p:extLst>
          </p:nvPr>
        </p:nvGraphicFramePr>
        <p:xfrm>
          <a:off x="9888728" y="2155880"/>
          <a:ext cx="863600" cy="2368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3889001466"/>
                    </a:ext>
                  </a:extLst>
                </a:gridCol>
              </a:tblGrid>
              <a:tr h="3383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es-PE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06440"/>
                  </a:ext>
                </a:extLst>
              </a:tr>
              <a:tr h="3383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  <a:endParaRPr lang="es-PE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91760"/>
                  </a:ext>
                </a:extLst>
              </a:tr>
              <a:tr h="3383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  <a:endParaRPr lang="es-PE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75253"/>
                  </a:ext>
                </a:extLst>
              </a:tr>
              <a:tr h="3383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s-PE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88330"/>
                  </a:ext>
                </a:extLst>
              </a:tr>
              <a:tr h="3383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endParaRPr lang="es-PE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56470"/>
                  </a:ext>
                </a:extLst>
              </a:tr>
              <a:tr h="3383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s-PE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151416"/>
                  </a:ext>
                </a:extLst>
              </a:tr>
              <a:tr h="3383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  <a:endParaRPr lang="es-PE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391872"/>
                  </a:ext>
                </a:extLst>
              </a:tr>
            </a:tbl>
          </a:graphicData>
        </a:graphic>
      </p:graphicFrame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F860B89-6B94-410F-BCF1-C2FBA94FFC6D}"/>
              </a:ext>
            </a:extLst>
          </p:cNvPr>
          <p:cNvCxnSpPr/>
          <p:nvPr/>
        </p:nvCxnSpPr>
        <p:spPr>
          <a:xfrm>
            <a:off x="401877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0C1472DD-4D9B-4CD4-A414-4B2F2565BAF0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7A516A1-3E28-4DDD-B082-42E77936F888}"/>
              </a:ext>
            </a:extLst>
          </p:cNvPr>
          <p:cNvSpPr txBox="1"/>
          <p:nvPr/>
        </p:nvSpPr>
        <p:spPr>
          <a:xfrm>
            <a:off x="9792227" y="1755770"/>
            <a:ext cx="1607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err="1"/>
              <a:t>Part</a:t>
            </a:r>
            <a:r>
              <a:rPr lang="es-MX" sz="1000" b="1" dirty="0"/>
              <a:t>.(%) respecto del Total formales en el sector</a:t>
            </a:r>
            <a:endParaRPr lang="es-PE" sz="1000" b="1" dirty="0"/>
          </a:p>
        </p:txBody>
      </p:sp>
    </p:spTree>
    <p:extLst>
      <p:ext uri="{BB962C8B-B14F-4D97-AF65-F5344CB8AC3E}">
        <p14:creationId xmlns:p14="http://schemas.microsoft.com/office/powerpoint/2010/main" val="110629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C1472DD-4D9B-4CD4-A414-4B2F2565BAF0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30856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DEL SECTOR PRODUCCIÓN: </a:t>
            </a: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Formalización</a:t>
            </a:r>
            <a:r>
              <a:rPr lang="es-PE" sz="2400" b="1" dirty="0"/>
              <a:t> 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3545324-9D05-4E22-AA8C-89A2C3C415D4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EBB064D9-2889-4BE8-A87B-BA4CDDAFAAE5}"/>
              </a:ext>
            </a:extLst>
          </p:cNvPr>
          <p:cNvSpPr txBox="1"/>
          <p:nvPr/>
        </p:nvSpPr>
        <p:spPr>
          <a:xfrm>
            <a:off x="364331" y="2065876"/>
            <a:ext cx="5598319" cy="17201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1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sz="1200" dirty="0">
                <a:solidFill>
                  <a:schemeClr val="tx1"/>
                </a:solidFill>
              </a:rPr>
              <a:t>El </a:t>
            </a:r>
            <a:r>
              <a:rPr lang="es-MX" sz="1200" b="1" dirty="0">
                <a:solidFill>
                  <a:srgbClr val="0070C0"/>
                </a:solidFill>
              </a:rPr>
              <a:t>Programa Nacional “Tu Empresa” se creó bajo el DS N° 012-2017-PRODUCE</a:t>
            </a:r>
            <a:r>
              <a:rPr lang="es-MX" sz="1200" dirty="0">
                <a:solidFill>
                  <a:schemeClr val="tx1"/>
                </a:solidFill>
              </a:rPr>
              <a:t>, y </a:t>
            </a:r>
            <a:r>
              <a:rPr lang="es-PE" sz="1200" dirty="0">
                <a:solidFill>
                  <a:schemeClr val="tx1"/>
                </a:solidFill>
              </a:rPr>
              <a:t>tiene como objetivo general contribuir al </a:t>
            </a:r>
            <a:r>
              <a:rPr lang="es-PE" sz="1200" b="1" dirty="0">
                <a:solidFill>
                  <a:schemeClr val="tx1"/>
                </a:solidFill>
              </a:rPr>
              <a:t>aumento de la productividad y ventas de las micro y pequeñas empresas (MYPE). </a:t>
            </a:r>
            <a:r>
              <a:rPr lang="es-PE" sz="1200" u="sng" dirty="0">
                <a:solidFill>
                  <a:schemeClr val="tx1"/>
                </a:solidFill>
              </a:rPr>
              <a:t>Uno de los componentes que ofrece el PNTE es el de formalización</a:t>
            </a:r>
            <a:r>
              <a:rPr lang="es-PE" sz="1200" dirty="0">
                <a:solidFill>
                  <a:schemeClr val="tx1"/>
                </a:solidFill>
              </a:rPr>
              <a:t>, el cual cubre asesoría en formalización y acto constitutivo, a través de los </a:t>
            </a:r>
            <a:r>
              <a:rPr lang="es-PE" sz="1200" b="1" dirty="0">
                <a:solidFill>
                  <a:schemeClr val="tx1"/>
                </a:solidFill>
              </a:rPr>
              <a:t>Centros de Desarrollo Empresarial (CDE) autorizados </a:t>
            </a:r>
            <a:r>
              <a:rPr lang="es-PE" sz="1200" dirty="0">
                <a:solidFill>
                  <a:schemeClr val="tx1"/>
                </a:solidFill>
              </a:rPr>
              <a:t>por el Ministerio de la Producción</a:t>
            </a:r>
          </a:p>
        </p:txBody>
      </p:sp>
      <p:pic>
        <p:nvPicPr>
          <p:cNvPr id="27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69F5EE23-232E-A161-7F8E-754319BFEE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0820" y="4715088"/>
            <a:ext cx="1305180" cy="13051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1" y="1109817"/>
            <a:ext cx="2509472" cy="705974"/>
          </a:xfrm>
          <a:prstGeom prst="rect">
            <a:avLst/>
          </a:prstGeom>
        </p:spPr>
      </p:pic>
      <p:sp>
        <p:nvSpPr>
          <p:cNvPr id="15" name="Rectangle 28">
            <a:extLst>
              <a:ext uri="{FF2B5EF4-FFF2-40B4-BE49-F238E27FC236}">
                <a16:creationId xmlns:a16="http://schemas.microsoft.com/office/drawing/2014/main" id="{EA64F7F6-B22F-C487-F0DF-39B76E21F0CF}"/>
              </a:ext>
            </a:extLst>
          </p:cNvPr>
          <p:cNvSpPr/>
          <p:nvPr/>
        </p:nvSpPr>
        <p:spPr>
          <a:xfrm>
            <a:off x="364331" y="4577116"/>
            <a:ext cx="4757737" cy="14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1200" b="1" dirty="0">
                <a:latin typeface="Arial" panose="020B0604020202020204" pitchFamily="34" charset="0"/>
                <a:cs typeface="Arial" panose="020B0604020202020204" pitchFamily="34" charset="0"/>
              </a:rPr>
              <a:t>El componente de Formalización brinda servicios como: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Asesoría en formalización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Reserva de preferencia registral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Acto constitutivo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Asesoría en tributación.</a:t>
            </a:r>
            <a:endParaRPr lang="en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7D9B33-3F4D-4904-978F-962BE914F869}"/>
              </a:ext>
            </a:extLst>
          </p:cNvPr>
          <p:cNvSpPr txBox="1"/>
          <p:nvPr/>
        </p:nvSpPr>
        <p:spPr>
          <a:xfrm>
            <a:off x="6647792" y="1004956"/>
            <a:ext cx="506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dirty="0"/>
              <a:t>N° de empresas formalizadas por el PNTE, según Sector, 2022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3291533-B78D-4D3C-87A4-743036510DBA}"/>
              </a:ext>
            </a:extLst>
          </p:cNvPr>
          <p:cNvSpPr txBox="1"/>
          <p:nvPr/>
        </p:nvSpPr>
        <p:spPr>
          <a:xfrm>
            <a:off x="7031725" y="4981766"/>
            <a:ext cx="4292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/>
              <a:t>Fuente: Registros administrativos del PNTE y SUNAT, 2018-2022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5D1475D-0308-4470-8404-C8F4BD88F30A}"/>
              </a:ext>
            </a:extLst>
          </p:cNvPr>
          <p:cNvSpPr txBox="1"/>
          <p:nvPr/>
        </p:nvSpPr>
        <p:spPr>
          <a:xfrm>
            <a:off x="6789441" y="5391379"/>
            <a:ext cx="4840583" cy="923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350" spc="10">
                <a:latin typeface="Century Schoolbook" panose="02040604050505020304" pitchFamily="18" charset="0"/>
              </a:defRPr>
            </a:lvl1pPr>
          </a:lstStyle>
          <a:p>
            <a:r>
              <a:rPr lang="es-MX" b="1" dirty="0">
                <a:solidFill>
                  <a:srgbClr val="0070C0"/>
                </a:solidFill>
              </a:rPr>
              <a:t>Servicios</a:t>
            </a:r>
            <a:r>
              <a:rPr lang="es-MX" dirty="0"/>
              <a:t> es el sector con mayor porcentaje de empresas formalizadas </a:t>
            </a:r>
            <a:r>
              <a:rPr lang="es-MX" b="1" dirty="0"/>
              <a:t>(43%) </a:t>
            </a:r>
            <a:r>
              <a:rPr lang="es-MX" dirty="0"/>
              <a:t>a través del PNTE, seguido del sector </a:t>
            </a:r>
            <a:r>
              <a:rPr lang="es-MX" b="1" dirty="0"/>
              <a:t>comercio</a:t>
            </a:r>
            <a:r>
              <a:rPr lang="es-MX" dirty="0"/>
              <a:t> (38%), </a:t>
            </a:r>
            <a:r>
              <a:rPr lang="es-MX" b="1" dirty="0"/>
              <a:t>manufactura</a:t>
            </a:r>
            <a:r>
              <a:rPr lang="es-MX" dirty="0"/>
              <a:t> (12%), </a:t>
            </a:r>
            <a:r>
              <a:rPr lang="es-MX" b="1" dirty="0"/>
              <a:t>construcción </a:t>
            </a:r>
            <a:r>
              <a:rPr lang="es-MX" dirty="0"/>
              <a:t>(5%) y otros.</a:t>
            </a:r>
            <a:endParaRPr lang="es-PE" dirty="0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9243E4BA-AAFA-494F-B865-E1100F50B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149243"/>
              </p:ext>
            </p:extLst>
          </p:nvPr>
        </p:nvGraphicFramePr>
        <p:xfrm>
          <a:off x="7173374" y="1703993"/>
          <a:ext cx="5060181" cy="299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4DC3BDE-60CB-41BF-9CFB-3812F1B16C1D}"/>
              </a:ext>
            </a:extLst>
          </p:cNvPr>
          <p:cNvSpPr txBox="1"/>
          <p:nvPr/>
        </p:nvSpPr>
        <p:spPr>
          <a:xfrm>
            <a:off x="6789441" y="3894513"/>
            <a:ext cx="17335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11,451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personas jurídicas formalizadas por el PNTE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5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C1472DD-4D9B-4CD4-A414-4B2F2565BAF0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00063" y="56709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PNTE: </a:t>
            </a:r>
            <a:r>
              <a:rPr lang="es-PE" b="1" dirty="0"/>
              <a:t>Formalización de empresas por región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3545324-9D05-4E22-AA8C-89A2C3C415D4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BB064D9-2889-4BE8-A87B-BA4CDDAFAAE5}"/>
              </a:ext>
            </a:extLst>
          </p:cNvPr>
          <p:cNvSpPr txBox="1"/>
          <p:nvPr/>
        </p:nvSpPr>
        <p:spPr>
          <a:xfrm>
            <a:off x="6207894" y="1363348"/>
            <a:ext cx="5060180" cy="1131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350" b="1" spc="10">
                <a:solidFill>
                  <a:srgbClr val="0070C0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s-PE" b="0" dirty="0">
                <a:solidFill>
                  <a:schemeClr val="tx1"/>
                </a:solidFill>
              </a:rPr>
              <a:t>El </a:t>
            </a:r>
            <a:r>
              <a:rPr lang="es-PE" dirty="0"/>
              <a:t>72.3% de las empresas formalizadas con asistencia de PRODUCE tienen como domicilio fiscal la región Lima</a:t>
            </a:r>
            <a:r>
              <a:rPr lang="es-PE" b="0" dirty="0">
                <a:solidFill>
                  <a:schemeClr val="tx1"/>
                </a:solidFill>
              </a:rPr>
              <a:t>, seguido por Arequipa (3.1%), Cusco (2.9%), La Libertad (2.6%) y otros con participación por debajo del 2%.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19CDB5-D40D-4164-BB1D-24912BE51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53" y="1363348"/>
            <a:ext cx="4114800" cy="539365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A0D0E894-4E4D-4D34-836D-64D2B2F569C5}"/>
              </a:ext>
            </a:extLst>
          </p:cNvPr>
          <p:cNvSpPr txBox="1"/>
          <p:nvPr/>
        </p:nvSpPr>
        <p:spPr>
          <a:xfrm>
            <a:off x="500063" y="840128"/>
            <a:ext cx="506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dirty="0"/>
              <a:t>Empresas formalizadas por PNTE según región, 2022</a:t>
            </a:r>
          </a:p>
          <a:p>
            <a:r>
              <a:rPr lang="es-MX" b="0" dirty="0"/>
              <a:t>(</a:t>
            </a:r>
            <a:r>
              <a:rPr lang="es-PE" b="0" dirty="0"/>
              <a:t>%)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8561BC2-D6C3-47C5-9F11-D27C16C60E12}"/>
              </a:ext>
            </a:extLst>
          </p:cNvPr>
          <p:cNvSpPr txBox="1"/>
          <p:nvPr/>
        </p:nvSpPr>
        <p:spPr>
          <a:xfrm>
            <a:off x="6207894" y="2817615"/>
            <a:ext cx="5060180" cy="715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350" b="1" spc="10">
                <a:solidFill>
                  <a:srgbClr val="0070C0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s-PE" b="0" dirty="0">
                <a:solidFill>
                  <a:schemeClr val="tx1"/>
                </a:solidFill>
              </a:rPr>
              <a:t>Las regiones de </a:t>
            </a:r>
            <a:r>
              <a:rPr lang="es-PE" dirty="0">
                <a:solidFill>
                  <a:schemeClr val="tx1"/>
                </a:solidFill>
              </a:rPr>
              <a:t>Madre de Dios, Pasco y Tumbes </a:t>
            </a:r>
            <a:r>
              <a:rPr lang="es-PE" b="0" dirty="0">
                <a:solidFill>
                  <a:schemeClr val="tx1"/>
                </a:solidFill>
              </a:rPr>
              <a:t>concentran solo el 0.6% del porcentaje total de empresas focalizadas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8561BC2-D6C3-47C5-9F11-D27C16C60E12}"/>
              </a:ext>
            </a:extLst>
          </p:cNvPr>
          <p:cNvSpPr txBox="1"/>
          <p:nvPr/>
        </p:nvSpPr>
        <p:spPr>
          <a:xfrm>
            <a:off x="6226943" y="3721833"/>
            <a:ext cx="5060180" cy="1131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350" b="1" spc="10">
                <a:solidFill>
                  <a:srgbClr val="0070C0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s-PE" b="0" dirty="0">
                <a:solidFill>
                  <a:schemeClr val="tx1"/>
                </a:solidFill>
              </a:rPr>
              <a:t>Los distritos de </a:t>
            </a:r>
            <a:r>
              <a:rPr lang="es-PE" dirty="0">
                <a:solidFill>
                  <a:schemeClr val="tx1"/>
                </a:solidFill>
              </a:rPr>
              <a:t>Lima Metropolitana </a:t>
            </a:r>
            <a:r>
              <a:rPr lang="es-PE" b="0" dirty="0">
                <a:solidFill>
                  <a:schemeClr val="tx1"/>
                </a:solidFill>
              </a:rPr>
              <a:t>con mayor concentración de empresas formalizadas son </a:t>
            </a:r>
            <a:r>
              <a:rPr lang="es-PE" dirty="0">
                <a:solidFill>
                  <a:schemeClr val="tx1"/>
                </a:solidFill>
              </a:rPr>
              <a:t>Cercado de Lima</a:t>
            </a:r>
            <a:r>
              <a:rPr lang="es-PE" b="0" dirty="0">
                <a:solidFill>
                  <a:schemeClr val="tx1"/>
                </a:solidFill>
              </a:rPr>
              <a:t> (7.13%), </a:t>
            </a:r>
            <a:r>
              <a:rPr lang="es-PE" dirty="0">
                <a:solidFill>
                  <a:schemeClr val="tx1"/>
                </a:solidFill>
              </a:rPr>
              <a:t>San Martín de Porres </a:t>
            </a:r>
            <a:r>
              <a:rPr lang="es-PE" b="0" dirty="0">
                <a:solidFill>
                  <a:schemeClr val="tx1"/>
                </a:solidFill>
              </a:rPr>
              <a:t>(5.99%), </a:t>
            </a:r>
            <a:r>
              <a:rPr lang="es-PE" dirty="0">
                <a:solidFill>
                  <a:schemeClr val="tx1"/>
                </a:solidFill>
              </a:rPr>
              <a:t>Santiago de Surco</a:t>
            </a:r>
            <a:r>
              <a:rPr lang="es-PE" b="0" dirty="0">
                <a:solidFill>
                  <a:schemeClr val="tx1"/>
                </a:solidFill>
              </a:rPr>
              <a:t> (5.99%) y </a:t>
            </a:r>
            <a:r>
              <a:rPr lang="es-PE" dirty="0">
                <a:solidFill>
                  <a:schemeClr val="tx1"/>
                </a:solidFill>
              </a:rPr>
              <a:t>San Juan de Lurigancho </a:t>
            </a:r>
            <a:r>
              <a:rPr lang="es-PE" b="0" dirty="0">
                <a:solidFill>
                  <a:schemeClr val="tx1"/>
                </a:solidFill>
              </a:rPr>
              <a:t>(5.88%).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C376FC8-2CFD-4E5C-B05C-0E80C6B09FEA}"/>
              </a:ext>
            </a:extLst>
          </p:cNvPr>
          <p:cNvSpPr txBox="1"/>
          <p:nvPr/>
        </p:nvSpPr>
        <p:spPr>
          <a:xfrm>
            <a:off x="1762126" y="4668246"/>
            <a:ext cx="120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Lima</a:t>
            </a:r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B7CB01-93AB-41E7-A03F-8E02E700C672}"/>
              </a:ext>
            </a:extLst>
          </p:cNvPr>
          <p:cNvSpPr txBox="1"/>
          <p:nvPr/>
        </p:nvSpPr>
        <p:spPr>
          <a:xfrm>
            <a:off x="2571751" y="6017872"/>
            <a:ext cx="1204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Arequipa</a:t>
            </a:r>
            <a:endParaRPr lang="es-P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0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C1472DD-4D9B-4CD4-A414-4B2F2565BAF0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4BAF519-8722-4E63-9047-C0CFDF08F89F}"/>
              </a:ext>
            </a:extLst>
          </p:cNvPr>
          <p:cNvSpPr txBox="1">
            <a:spLocks/>
          </p:cNvSpPr>
          <p:nvPr/>
        </p:nvSpPr>
        <p:spPr>
          <a:xfrm>
            <a:off x="559562" y="26978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/>
              <a:t>Barreras de la Formalización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3545324-9D05-4E22-AA8C-89A2C3C415D4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CuadroTexto 8">
            <a:extLst>
              <a:ext uri="{FF2B5EF4-FFF2-40B4-BE49-F238E27FC236}">
                <a16:creationId xmlns:a16="http://schemas.microsoft.com/office/drawing/2014/main" id="{CF4722AF-F55B-A546-9890-01DD6052C916}"/>
              </a:ext>
            </a:extLst>
          </p:cNvPr>
          <p:cNvSpPr txBox="1"/>
          <p:nvPr/>
        </p:nvSpPr>
        <p:spPr>
          <a:xfrm>
            <a:off x="1295263" y="884899"/>
            <a:ext cx="4161640" cy="697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400" b="0" spc="10">
                <a:latin typeface="Century Schoolbook" panose="02040604050505020304" pitchFamily="18" charset="0"/>
              </a:defRPr>
            </a:lvl1pPr>
          </a:lstStyle>
          <a:p>
            <a:pPr algn="l"/>
            <a:r>
              <a:rPr lang="es-MX" sz="1600" dirty="0"/>
              <a:t>Se identifican </a:t>
            </a:r>
            <a:r>
              <a:rPr lang="es-MX" sz="1600" b="1" dirty="0">
                <a:solidFill>
                  <a:srgbClr val="0070C0"/>
                </a:solidFill>
              </a:rPr>
              <a:t>Cuatro barreras para la formalización</a:t>
            </a:r>
            <a:r>
              <a:rPr lang="es-MX" sz="1600" dirty="0"/>
              <a:t> empresarial: </a:t>
            </a:r>
          </a:p>
        </p:txBody>
      </p:sp>
      <p:pic>
        <p:nvPicPr>
          <p:cNvPr id="1026" name="Picture 2" descr="Protección contra colisiones, barrera de seguridad, longitud de 1.230 mm ,  altura de 400 mm | TOPREGAL">
            <a:extLst>
              <a:ext uri="{FF2B5EF4-FFF2-40B4-BE49-F238E27FC236}">
                <a16:creationId xmlns:a16="http://schemas.microsoft.com/office/drawing/2014/main" id="{AF5349CA-6E05-4508-BBB7-2003FC27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2" y="1045029"/>
            <a:ext cx="1184651" cy="8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74CCB97-5402-4CE0-A8F2-6B37EB99B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872092"/>
              </p:ext>
            </p:extLst>
          </p:nvPr>
        </p:nvGraphicFramePr>
        <p:xfrm>
          <a:off x="-829188" y="1836095"/>
          <a:ext cx="6925188" cy="484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001F6C5-D31D-44FB-87A7-6BBF24C24716}"/>
              </a:ext>
            </a:extLst>
          </p:cNvPr>
          <p:cNvSpPr/>
          <p:nvPr/>
        </p:nvSpPr>
        <p:spPr>
          <a:xfrm>
            <a:off x="559561" y="2288912"/>
            <a:ext cx="599767" cy="51127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s-P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3709186-5F03-4EE8-AAE2-6630CD95A0CC}"/>
              </a:ext>
            </a:extLst>
          </p:cNvPr>
          <p:cNvSpPr/>
          <p:nvPr/>
        </p:nvSpPr>
        <p:spPr>
          <a:xfrm>
            <a:off x="559559" y="3448798"/>
            <a:ext cx="599767" cy="51127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s-P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8B0F6E4-410C-46A0-9AC8-B12F42E09683}"/>
              </a:ext>
            </a:extLst>
          </p:cNvPr>
          <p:cNvSpPr/>
          <p:nvPr/>
        </p:nvSpPr>
        <p:spPr>
          <a:xfrm>
            <a:off x="559559" y="4612386"/>
            <a:ext cx="599767" cy="51127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s-P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4212714-49E3-4D9F-B988-94181723B2D4}"/>
              </a:ext>
            </a:extLst>
          </p:cNvPr>
          <p:cNvSpPr/>
          <p:nvPr/>
        </p:nvSpPr>
        <p:spPr>
          <a:xfrm>
            <a:off x="559558" y="5582635"/>
            <a:ext cx="599767" cy="51127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s-P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C77FFFF-C391-4BDF-B61C-128B7D02C09F}"/>
              </a:ext>
            </a:extLst>
          </p:cNvPr>
          <p:cNvGrpSpPr/>
          <p:nvPr/>
        </p:nvGrpSpPr>
        <p:grpSpPr>
          <a:xfrm>
            <a:off x="7581354" y="845741"/>
            <a:ext cx="3174532" cy="509938"/>
            <a:chOff x="3215974" y="563338"/>
            <a:chExt cx="1019981" cy="50993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E3C42E4-6E1F-4E63-B8B8-7C2EC5CC5086}"/>
                </a:ext>
              </a:extLst>
            </p:cNvPr>
            <p:cNvSpPr/>
            <p:nvPr/>
          </p:nvSpPr>
          <p:spPr>
            <a:xfrm>
              <a:off x="3215974" y="563338"/>
              <a:ext cx="1019981" cy="50993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35DBC723-5F8E-4343-8F83-710AAEE2B8C3}"/>
                </a:ext>
              </a:extLst>
            </p:cNvPr>
            <p:cNvSpPr txBox="1"/>
            <p:nvPr/>
          </p:nvSpPr>
          <p:spPr>
            <a:xfrm>
              <a:off x="3215974" y="563338"/>
              <a:ext cx="1019981" cy="509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b="1" kern="1200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Compleja</a:t>
              </a:r>
              <a:r>
                <a:rPr lang="es-MX" b="1" kern="1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tramitología</a:t>
              </a:r>
              <a:endParaRPr lang="es-PE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5A2AD36-79D5-45FC-9214-AF95721D21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5800" y="1237717"/>
            <a:ext cx="4474555" cy="54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8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3545324-9D05-4E22-AA8C-89A2C3C415D4}"/>
              </a:ext>
            </a:extLst>
          </p:cNvPr>
          <p:cNvCxnSpPr/>
          <p:nvPr/>
        </p:nvCxnSpPr>
        <p:spPr>
          <a:xfrm>
            <a:off x="288099" y="764088"/>
            <a:ext cx="11561523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EBB064D9-2889-4BE8-A87B-BA4CDDAFAAE5}"/>
              </a:ext>
            </a:extLst>
          </p:cNvPr>
          <p:cNvSpPr txBox="1"/>
          <p:nvPr/>
        </p:nvSpPr>
        <p:spPr>
          <a:xfrm>
            <a:off x="500063" y="865334"/>
            <a:ext cx="11463337" cy="204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2880" indent="-182880" algn="just" defTabSz="914400">
              <a:spcAft>
                <a:spcPts val="2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350" b="0" spc="10">
                <a:latin typeface="Century Schoolbook" panose="02040604050505020304" pitchFamily="18" charset="0"/>
              </a:defRPr>
            </a:lvl1pPr>
          </a:lstStyle>
          <a:p>
            <a:r>
              <a:rPr lang="es-PE" sz="1400" dirty="0"/>
              <a:t>El ITP, a través de los </a:t>
            </a:r>
            <a:r>
              <a:rPr lang="es-MX" sz="1400" b="1" dirty="0">
                <a:solidFill>
                  <a:srgbClr val="0070C0"/>
                </a:solidFill>
              </a:rPr>
              <a:t>Centros de Innovación Productiva y Transferencia Tecnológica (Cite),</a:t>
            </a:r>
            <a:r>
              <a:rPr lang="es-PE" sz="1400" b="1" dirty="0">
                <a:solidFill>
                  <a:srgbClr val="0070C0"/>
                </a:solidFill>
              </a:rPr>
              <a:t> </a:t>
            </a:r>
            <a:r>
              <a:rPr lang="es-PE" sz="1400" dirty="0"/>
              <a:t>brindan servicios de innovación a las MIPYME, a fin de mejorar su productividad, calidad y rentabilidad de las empresas.</a:t>
            </a:r>
          </a:p>
          <a:p>
            <a:r>
              <a:rPr lang="es-PE" sz="1400" dirty="0"/>
              <a:t>El servicio de </a:t>
            </a:r>
            <a:r>
              <a:rPr lang="es-PE" sz="1400" b="1" dirty="0">
                <a:solidFill>
                  <a:srgbClr val="0070C0"/>
                </a:solidFill>
              </a:rPr>
              <a:t>Información tecnológica especializada </a:t>
            </a:r>
            <a:r>
              <a:rPr lang="es-PE" sz="1400" dirty="0"/>
              <a:t>es el que beneficia al mayor número de empresas, con una atención promedio de </a:t>
            </a:r>
            <a:r>
              <a:rPr lang="es-PE" sz="1400" b="1" dirty="0"/>
              <a:t>14 mil empresas por año.</a:t>
            </a:r>
          </a:p>
          <a:p>
            <a:r>
              <a:rPr lang="es-PE" sz="1400" dirty="0"/>
              <a:t>El segundo servicio con mayor número de beneficiarios es </a:t>
            </a:r>
            <a:r>
              <a:rPr lang="es-PE" sz="1400" b="1" dirty="0">
                <a:solidFill>
                  <a:srgbClr val="0070C0"/>
                </a:solidFill>
              </a:rPr>
              <a:t>Capacitación</a:t>
            </a:r>
            <a:r>
              <a:rPr lang="es-PE" sz="1400" b="1" dirty="0"/>
              <a:t>,</a:t>
            </a:r>
            <a:r>
              <a:rPr lang="es-PE" sz="1400" dirty="0"/>
              <a:t> con </a:t>
            </a:r>
            <a:r>
              <a:rPr lang="es-PE" sz="1400" b="1" dirty="0"/>
              <a:t>6,200 atendidos por año.</a:t>
            </a:r>
          </a:p>
          <a:p>
            <a:r>
              <a:rPr lang="es-PE" sz="1400" dirty="0"/>
              <a:t>En promedio, </a:t>
            </a:r>
            <a:r>
              <a:rPr lang="es-PE" sz="1400" b="1" dirty="0"/>
              <a:t>300 empresas </a:t>
            </a:r>
            <a:r>
              <a:rPr lang="es-PE" sz="1400" dirty="0"/>
              <a:t>reciben servicios de </a:t>
            </a:r>
            <a:r>
              <a:rPr lang="es-PE" sz="1400" b="1" dirty="0">
                <a:solidFill>
                  <a:srgbClr val="0070C0"/>
                </a:solidFill>
              </a:rPr>
              <a:t>Diseño y desarrollo de productos</a:t>
            </a:r>
            <a:r>
              <a:rPr lang="es-PE" sz="1400" dirty="0"/>
              <a:t>, y unas </a:t>
            </a:r>
            <a:r>
              <a:rPr lang="es-PE" sz="1400" b="1" dirty="0"/>
              <a:t>200 empresas </a:t>
            </a:r>
            <a:r>
              <a:rPr lang="es-PE" sz="1400" dirty="0"/>
              <a:t>se benefician de los servicios de </a:t>
            </a:r>
            <a:r>
              <a:rPr lang="es-PE" sz="1400" b="1" dirty="0">
                <a:solidFill>
                  <a:srgbClr val="0070C0"/>
                </a:solidFill>
              </a:rPr>
              <a:t>Promoción de investigación, desarrollo e innovación</a:t>
            </a:r>
            <a:r>
              <a:rPr lang="es-PE" sz="1400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D2D64F-C801-479E-BE98-0E9BDC82201C}"/>
              </a:ext>
            </a:extLst>
          </p:cNvPr>
          <p:cNvSpPr txBox="1"/>
          <p:nvPr/>
        </p:nvSpPr>
        <p:spPr>
          <a:xfrm>
            <a:off x="2959893" y="2708118"/>
            <a:ext cx="5848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dirty="0" err="1"/>
              <a:t>N°</a:t>
            </a:r>
            <a:r>
              <a:rPr lang="es-PE" dirty="0"/>
              <a:t> de empresas atendidas por el ITP, 2021 - Primer Semestre 2023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A3150E-8E16-49B0-8B09-4FE689A3BC13}"/>
              </a:ext>
            </a:extLst>
          </p:cNvPr>
          <p:cNvSpPr txBox="1"/>
          <p:nvPr/>
        </p:nvSpPr>
        <p:spPr>
          <a:xfrm>
            <a:off x="383381" y="6440530"/>
            <a:ext cx="5848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Registros administrativos del PP093. Elaboración: OGEIEE - PRODUCE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6CC6497-B1A9-447F-8E33-CEDF9D8BB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448410"/>
              </p:ext>
            </p:extLst>
          </p:nvPr>
        </p:nvGraphicFramePr>
        <p:xfrm>
          <a:off x="383381" y="3165732"/>
          <a:ext cx="11485291" cy="317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3CD1D1F2-54A4-4716-BC57-F2192FBCB0E5}"/>
              </a:ext>
            </a:extLst>
          </p:cNvPr>
          <p:cNvSpPr txBox="1">
            <a:spLocks/>
          </p:cNvSpPr>
          <p:nvPr/>
        </p:nvSpPr>
        <p:spPr>
          <a:xfrm>
            <a:off x="500063" y="30856"/>
            <a:ext cx="10768011" cy="76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100" spc="-50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DEL SECTOR PRODUCCIÓN: </a:t>
            </a: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  <a:endParaRPr lang="es-PE" sz="2400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C1472DD-4D9B-4CD4-A414-4B2F2565BAF0}"/>
              </a:ext>
            </a:extLst>
          </p:cNvPr>
          <p:cNvSpPr/>
          <p:nvPr/>
        </p:nvSpPr>
        <p:spPr>
          <a:xfrm>
            <a:off x="228600" y="0"/>
            <a:ext cx="271463" cy="1045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3856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137DF093341A459B1725B370F0D6C3" ma:contentTypeVersion="13" ma:contentTypeDescription="Crear nuevo documento." ma:contentTypeScope="" ma:versionID="c480ef5da5dfe917aaca902b428dd201">
  <xsd:schema xmlns:xsd="http://www.w3.org/2001/XMLSchema" xmlns:xs="http://www.w3.org/2001/XMLSchema" xmlns:p="http://schemas.microsoft.com/office/2006/metadata/properties" xmlns:ns2="5aff5fc1-a0e3-4d47-9a27-b4e81c198a82" xmlns:ns3="a7360780-f6b7-4420-9875-3f365c257eb2" targetNamespace="http://schemas.microsoft.com/office/2006/metadata/properties" ma:root="true" ma:fieldsID="8da9f98264e057746dbc729b23b4e5ab" ns2:_="" ns3:_="">
    <xsd:import namespace="5aff5fc1-a0e3-4d47-9a27-b4e81c198a82"/>
    <xsd:import namespace="a7360780-f6b7-4420-9875-3f365c257e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f5fc1-a0e3-4d47-9a27-b4e81c198a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60780-f6b7-4420-9875-3f365c257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CC9FB9-5EE8-4277-B761-F9455E7269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07855A-F048-48F7-9C02-6CE8687A5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ff5fc1-a0e3-4d47-9a27-b4e81c198a82"/>
    <ds:schemaRef ds:uri="a7360780-f6b7-4420-9875-3f365c257e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10992C-E267-4A1F-AA9D-3533ADC8BBAF}">
  <ds:schemaRefs>
    <ds:schemaRef ds:uri="a7360780-f6b7-4420-9875-3f365c257eb2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5aff5fc1-a0e3-4d47-9a27-b4e81c198a8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31229</TotalTime>
  <Words>4345</Words>
  <Application>Microsoft Office PowerPoint</Application>
  <PresentationFormat>Panorámica</PresentationFormat>
  <Paragraphs>434</Paragraphs>
  <Slides>27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Cambria Math</vt:lpstr>
      <vt:lpstr>Century Schoolbook</vt:lpstr>
      <vt:lpstr>Franklin Gothic Medium Cond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Tasa de informalidad y Pobreza (%)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Renzo José Figueroa Palomino</dc:creator>
  <cp:lastModifiedBy>Renzo José Figueroa Palomino</cp:lastModifiedBy>
  <cp:revision>3199</cp:revision>
  <cp:lastPrinted>2023-10-02T17:08:38Z</cp:lastPrinted>
  <dcterms:created xsi:type="dcterms:W3CDTF">2016-10-24T22:36:41Z</dcterms:created>
  <dcterms:modified xsi:type="dcterms:W3CDTF">2023-10-03T00:21:11Z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0x010100F0137DF093341A459B1725B370F0D6C3</vt:lpwstr>
  </property>
</Properties>
</file>