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359" r:id="rId5"/>
    <p:sldId id="506" r:id="rId6"/>
    <p:sldId id="508" r:id="rId7"/>
    <p:sldId id="492" r:id="rId8"/>
    <p:sldId id="499" r:id="rId9"/>
    <p:sldId id="360" r:id="rId10"/>
  </p:sldIdLst>
  <p:sldSz cx="12192000" cy="6858000"/>
  <p:notesSz cx="6797675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Fabiola Caceres Paurinotto" initials="SFCP" lastIdx="24" clrIdx="0"/>
  <p:cmAuthor id="2" name="Renzo José Figueroa Palomino" initials="RJFP" lastIdx="1" clrIdx="1">
    <p:extLst>
      <p:ext uri="{19B8F6BF-5375-455C-9EA6-DF929625EA0E}">
        <p15:presenceInfo xmlns:p15="http://schemas.microsoft.com/office/powerpoint/2012/main" userId="S-1-5-21-2643366824-3486481793-2924324341-1722" providerId="AD"/>
      </p:ext>
    </p:extLst>
  </p:cmAuthor>
  <p:cmAuthor id="3" name="Cuenta Microsoft" initials="CM" lastIdx="1" clrIdx="2">
    <p:extLst>
      <p:ext uri="{19B8F6BF-5375-455C-9EA6-DF929625EA0E}">
        <p15:presenceInfo xmlns:p15="http://schemas.microsoft.com/office/powerpoint/2012/main" userId="a450409d21d4502d" providerId="Windows Live"/>
      </p:ext>
    </p:extLst>
  </p:cmAuthor>
  <p:cmAuthor id="4" name="Renzo José Figueroa Palomino" initials="RJFP [2]" lastIdx="12" clrIdx="3">
    <p:extLst>
      <p:ext uri="{19B8F6BF-5375-455C-9EA6-DF929625EA0E}">
        <p15:presenceInfo xmlns:p15="http://schemas.microsoft.com/office/powerpoint/2012/main" userId="Renzo José Figueroa Palomino" providerId="None"/>
      </p:ext>
    </p:extLst>
  </p:cmAuthor>
  <p:cmAuthor id="5" name="Harriet Jasmine Gómez Moncada" initials="HJGM" lastIdx="18" clrIdx="4">
    <p:extLst>
      <p:ext uri="{19B8F6BF-5375-455C-9EA6-DF929625EA0E}">
        <p15:presenceInfo xmlns:p15="http://schemas.microsoft.com/office/powerpoint/2012/main" userId="S::hgomezm@produce.gob.pe::36d5c7ef-af64-451d-801c-913968382c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E5FF"/>
    <a:srgbClr val="9A0000"/>
    <a:srgbClr val="0085B4"/>
    <a:srgbClr val="007635"/>
    <a:srgbClr val="7DDDFF"/>
    <a:srgbClr val="006F96"/>
    <a:srgbClr val="0DC0FF"/>
    <a:srgbClr val="81DEFF"/>
    <a:srgbClr val="25C6FF"/>
    <a:srgbClr val="FF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6220" autoAdjust="0"/>
  </p:normalViewPr>
  <p:slideViewPr>
    <p:cSldViewPr snapToGrid="0">
      <p:cViewPr varScale="1">
        <p:scale>
          <a:sx n="106" d="100"/>
          <a:sy n="106" d="100"/>
        </p:scale>
        <p:origin x="852" y="114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rengifo\Desktop\OGEIEE_TODO\TyC%202023\excel_Textiles%20y%20Confeccion_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rengifo\Desktop\OGEIEE_TODO\TyC%202023\datos_Tejido%20Plano_202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rengifo\Desktop\OGEIEE_TODO\TyC%202023\excel_Textiles%20y%20Confeccion_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rengifo\Desktop\OGEIEE_TODO\TyC%202023\excel_Textiles%20y%20Confeccion_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rengifo\Desktop\OGEIEE_TODO\TyC%202023\excel_Textiles%20y%20Confeccion_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rengifo\Desktop\OGEIEE_TODO\TyC%202023\excel_Textiles%20y%20Confeccion_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rengifo\Desktop\OGEIEE_TODO\TyC%202023\excel_Textiles%20y%20Confeccion_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rengifo\Desktop\OGEIEE_TODO\TyC%202023\datos_Tejido%20Plano_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rengifo\Desktop\OGEIEE_TODO\TyC%202023\datos_Tejido%20Plano_2023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rengifo\Desktop\OGEIEE_TODO\TyC%202023\datos_Tejido%20Plano_20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902676861028183E-2"/>
          <c:y val="5.6690374277800326E-2"/>
          <c:w val="0.91362301100938281"/>
          <c:h val="0.78522348849561119"/>
        </c:manualLayout>
      </c:layout>
      <c:lineChart>
        <c:grouping val="standard"/>
        <c:varyColors val="0"/>
        <c:ser>
          <c:idx val="1"/>
          <c:order val="0"/>
          <c:tx>
            <c:strRef>
              <c:f>'13vf'!$C$6</c:f>
              <c:strCache>
                <c:ptCount val="1"/>
                <c:pt idx="0">
                  <c:v>Exportaciones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s-PE" sz="1200" b="1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'13vf'!$B$8:$B$16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'13vf'!$C$8:$C$16</c:f>
              <c:numCache>
                <c:formatCode>#,##0</c:formatCode>
                <c:ptCount val="9"/>
                <c:pt idx="0">
                  <c:v>411.28195087338241</c:v>
                </c:pt>
                <c:pt idx="1">
                  <c:v>335.39415813698633</c:v>
                </c:pt>
                <c:pt idx="2">
                  <c:v>379.73592538594568</c:v>
                </c:pt>
                <c:pt idx="3">
                  <c:v>423.28944323561302</c:v>
                </c:pt>
                <c:pt idx="4">
                  <c:v>369.08305664956356</c:v>
                </c:pt>
                <c:pt idx="5">
                  <c:v>279.73252091313714</c:v>
                </c:pt>
                <c:pt idx="6">
                  <c:v>439.3359613802416</c:v>
                </c:pt>
                <c:pt idx="7">
                  <c:v>443.70129831946929</c:v>
                </c:pt>
                <c:pt idx="8" formatCode="_-* #,##0_-;\-* #,##0_-;_-* &quot;-&quot;??_-;_-@_-">
                  <c:v>443.42859943213386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436-44A3-9235-57450C5366E3}"/>
            </c:ext>
          </c:extLst>
        </c:ser>
        <c:ser>
          <c:idx val="2"/>
          <c:order val="1"/>
          <c:tx>
            <c:strRef>
              <c:f>'13vf'!$D$6</c:f>
              <c:strCache>
                <c:ptCount val="1"/>
                <c:pt idx="0">
                  <c:v>Importaciones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9.0326831994405662E-3"/>
                  <c:y val="-4.9631917778950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36-44A3-9235-57450C5366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s-PE" sz="12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'13vf'!$B$8:$B$16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'13vf'!$D$8:$D$16</c:f>
              <c:numCache>
                <c:formatCode>#,##0</c:formatCode>
                <c:ptCount val="9"/>
                <c:pt idx="0">
                  <c:v>916.59354730316932</c:v>
                </c:pt>
                <c:pt idx="1">
                  <c:v>897.58969721768801</c:v>
                </c:pt>
                <c:pt idx="2">
                  <c:v>935.89643759930004</c:v>
                </c:pt>
                <c:pt idx="3">
                  <c:v>1027.3052207165456</c:v>
                </c:pt>
                <c:pt idx="4">
                  <c:v>1032.0938651178549</c:v>
                </c:pt>
                <c:pt idx="5">
                  <c:v>1428.1370830112096</c:v>
                </c:pt>
                <c:pt idx="6">
                  <c:v>1416.3750326770248</c:v>
                </c:pt>
                <c:pt idx="7">
                  <c:v>1521.8949456472455</c:v>
                </c:pt>
                <c:pt idx="8">
                  <c:v>1035.1336336584486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436-44A3-9235-57450C536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04839855"/>
        <c:axId val="950616287"/>
      </c:lineChart>
      <c:catAx>
        <c:axId val="1504839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PE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950616287"/>
        <c:crosses val="autoZero"/>
        <c:auto val="1"/>
        <c:lblAlgn val="ctr"/>
        <c:lblOffset val="100"/>
        <c:noMultiLvlLbl val="0"/>
      </c:catAx>
      <c:valAx>
        <c:axId val="950616287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04839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s-PE" sz="10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s-PE" sz="1000" b="0" i="0" u="none" strike="noStrike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s-P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16130798222896E-2"/>
          <c:y val="5.2708945504157105E-2"/>
          <c:w val="0.95367738403554203"/>
          <c:h val="0.7015175799613945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Exportaciones!$B$16</c:f>
              <c:strCache>
                <c:ptCount val="1"/>
                <c:pt idx="0">
                  <c:v>Algodón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Exportaciones!$C$15:$K$15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Exportaciones!$C$16:$K$16</c:f>
              <c:numCache>
                <c:formatCode>_-* #,##0_-;\-* #,##0_-;_-* "-"??_-;_-@_-</c:formatCode>
                <c:ptCount val="9"/>
                <c:pt idx="0">
                  <c:v>49.465557440000012</c:v>
                </c:pt>
                <c:pt idx="1">
                  <c:v>40.706243479999983</c:v>
                </c:pt>
                <c:pt idx="2">
                  <c:v>71.728009200000045</c:v>
                </c:pt>
                <c:pt idx="3">
                  <c:v>39.865449320000074</c:v>
                </c:pt>
                <c:pt idx="4">
                  <c:v>40.170438120000028</c:v>
                </c:pt>
                <c:pt idx="5">
                  <c:v>21.502186249999998</c:v>
                </c:pt>
                <c:pt idx="6">
                  <c:v>36.241656021731238</c:v>
                </c:pt>
                <c:pt idx="7">
                  <c:v>48.473805120341851</c:v>
                </c:pt>
                <c:pt idx="8">
                  <c:v>39.987691333923067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C-4D36-9A7D-98BDB23680A6}"/>
            </c:ext>
          </c:extLst>
        </c:ser>
        <c:ser>
          <c:idx val="2"/>
          <c:order val="1"/>
          <c:tx>
            <c:strRef>
              <c:f>Exportaciones!$B$17</c:f>
              <c:strCache>
                <c:ptCount val="1"/>
                <c:pt idx="0">
                  <c:v>Lana o pelo fino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Exportaciones!$C$15:$K$15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Exportaciones!$C$17:$K$17</c:f>
              <c:numCache>
                <c:formatCode>_-* #,##0_-;\-* #,##0_-;_-* "-"??_-;_-@_-</c:formatCode>
                <c:ptCount val="9"/>
                <c:pt idx="0">
                  <c:v>12.98381245</c:v>
                </c:pt>
                <c:pt idx="1">
                  <c:v>8.9169179099999987</c:v>
                </c:pt>
                <c:pt idx="2">
                  <c:v>19.279373220000004</c:v>
                </c:pt>
                <c:pt idx="3">
                  <c:v>13.424564359999998</c:v>
                </c:pt>
                <c:pt idx="4">
                  <c:v>13.320146069999991</c:v>
                </c:pt>
                <c:pt idx="5">
                  <c:v>8.4597247399999969</c:v>
                </c:pt>
                <c:pt idx="6">
                  <c:v>10.764935995090207</c:v>
                </c:pt>
                <c:pt idx="7">
                  <c:v>12.649705717869303</c:v>
                </c:pt>
                <c:pt idx="8">
                  <c:v>10.515527010486714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2C-4D36-9A7D-98BDB23680A6}"/>
            </c:ext>
          </c:extLst>
        </c:ser>
        <c:ser>
          <c:idx val="3"/>
          <c:order val="2"/>
          <c:tx>
            <c:strRef>
              <c:f>Exportaciones!$B$18</c:f>
              <c:strCache>
                <c:ptCount val="1"/>
                <c:pt idx="0">
                  <c:v>Otro material textil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PE" sz="900" b="1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Exportaciones!$C$15:$K$15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Exportaciones!$C$18:$K$18</c:f>
              <c:numCache>
                <c:formatCode>_-* #,##0_-;\-* #,##0_-;_-* "-"??_-;_-@_-</c:formatCode>
                <c:ptCount val="9"/>
                <c:pt idx="0">
                  <c:v>11.361973700000018</c:v>
                </c:pt>
                <c:pt idx="1">
                  <c:v>10.516403120000014</c:v>
                </c:pt>
                <c:pt idx="2">
                  <c:v>27.607885939999999</c:v>
                </c:pt>
                <c:pt idx="3">
                  <c:v>15.286754400000008</c:v>
                </c:pt>
                <c:pt idx="4">
                  <c:v>15.648192099999997</c:v>
                </c:pt>
                <c:pt idx="5">
                  <c:v>12.830015809999999</c:v>
                </c:pt>
                <c:pt idx="6">
                  <c:v>24.279700176353863</c:v>
                </c:pt>
                <c:pt idx="7">
                  <c:v>21.299831616561885</c:v>
                </c:pt>
                <c:pt idx="8">
                  <c:v>17.18717311551416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2C-4D36-9A7D-98BDB23680A6}"/>
            </c:ext>
          </c:extLst>
        </c:ser>
        <c:ser>
          <c:idx val="4"/>
          <c:order val="3"/>
          <c:tx>
            <c:strRef>
              <c:f>Exportaciones!$B$19</c:f>
              <c:strCache>
                <c:ptCount val="1"/>
                <c:pt idx="0">
                  <c:v>Sintético o artificial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PE"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Exportaciones!$C$15:$K$15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Exportaciones!$C$19:$K$19</c:f>
              <c:numCache>
                <c:formatCode>_-* #,##0_-;\-* #,##0_-;_-* "-"??_-;_-@_-</c:formatCode>
                <c:ptCount val="9"/>
                <c:pt idx="0">
                  <c:v>9.1085600800000019</c:v>
                </c:pt>
                <c:pt idx="1">
                  <c:v>6.9817037700000011</c:v>
                </c:pt>
                <c:pt idx="2">
                  <c:v>11.033261640000003</c:v>
                </c:pt>
                <c:pt idx="3">
                  <c:v>6.1419333500000022</c:v>
                </c:pt>
                <c:pt idx="4">
                  <c:v>11.829439409999987</c:v>
                </c:pt>
                <c:pt idx="5">
                  <c:v>5.6092761399999951</c:v>
                </c:pt>
                <c:pt idx="6">
                  <c:v>9.4246201340475029</c:v>
                </c:pt>
                <c:pt idx="7">
                  <c:v>14.509740855577997</c:v>
                </c:pt>
                <c:pt idx="8">
                  <c:v>12.107462926745058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2C-4D36-9A7D-98BDB23680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100"/>
        <c:axId val="652021215"/>
        <c:axId val="293829183"/>
      </c:barChart>
      <c:lineChart>
        <c:grouping val="standard"/>
        <c:varyColors val="0"/>
        <c:ser>
          <c:idx val="5"/>
          <c:order val="4"/>
          <c:tx>
            <c:strRef>
              <c:f>Exportaciones!$B$20</c:f>
              <c:strCache>
                <c:ptCount val="1"/>
                <c:pt idx="0">
                  <c:v>Total general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28575">
                <a:solidFill>
                  <a:srgbClr val="00206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Exportaciones!$C$15:$K$15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Exportaciones!$C$20:$K$20</c:f>
              <c:numCache>
                <c:formatCode>_-* #,##0_-;\-* #,##0_-;_-* "-"??_-;_-@_-</c:formatCode>
                <c:ptCount val="9"/>
                <c:pt idx="0">
                  <c:v>82.919903670000025</c:v>
                </c:pt>
                <c:pt idx="1">
                  <c:v>67.121268279999981</c:v>
                </c:pt>
                <c:pt idx="2">
                  <c:v>129.64853000000005</c:v>
                </c:pt>
                <c:pt idx="3">
                  <c:v>74.718701430000095</c:v>
                </c:pt>
                <c:pt idx="4">
                  <c:v>80.968215700000002</c:v>
                </c:pt>
                <c:pt idx="5">
                  <c:v>48.40120293999999</c:v>
                </c:pt>
                <c:pt idx="6">
                  <c:v>80.710912327222829</c:v>
                </c:pt>
                <c:pt idx="7">
                  <c:v>96.933083310351023</c:v>
                </c:pt>
                <c:pt idx="8">
                  <c:v>79.797854386669002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8F2C-4D36-9A7D-98BDB23680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2021215"/>
        <c:axId val="293829183"/>
      </c:lineChart>
      <c:catAx>
        <c:axId val="652021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93829183"/>
        <c:crosses val="autoZero"/>
        <c:auto val="1"/>
        <c:lblAlgn val="ctr"/>
        <c:lblOffset val="100"/>
        <c:noMultiLvlLbl val="0"/>
      </c:catAx>
      <c:valAx>
        <c:axId val="293829183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652021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159070395700933E-2"/>
          <c:y val="0.83344130552430884"/>
          <c:w val="0.83079632127171255"/>
          <c:h val="0.13910325192061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11080301008888"/>
          <c:y val="8.0808057436770733E-2"/>
          <c:w val="0.47601433541737515"/>
          <c:h val="0.838383885126458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PE" sz="1100" b="1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'13vf'!$S$28:$S$30</c:f>
              <c:strCache>
                <c:ptCount val="3"/>
                <c:pt idx="0">
                  <c:v>Hiladuras</c:v>
                </c:pt>
                <c:pt idx="1">
                  <c:v>Tejido punto y ganchillo</c:v>
                </c:pt>
                <c:pt idx="2">
                  <c:v>Otros</c:v>
                </c:pt>
              </c:strCache>
            </c:strRef>
          </c:cat>
          <c:val>
            <c:numRef>
              <c:f>'13vf'!$U$28:$U$30</c:f>
              <c:numCache>
                <c:formatCode>0.0%</c:formatCode>
                <c:ptCount val="3"/>
                <c:pt idx="0">
                  <c:v>0.51936692012913621</c:v>
                </c:pt>
                <c:pt idx="1">
                  <c:v>0.16045614428944854</c:v>
                </c:pt>
                <c:pt idx="2">
                  <c:v>0.32017693558141513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C-43F8-8D76-E7A1595DC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252299423"/>
        <c:axId val="1474990239"/>
      </c:barChart>
      <c:catAx>
        <c:axId val="12522994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PE"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1474990239"/>
        <c:crosses val="autoZero"/>
        <c:auto val="1"/>
        <c:lblAlgn val="ctr"/>
        <c:lblOffset val="100"/>
        <c:noMultiLvlLbl val="0"/>
      </c:catAx>
      <c:valAx>
        <c:axId val="1474990239"/>
        <c:scaling>
          <c:orientation val="minMax"/>
        </c:scaling>
        <c:delete val="0"/>
        <c:axPos val="t"/>
        <c:numFmt formatCode="0.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PE"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1252299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s-PE" sz="1100" b="0" i="0" u="none" strike="noStrike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048743907011617"/>
          <c:y val="8.0808057436770733E-2"/>
          <c:w val="0.54420802050906436"/>
          <c:h val="0.838383885126458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PE" sz="11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'13vf'!$S$7:$S$9</c:f>
              <c:strCache>
                <c:ptCount val="3"/>
                <c:pt idx="0">
                  <c:v>Tejeduras</c:v>
                </c:pt>
                <c:pt idx="1">
                  <c:v>Hiladuras</c:v>
                </c:pt>
                <c:pt idx="2">
                  <c:v>Otros</c:v>
                </c:pt>
              </c:strCache>
            </c:strRef>
          </c:cat>
          <c:val>
            <c:numRef>
              <c:f>'13vf'!$U$7:$U$9</c:f>
              <c:numCache>
                <c:formatCode>0.0%</c:formatCode>
                <c:ptCount val="3"/>
                <c:pt idx="0">
                  <c:v>0.2464904512396407</c:v>
                </c:pt>
                <c:pt idx="1">
                  <c:v>0.24521136489242798</c:v>
                </c:pt>
                <c:pt idx="2">
                  <c:v>0.50829818386793135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61-42BC-85B7-CF9852914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axId val="1252299423"/>
        <c:axId val="1474990239"/>
      </c:barChart>
      <c:catAx>
        <c:axId val="12522994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PE"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1474990239"/>
        <c:crosses val="autoZero"/>
        <c:auto val="1"/>
        <c:lblAlgn val="ctr"/>
        <c:lblOffset val="100"/>
        <c:noMultiLvlLbl val="0"/>
      </c:catAx>
      <c:valAx>
        <c:axId val="1474990239"/>
        <c:scaling>
          <c:orientation val="minMax"/>
        </c:scaling>
        <c:delete val="0"/>
        <c:axPos val="t"/>
        <c:numFmt formatCode="0.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52299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77179098016733"/>
          <c:y val="8.0657732923020073E-2"/>
          <c:w val="0.45495188876610398"/>
          <c:h val="0.8386845341539598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PE" sz="900" b="1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'14vf'!$S$17:$S$19</c:f>
              <c:strCache>
                <c:ptCount val="3"/>
                <c:pt idx="0">
                  <c:v>Prendas de vestir</c:v>
                </c:pt>
                <c:pt idx="1">
                  <c:v>Prendas de tejidos de punto y ganchillo</c:v>
                </c:pt>
                <c:pt idx="2">
                  <c:v>Artículos de piel</c:v>
                </c:pt>
              </c:strCache>
            </c:strRef>
          </c:cat>
          <c:val>
            <c:numRef>
              <c:f>'14vf'!$U$17:$U$19</c:f>
              <c:numCache>
                <c:formatCode>0.0%</c:formatCode>
                <c:ptCount val="3"/>
                <c:pt idx="0">
                  <c:v>0.8606774279776368</c:v>
                </c:pt>
                <c:pt idx="1">
                  <c:v>0.13791796496552322</c:v>
                </c:pt>
                <c:pt idx="2">
                  <c:v>1.4046070568399212E-3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A4-4723-B6E2-584A43F449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52299423"/>
        <c:axId val="1474990239"/>
      </c:barChart>
      <c:catAx>
        <c:axId val="12522994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PE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1474990239"/>
        <c:crosses val="autoZero"/>
        <c:auto val="1"/>
        <c:lblAlgn val="ctr"/>
        <c:lblOffset val="100"/>
        <c:noMultiLvlLbl val="0"/>
      </c:catAx>
      <c:valAx>
        <c:axId val="1474990239"/>
        <c:scaling>
          <c:orientation val="minMax"/>
        </c:scaling>
        <c:delete val="0"/>
        <c:axPos val="t"/>
        <c:numFmt formatCode="0.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52299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'14vf'!$C$6</c:f>
              <c:strCache>
                <c:ptCount val="1"/>
                <c:pt idx="0">
                  <c:v>Exportaciones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PE" sz="1200" b="1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'14vf'!$B$8:$B$16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'14vf'!$C$8:$C$16</c:f>
              <c:numCache>
                <c:formatCode>#,##0</c:formatCode>
                <c:ptCount val="9"/>
                <c:pt idx="0">
                  <c:v>913.80602923253048</c:v>
                </c:pt>
                <c:pt idx="1">
                  <c:v>860.59855758836102</c:v>
                </c:pt>
                <c:pt idx="2">
                  <c:v>887.31707033518683</c:v>
                </c:pt>
                <c:pt idx="3">
                  <c:v>975.20084077129798</c:v>
                </c:pt>
                <c:pt idx="4">
                  <c:v>989.48592024129641</c:v>
                </c:pt>
                <c:pt idx="5">
                  <c:v>748.75405458283672</c:v>
                </c:pt>
                <c:pt idx="6">
                  <c:v>1115.8260522140638</c:v>
                </c:pt>
                <c:pt idx="7">
                  <c:v>1399.8357795055299</c:v>
                </c:pt>
                <c:pt idx="8" formatCode="_-* #,##0_-;\-* #,##0_-;_-* &quot;-&quot;??_-;_-@_-">
                  <c:v>1151.9041904103144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5F1-473A-9FE7-7223A658A098}"/>
            </c:ext>
          </c:extLst>
        </c:ser>
        <c:ser>
          <c:idx val="2"/>
          <c:order val="1"/>
          <c:tx>
            <c:strRef>
              <c:f>'14vf'!$D$6</c:f>
              <c:strCache>
                <c:ptCount val="1"/>
                <c:pt idx="0">
                  <c:v>Importaciones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PE" sz="1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'14vf'!$B$8:$B$16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'14vf'!$D$8:$D$16</c:f>
              <c:numCache>
                <c:formatCode>#,##0</c:formatCode>
                <c:ptCount val="9"/>
                <c:pt idx="0">
                  <c:v>669.14190222467141</c:v>
                </c:pt>
                <c:pt idx="1">
                  <c:v>618.67536219839235</c:v>
                </c:pt>
                <c:pt idx="2">
                  <c:v>668.67890967711844</c:v>
                </c:pt>
                <c:pt idx="3">
                  <c:v>773.85956269073461</c:v>
                </c:pt>
                <c:pt idx="4">
                  <c:v>822.1986842976238</c:v>
                </c:pt>
                <c:pt idx="5">
                  <c:v>686.96671390226015</c:v>
                </c:pt>
                <c:pt idx="6">
                  <c:v>732.21646453110168</c:v>
                </c:pt>
                <c:pt idx="7">
                  <c:v>957.2483001833084</c:v>
                </c:pt>
                <c:pt idx="8" formatCode="0.0">
                  <c:v>852.9585280267205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5F1-473A-9FE7-7223A658A0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04839855"/>
        <c:axId val="950616287"/>
      </c:lineChart>
      <c:catAx>
        <c:axId val="1504839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PE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950616287"/>
        <c:crosses val="autoZero"/>
        <c:auto val="1"/>
        <c:lblAlgn val="ctr"/>
        <c:lblOffset val="100"/>
        <c:noMultiLvlLbl val="0"/>
      </c:catAx>
      <c:valAx>
        <c:axId val="950616287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04839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s-PE" sz="10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PE"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'14vf'!$R$7:$R$9</c:f>
              <c:strCache>
                <c:ptCount val="3"/>
                <c:pt idx="0">
                  <c:v>Prendas de vestir</c:v>
                </c:pt>
                <c:pt idx="1">
                  <c:v>Prendas de tejidos de punto y ganchillo</c:v>
                </c:pt>
                <c:pt idx="2">
                  <c:v>Artículos de piel</c:v>
                </c:pt>
              </c:strCache>
            </c:strRef>
          </c:cat>
          <c:val>
            <c:numRef>
              <c:f>'14vf'!$T$7:$T$9</c:f>
              <c:numCache>
                <c:formatCode>0.0%</c:formatCode>
                <c:ptCount val="3"/>
                <c:pt idx="0">
                  <c:v>0.84675399282020869</c:v>
                </c:pt>
                <c:pt idx="1">
                  <c:v>0.15316062259384911</c:v>
                </c:pt>
                <c:pt idx="2" formatCode="0.00%">
                  <c:v>8.5384585942264727E-5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95-4D1C-BCB2-7A8364D5A9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52299423"/>
        <c:axId val="1474990239"/>
      </c:barChart>
      <c:catAx>
        <c:axId val="12522994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PE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1474990239"/>
        <c:crosses val="autoZero"/>
        <c:auto val="1"/>
        <c:lblAlgn val="ctr"/>
        <c:lblOffset val="100"/>
        <c:noMultiLvlLbl val="0"/>
      </c:catAx>
      <c:valAx>
        <c:axId val="1474990239"/>
        <c:scaling>
          <c:orientation val="minMax"/>
        </c:scaling>
        <c:delete val="0"/>
        <c:axPos val="t"/>
        <c:numFmt formatCode="0.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52299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'X-M'!$A$15</c:f>
              <c:strCache>
                <c:ptCount val="1"/>
                <c:pt idx="0">
                  <c:v>Exportaciones - FOB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PE"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'X-M'!$C$14:$K$14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'X-M'!$C$15:$K$15</c:f>
              <c:numCache>
                <c:formatCode>_-* #,##0_-;\-* #,##0_-;_-* "-"??_-;_-@_-</c:formatCode>
                <c:ptCount val="9"/>
                <c:pt idx="0">
                  <c:v>49.465557440000012</c:v>
                </c:pt>
                <c:pt idx="1">
                  <c:v>40.706243479999983</c:v>
                </c:pt>
                <c:pt idx="2">
                  <c:v>71.728009200000045</c:v>
                </c:pt>
                <c:pt idx="3">
                  <c:v>39.865449320000074</c:v>
                </c:pt>
                <c:pt idx="4">
                  <c:v>40.170438120000028</c:v>
                </c:pt>
                <c:pt idx="5">
                  <c:v>21.502186249999998</c:v>
                </c:pt>
                <c:pt idx="6">
                  <c:v>36.241656021731238</c:v>
                </c:pt>
                <c:pt idx="7">
                  <c:v>48.473805120341851</c:v>
                </c:pt>
                <c:pt idx="8">
                  <c:v>39.987691333923067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718-480B-B6E6-6894B91AA90F}"/>
            </c:ext>
          </c:extLst>
        </c:ser>
        <c:ser>
          <c:idx val="2"/>
          <c:order val="1"/>
          <c:tx>
            <c:strRef>
              <c:f>'X-M'!$A$16</c:f>
              <c:strCache>
                <c:ptCount val="1"/>
                <c:pt idx="0">
                  <c:v>Importaciones - CIF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'X-M'!$C$14:$K$14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'X-M'!$C$16:$K$16</c:f>
              <c:numCache>
                <c:formatCode>_-* #,##0_-;\-* #,##0_-;_-* "-"??_-;_-@_-</c:formatCode>
                <c:ptCount val="9"/>
                <c:pt idx="0">
                  <c:v>170.50494537600005</c:v>
                </c:pt>
                <c:pt idx="1">
                  <c:v>168.94445032899981</c:v>
                </c:pt>
                <c:pt idx="2">
                  <c:v>175.88321520600044</c:v>
                </c:pt>
                <c:pt idx="3">
                  <c:v>196.95687417000002</c:v>
                </c:pt>
                <c:pt idx="4">
                  <c:v>180.08838698200017</c:v>
                </c:pt>
                <c:pt idx="5">
                  <c:v>138.0103374419997</c:v>
                </c:pt>
                <c:pt idx="6">
                  <c:v>123.27331749235231</c:v>
                </c:pt>
                <c:pt idx="7">
                  <c:v>166.22746938653623</c:v>
                </c:pt>
                <c:pt idx="8">
                  <c:v>154.57365720421168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718-480B-B6E6-6894B91AA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04839855"/>
        <c:axId val="950616287"/>
      </c:lineChart>
      <c:catAx>
        <c:axId val="1504839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950616287"/>
        <c:crosses val="autoZero"/>
        <c:auto val="1"/>
        <c:lblAlgn val="ctr"/>
        <c:lblOffset val="100"/>
        <c:noMultiLvlLbl val="0"/>
      </c:catAx>
      <c:valAx>
        <c:axId val="950616287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504839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099300087489064E-2"/>
          <c:y val="0.89838181685622631"/>
          <c:w val="0.79957917760279962"/>
          <c:h val="7.38404053659959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38505078169577"/>
          <c:y val="5.0925925925925923E-2"/>
          <c:w val="0.60139528021910893"/>
          <c:h val="0.829281860600758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'X-M'!$C$20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'X-M'!$B$21:$B$24</c:f>
              <c:strCache>
                <c:ptCount val="4"/>
                <c:pt idx="0">
                  <c:v>M - Confecciones</c:v>
                </c:pt>
                <c:pt idx="1">
                  <c:v>M - Prendas Tejido plano algodón</c:v>
                </c:pt>
                <c:pt idx="2">
                  <c:v>X - Confecciones</c:v>
                </c:pt>
                <c:pt idx="3">
                  <c:v>X - Prendas Tejido plano algodón</c:v>
                </c:pt>
              </c:strCache>
            </c:strRef>
          </c:cat>
          <c:val>
            <c:numRef>
              <c:f>'X-M'!$C$21:$C$24</c:f>
              <c:numCache>
                <c:formatCode>_-* #,##0_-;\-* #,##0_-;_-* "-"??_-;_-@_-</c:formatCode>
                <c:ptCount val="4"/>
                <c:pt idx="0">
                  <c:v>669.14190222467141</c:v>
                </c:pt>
                <c:pt idx="1">
                  <c:v>170.50494537600005</c:v>
                </c:pt>
                <c:pt idx="2">
                  <c:v>913.80602923253048</c:v>
                </c:pt>
                <c:pt idx="3">
                  <c:v>49.465557440000012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47-4241-AE1B-E53B3AC7523E}"/>
            </c:ext>
          </c:extLst>
        </c:ser>
        <c:ser>
          <c:idx val="1"/>
          <c:order val="1"/>
          <c:tx>
            <c:strRef>
              <c:f>'X-M'!$D$20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'X-M'!$B$21:$B$24</c:f>
              <c:strCache>
                <c:ptCount val="4"/>
                <c:pt idx="0">
                  <c:v>M - Confecciones</c:v>
                </c:pt>
                <c:pt idx="1">
                  <c:v>M - Prendas Tejido plano algodón</c:v>
                </c:pt>
                <c:pt idx="2">
                  <c:v>X - Confecciones</c:v>
                </c:pt>
                <c:pt idx="3">
                  <c:v>X - Prendas Tejido plano algodón</c:v>
                </c:pt>
              </c:strCache>
            </c:strRef>
          </c:cat>
          <c:val>
            <c:numRef>
              <c:f>'X-M'!$D$21:$D$24</c:f>
              <c:numCache>
                <c:formatCode>_-* #,##0_-;\-* #,##0_-;_-* "-"??_-;_-@_-</c:formatCode>
                <c:ptCount val="4"/>
                <c:pt idx="0">
                  <c:v>853</c:v>
                </c:pt>
                <c:pt idx="1">
                  <c:v>154.57365720421168</c:v>
                </c:pt>
                <c:pt idx="2">
                  <c:v>1152</c:v>
                </c:pt>
                <c:pt idx="3">
                  <c:v>39.987691333923067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47-4241-AE1B-E53B3AC75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829024703"/>
        <c:axId val="838235855"/>
      </c:barChart>
      <c:catAx>
        <c:axId val="82902470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838235855"/>
        <c:crosses val="autoZero"/>
        <c:auto val="1"/>
        <c:lblAlgn val="ctr"/>
        <c:lblOffset val="100"/>
        <c:noMultiLvlLbl val="0"/>
      </c:catAx>
      <c:valAx>
        <c:axId val="838235855"/>
        <c:scaling>
          <c:orientation val="minMax"/>
        </c:scaling>
        <c:delete val="1"/>
        <c:axPos val="t"/>
        <c:numFmt formatCode="_-* #,##0_-;\-* #,##0_-;_-* &quot;-&quot;??_-;_-@_-" sourceLinked="1"/>
        <c:majorTickMark val="none"/>
        <c:minorTickMark val="none"/>
        <c:tickLblPos val="nextTo"/>
        <c:crossAx val="829024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999570923199818"/>
          <c:y val="0.89409667541557303"/>
          <c:w val="0.55305187721100091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IMportaciones!$B$14</c:f>
              <c:strCache>
                <c:ptCount val="1"/>
                <c:pt idx="0">
                  <c:v>Algodón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IMportaciones!$C$13:$K$13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IMportaciones!$C$14:$K$14</c:f>
              <c:numCache>
                <c:formatCode>_-* #,##0_-;\-* #,##0_-;_-* "-"??_-;_-@_-</c:formatCode>
                <c:ptCount val="9"/>
                <c:pt idx="0">
                  <c:v>170.50494537600005</c:v>
                </c:pt>
                <c:pt idx="1">
                  <c:v>168.94445032899981</c:v>
                </c:pt>
                <c:pt idx="2">
                  <c:v>175.88321520600044</c:v>
                </c:pt>
                <c:pt idx="3">
                  <c:v>196.95687417000002</c:v>
                </c:pt>
                <c:pt idx="4">
                  <c:v>180.08838698200017</c:v>
                </c:pt>
                <c:pt idx="5">
                  <c:v>138.0103374419997</c:v>
                </c:pt>
                <c:pt idx="6">
                  <c:v>123.27331749235231</c:v>
                </c:pt>
                <c:pt idx="7">
                  <c:v>166.22746938653623</c:v>
                </c:pt>
                <c:pt idx="8">
                  <c:v>154.57365720421168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36-41CE-9507-3F6E47F9976B}"/>
            </c:ext>
          </c:extLst>
        </c:ser>
        <c:ser>
          <c:idx val="2"/>
          <c:order val="1"/>
          <c:tx>
            <c:strRef>
              <c:f>IMportaciones!$B$15</c:f>
              <c:strCache>
                <c:ptCount val="1"/>
                <c:pt idx="0">
                  <c:v>Lana o pelo fino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IMportaciones!$C$13:$K$13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IMportaciones!$C$15:$K$15</c:f>
              <c:numCache>
                <c:formatCode>_-* #,##0_-;\-* #,##0_-;_-* "-"??_-;_-@_-</c:formatCode>
                <c:ptCount val="9"/>
                <c:pt idx="0">
                  <c:v>5.7945672529999994</c:v>
                </c:pt>
                <c:pt idx="1">
                  <c:v>4.5946145400000011</c:v>
                </c:pt>
                <c:pt idx="2">
                  <c:v>4.5758754709999954</c:v>
                </c:pt>
                <c:pt idx="3">
                  <c:v>3.8931852550000028</c:v>
                </c:pt>
                <c:pt idx="4">
                  <c:v>4.4256918909999987</c:v>
                </c:pt>
                <c:pt idx="5">
                  <c:v>1.7813969520000006</c:v>
                </c:pt>
                <c:pt idx="6">
                  <c:v>1.2804190126354105</c:v>
                </c:pt>
                <c:pt idx="7">
                  <c:v>2.1538654803881463</c:v>
                </c:pt>
                <c:pt idx="8">
                  <c:v>2.7511899106993951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36-41CE-9507-3F6E47F9976B}"/>
            </c:ext>
          </c:extLst>
        </c:ser>
        <c:ser>
          <c:idx val="3"/>
          <c:order val="2"/>
          <c:tx>
            <c:strRef>
              <c:f>IMportaciones!$B$16</c:f>
              <c:strCache>
                <c:ptCount val="1"/>
                <c:pt idx="0">
                  <c:v>Otro material textil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PE" sz="900" b="1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IMportaciones!$C$13:$K$13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IMportaciones!$C$16:$K$16</c:f>
              <c:numCache>
                <c:formatCode>_-* #,##0_-;\-* #,##0_-;_-* "-"??_-;_-@_-</c:formatCode>
                <c:ptCount val="9"/>
                <c:pt idx="0">
                  <c:v>52.558812141999894</c:v>
                </c:pt>
                <c:pt idx="1">
                  <c:v>46.887172785000025</c:v>
                </c:pt>
                <c:pt idx="2">
                  <c:v>47.981903604999985</c:v>
                </c:pt>
                <c:pt idx="3">
                  <c:v>53.576816291999975</c:v>
                </c:pt>
                <c:pt idx="4">
                  <c:v>58.941925185000315</c:v>
                </c:pt>
                <c:pt idx="5">
                  <c:v>72.181814141000174</c:v>
                </c:pt>
                <c:pt idx="6">
                  <c:v>77.904022953301777</c:v>
                </c:pt>
                <c:pt idx="7">
                  <c:v>83.140390623133314</c:v>
                </c:pt>
                <c:pt idx="8">
                  <c:v>77.489620695511249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36-41CE-9507-3F6E47F9976B}"/>
            </c:ext>
          </c:extLst>
        </c:ser>
        <c:ser>
          <c:idx val="4"/>
          <c:order val="3"/>
          <c:tx>
            <c:strRef>
              <c:f>IMportaciones!$B$17</c:f>
              <c:strCache>
                <c:ptCount val="1"/>
                <c:pt idx="0">
                  <c:v>Sintético o artificial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PE"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IMportaciones!$C$13:$K$13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IMportaciones!$C$17:$K$17</c:f>
              <c:numCache>
                <c:formatCode>_-* #,##0_-;\-* #,##0_-;_-* "-"??_-;_-@_-</c:formatCode>
                <c:ptCount val="9"/>
                <c:pt idx="0">
                  <c:v>170.93181742299973</c:v>
                </c:pt>
                <c:pt idx="1">
                  <c:v>168.13699995299893</c:v>
                </c:pt>
                <c:pt idx="2">
                  <c:v>190.15587044200026</c:v>
                </c:pt>
                <c:pt idx="3">
                  <c:v>242.88518255300062</c:v>
                </c:pt>
                <c:pt idx="4">
                  <c:v>270.45853651499937</c:v>
                </c:pt>
                <c:pt idx="5">
                  <c:v>231.00073605400001</c:v>
                </c:pt>
                <c:pt idx="6">
                  <c:v>235.7113394858311</c:v>
                </c:pt>
                <c:pt idx="7">
                  <c:v>266.78910520031258</c:v>
                </c:pt>
                <c:pt idx="8">
                  <c:v>240.93479797309453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36-41CE-9507-3F6E47F99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100"/>
        <c:axId val="652021215"/>
        <c:axId val="293829183"/>
      </c:barChart>
      <c:lineChart>
        <c:grouping val="standard"/>
        <c:varyColors val="0"/>
        <c:ser>
          <c:idx val="5"/>
          <c:order val="4"/>
          <c:tx>
            <c:strRef>
              <c:f>IMportaciones!$B$18</c:f>
              <c:strCache>
                <c:ptCount val="1"/>
                <c:pt idx="0">
                  <c:v>Total general</c:v>
                </c:pt>
              </c:strCache>
            </c:strRef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19050">
                <a:solidFill>
                  <a:srgbClr val="00206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PE" sz="10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IMportaciones!$C$13:$K$13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IMportaciones!$C$18:$K$18</c:f>
              <c:numCache>
                <c:formatCode>_-* #,##0_-;\-* #,##0_-;_-* "-"??_-;_-@_-</c:formatCode>
                <c:ptCount val="9"/>
                <c:pt idx="0">
                  <c:v>399.79014219399966</c:v>
                </c:pt>
                <c:pt idx="1">
                  <c:v>388.56323760699883</c:v>
                </c:pt>
                <c:pt idx="2">
                  <c:v>418.59686472400068</c:v>
                </c:pt>
                <c:pt idx="3">
                  <c:v>497.31205827000059</c:v>
                </c:pt>
                <c:pt idx="4">
                  <c:v>513.91454057299984</c:v>
                </c:pt>
                <c:pt idx="5">
                  <c:v>442.97428458899986</c:v>
                </c:pt>
                <c:pt idx="6">
                  <c:v>438.16909894412066</c:v>
                </c:pt>
                <c:pt idx="7">
                  <c:v>518.31083069037027</c:v>
                </c:pt>
                <c:pt idx="8">
                  <c:v>475.74926578351688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6536-41CE-9507-3F6E47F99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2021215"/>
        <c:axId val="293829183"/>
      </c:lineChart>
      <c:catAx>
        <c:axId val="652021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93829183"/>
        <c:crosses val="autoZero"/>
        <c:auto val="1"/>
        <c:lblAlgn val="ctr"/>
        <c:lblOffset val="100"/>
        <c:noMultiLvlLbl val="0"/>
      </c:catAx>
      <c:valAx>
        <c:axId val="293829183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652021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410048721171303E-2"/>
          <c:y val="0.82497047278848568"/>
          <c:w val="0.89052641472016958"/>
          <c:h val="0.147574084656443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0.02586</cdr:x>
      <cdr:y>0.45767</cdr:y>
    </cdr:from>
    <cdr:to>
      <cdr:x>0.97993</cdr:x>
      <cdr:y>0.45767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id="{3437AF7D-454D-46DE-8336-9791A62CB18D}"/>
            </a:ext>
          </a:extLst>
        </cdr:cNvPr>
        <cdr:cNvCxnSpPr/>
      </cdr:nvCxnSpPr>
      <cdr:spPr>
        <a:xfrm xmlns:a="http://schemas.openxmlformats.org/drawingml/2006/main">
          <a:off x="125520" y="1414591"/>
          <a:ext cx="4630723" cy="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86D31-9546-4B24-B07F-6D233D5D764B}" type="datetimeFigureOut">
              <a:rPr lang="es-PE" smtClean="0"/>
              <a:t>7/03/2024</a:t>
            </a:fld>
            <a:endParaRPr lang="es-PE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861AF-2C78-47C8-8405-6C2CD2F99A8E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81820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63CBE-D50F-42EF-B1BF-900784513867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854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3E14-4427-4881-8A21-34BA1FF3C3C7}" type="datetimeFigureOut">
              <a:rPr lang="es-PE" smtClean="0"/>
              <a:t>7/03/2024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E48F-E9F1-4CA1-879B-3F187005D0A8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8225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3E14-4427-4881-8A21-34BA1FF3C3C7}" type="datetimeFigureOut">
              <a:rPr lang="es-PE" smtClean="0"/>
              <a:t>7/03/2024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E48F-E9F1-4CA1-879B-3F187005D0A8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1058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3E14-4427-4881-8A21-34BA1FF3C3C7}" type="datetimeFigureOut">
              <a:rPr lang="es-PE" smtClean="0"/>
              <a:t>7/03/2024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E48F-E9F1-4CA1-879B-3F187005D0A8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9410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3E14-4427-4881-8A21-34BA1FF3C3C7}" type="datetimeFigureOut">
              <a:rPr lang="es-PE" smtClean="0"/>
              <a:t>7/03/2024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E48F-E9F1-4CA1-879B-3F187005D0A8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0309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3E14-4427-4881-8A21-34BA1FF3C3C7}" type="datetimeFigureOut">
              <a:rPr lang="es-PE" smtClean="0"/>
              <a:t>7/03/2024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E48F-E9F1-4CA1-879B-3F187005D0A8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2397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3E14-4427-4881-8A21-34BA1FF3C3C7}" type="datetimeFigureOut">
              <a:rPr lang="es-PE" smtClean="0"/>
              <a:t>7/03/2024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E48F-E9F1-4CA1-879B-3F187005D0A8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16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3E14-4427-4881-8A21-34BA1FF3C3C7}" type="datetimeFigureOut">
              <a:rPr lang="es-PE" smtClean="0"/>
              <a:t>7/03/2024</a:t>
            </a:fld>
            <a:endParaRPr lang="es-PE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E48F-E9F1-4CA1-879B-3F187005D0A8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9642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3E14-4427-4881-8A21-34BA1FF3C3C7}" type="datetimeFigureOut">
              <a:rPr lang="es-PE" smtClean="0"/>
              <a:t>7/03/2024</a:t>
            </a:fld>
            <a:endParaRPr lang="es-PE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E48F-E9F1-4CA1-879B-3F187005D0A8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9451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3E14-4427-4881-8A21-34BA1FF3C3C7}" type="datetimeFigureOut">
              <a:rPr lang="es-PE" smtClean="0"/>
              <a:t>7/03/2024</a:t>
            </a:fld>
            <a:endParaRPr lang="es-P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E48F-E9F1-4CA1-879B-3F187005D0A8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5259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3E14-4427-4881-8A21-34BA1FF3C3C7}" type="datetimeFigureOut">
              <a:rPr lang="es-PE" smtClean="0"/>
              <a:t>7/03/2024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E48F-E9F1-4CA1-879B-3F187005D0A8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8427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3E14-4427-4881-8A21-34BA1FF3C3C7}" type="datetimeFigureOut">
              <a:rPr lang="es-PE" smtClean="0"/>
              <a:t>7/03/2024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E48F-E9F1-4CA1-879B-3F187005D0A8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7226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13E14-4427-4881-8A21-34BA1FF3C3C7}" type="datetimeFigureOut">
              <a:rPr lang="es-PE" smtClean="0"/>
              <a:t>7/03/2024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5E48F-E9F1-4CA1-879B-3F187005D0A8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7804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demap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4018A06-F120-4F4C-8AB5-C5709F55B7A7}"/>
              </a:ext>
            </a:extLst>
          </p:cNvPr>
          <p:cNvSpPr/>
          <p:nvPr/>
        </p:nvSpPr>
        <p:spPr>
          <a:xfrm>
            <a:off x="0" y="-28137"/>
            <a:ext cx="3060000" cy="108000"/>
          </a:xfrm>
          <a:prstGeom prst="rect">
            <a:avLst/>
          </a:prstGeom>
          <a:solidFill>
            <a:srgbClr val="00A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9DAEAEA-A47B-45DC-BEB1-62DF8D8C2432}"/>
              </a:ext>
            </a:extLst>
          </p:cNvPr>
          <p:cNvSpPr/>
          <p:nvPr/>
        </p:nvSpPr>
        <p:spPr>
          <a:xfrm>
            <a:off x="3060000" y="-28137"/>
            <a:ext cx="3060000" cy="108000"/>
          </a:xfrm>
          <a:prstGeom prst="rect">
            <a:avLst/>
          </a:prstGeom>
          <a:solidFill>
            <a:srgbClr val="253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16235C3-06E9-4BF7-AA83-DA637194C1CD}"/>
              </a:ext>
            </a:extLst>
          </p:cNvPr>
          <p:cNvSpPr/>
          <p:nvPr/>
        </p:nvSpPr>
        <p:spPr>
          <a:xfrm>
            <a:off x="6064616" y="-28137"/>
            <a:ext cx="3060000" cy="108000"/>
          </a:xfrm>
          <a:prstGeom prst="rect">
            <a:avLst/>
          </a:prstGeom>
          <a:solidFill>
            <a:srgbClr val="F1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C78E93B-ED40-4E7D-9AC2-918D162FF7A5}"/>
              </a:ext>
            </a:extLst>
          </p:cNvPr>
          <p:cNvSpPr/>
          <p:nvPr/>
        </p:nvSpPr>
        <p:spPr>
          <a:xfrm>
            <a:off x="9117934" y="-28137"/>
            <a:ext cx="3096000" cy="108000"/>
          </a:xfrm>
          <a:prstGeom prst="rect">
            <a:avLst/>
          </a:prstGeom>
          <a:solidFill>
            <a:srgbClr val="E2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4498973-F296-4D99-BBDA-2BDB02DB19E4}"/>
              </a:ext>
            </a:extLst>
          </p:cNvPr>
          <p:cNvSpPr txBox="1"/>
          <p:nvPr/>
        </p:nvSpPr>
        <p:spPr>
          <a:xfrm>
            <a:off x="8719742" y="5655254"/>
            <a:ext cx="2804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dirty="0">
                <a:solidFill>
                  <a:srgbClr val="05223C"/>
                </a:solidFill>
                <a:latin typeface="Franklin Gothic Medium Cond" panose="020B0606030402020204" pitchFamily="34" charset="0"/>
              </a:rPr>
              <a:t>Marzo 2024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926192" y="1139116"/>
            <a:ext cx="10276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4000">
                <a:solidFill>
                  <a:srgbClr val="05223C"/>
                </a:solidFill>
                <a:latin typeface="Franklin Gothic Medium Cond" panose="020B0606030402020204" pitchFamily="34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s-PE" dirty="0">
                <a:solidFill>
                  <a:srgbClr val="002060"/>
                </a:solidFill>
              </a:rPr>
              <a:t>Reporte Sectorial</a:t>
            </a:r>
          </a:p>
          <a:p>
            <a:r>
              <a:rPr lang="es-MX" b="1" dirty="0">
                <a:solidFill>
                  <a:srgbClr val="0070C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Desempeño de las Exportaciones e Importaciones Textil y Confecciones 2015-2023</a:t>
            </a:r>
            <a:endParaRPr lang="es-PE" b="1" dirty="0">
              <a:solidFill>
                <a:srgbClr val="0070C0"/>
              </a:solidFill>
              <a:latin typeface="Calibri Light" pitchFamily="34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4839088" y="3405482"/>
            <a:ext cx="3024000" cy="55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2758971" y="4034870"/>
            <a:ext cx="7311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Oficina General de Evaluación de Impacto y Estudios Económicos</a:t>
            </a:r>
          </a:p>
          <a:p>
            <a:pPr algn="ctr"/>
            <a:r>
              <a:rPr lang="es-PE" sz="2000" b="1" dirty="0">
                <a:solidFill>
                  <a:srgbClr val="838383"/>
                </a:solidFill>
                <a:latin typeface="Calibri Light" pitchFamily="34" charset="0"/>
                <a:ea typeface="Calibri" pitchFamily="34" charset="0"/>
                <a:cs typeface="Times New Roman" pitchFamily="18" charset="0"/>
              </a:rPr>
              <a:t>Oficina de Estudios Económicos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-31384" y="1036624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Imagen 20" descr="LOGO_PRODUCE_200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20" y="185311"/>
            <a:ext cx="2813400" cy="719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FB082DC-B70A-4969-8603-4AA295F0BB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0826" y="4650249"/>
            <a:ext cx="1231253" cy="103462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099F548-3119-41DB-8E39-4A8404656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34" y="4197932"/>
            <a:ext cx="2490610" cy="210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0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0359D775-4101-4459-AA10-AAF856B752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577451"/>
              </p:ext>
            </p:extLst>
          </p:nvPr>
        </p:nvGraphicFramePr>
        <p:xfrm>
          <a:off x="409574" y="1693517"/>
          <a:ext cx="5624021" cy="3641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CuadroTexto 22"/>
          <p:cNvSpPr txBox="1"/>
          <p:nvPr/>
        </p:nvSpPr>
        <p:spPr>
          <a:xfrm>
            <a:off x="500064" y="144950"/>
            <a:ext cx="11349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TEXTIL: </a:t>
            </a:r>
            <a:r>
              <a:rPr lang="es-MX" dirty="0">
                <a:solidFill>
                  <a:srgbClr val="0070C0"/>
                </a:solidFill>
              </a:rPr>
              <a:t>DESEMPEÑO DE LAS EXPORTACIONES E IMPORTACIONES</a:t>
            </a:r>
            <a:endParaRPr lang="es-PE" dirty="0"/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FA67C285-D808-4469-87A8-4E2ED575A34E}"/>
              </a:ext>
            </a:extLst>
          </p:cNvPr>
          <p:cNvCxnSpPr/>
          <p:nvPr/>
        </p:nvCxnSpPr>
        <p:spPr>
          <a:xfrm>
            <a:off x="288099" y="764088"/>
            <a:ext cx="11561523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2F866AC-FA8F-4172-B611-51EB24A6F386}"/>
              </a:ext>
            </a:extLst>
          </p:cNvPr>
          <p:cNvSpPr/>
          <p:nvPr/>
        </p:nvSpPr>
        <p:spPr>
          <a:xfrm>
            <a:off x="228600" y="0"/>
            <a:ext cx="271463" cy="1045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3DFF515-9AF8-4449-811B-29EDE4354F30}"/>
              </a:ext>
            </a:extLst>
          </p:cNvPr>
          <p:cNvSpPr/>
          <p:nvPr/>
        </p:nvSpPr>
        <p:spPr>
          <a:xfrm>
            <a:off x="404191" y="1431907"/>
            <a:ext cx="6212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Perú: Exportaciones e importaciones de Textiles, 2015-2023</a:t>
            </a:r>
            <a:r>
              <a:rPr lang="es-PE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>
              <a:spcAft>
                <a:spcPts val="0"/>
              </a:spcAft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Millones de US$)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DBA0BCA-229D-4AEB-9721-5EB252374806}"/>
              </a:ext>
            </a:extLst>
          </p:cNvPr>
          <p:cNvSpPr/>
          <p:nvPr/>
        </p:nvSpPr>
        <p:spPr>
          <a:xfrm>
            <a:off x="500063" y="5199297"/>
            <a:ext cx="1986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/>
              <a:t>Nota: (1) Considera División 13 CIIU Rev. 4. </a:t>
            </a:r>
            <a:br>
              <a:rPr lang="es-MX" sz="800" dirty="0"/>
            </a:br>
            <a:r>
              <a:rPr lang="es-MX" sz="800" dirty="0"/>
              <a:t>Fuente: SUNAT</a:t>
            </a:r>
            <a:endParaRPr lang="es-PE" sz="800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23A2DE8-44DB-4907-9744-B50920DEEFBF}"/>
              </a:ext>
            </a:extLst>
          </p:cNvPr>
          <p:cNvSpPr/>
          <p:nvPr/>
        </p:nvSpPr>
        <p:spPr>
          <a:xfrm>
            <a:off x="185655" y="5537851"/>
            <a:ext cx="11978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En 2015, las 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importaciones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 textiles se registraron US$ 917 millones, mostrando una tendencia creciente hasta </a:t>
            </a:r>
            <a:r>
              <a:rPr lang="es-MX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alcanzar un valor de US$ 1,522 millones en 2022.  En 2023, las importaciones mostraron una contracción de 32%, descendiendo a US$ 1,035 millones,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debido a la menor importación de hiladuras (-36.9%) y tejeduras (-25.2%)</a:t>
            </a: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s-MX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as exportaciones textiles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se situaron en US$ 411 millones en 2015, y a lo largo de los años hubo fluctuaciones en los valores, alcanzando un mínimo de US$ 280 millones en 2020 por el efecto del Covid-19. </a:t>
            </a:r>
            <a:r>
              <a:rPr lang="es-MX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embargo, se recuperaron 2021 y un ligero crecimiento adicional en 2023 con US$ 443 millones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48753EB-6FEF-480F-9F5F-10AC51EBC782}"/>
              </a:ext>
            </a:extLst>
          </p:cNvPr>
          <p:cNvSpPr/>
          <p:nvPr/>
        </p:nvSpPr>
        <p:spPr>
          <a:xfrm>
            <a:off x="595066" y="798511"/>
            <a:ext cx="109475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Las importaciones en el sector textil casi se duplicaron entre 2015 y 2022, sin embargo</a:t>
            </a:r>
            <a:r>
              <a:rPr lang="es-US" sz="1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en 2023 disminuyó en 32% respecto al 2022. </a:t>
            </a:r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exportaciones registraron una tasa de crecimiento de 0.9% en promedio por año.</a:t>
            </a:r>
            <a:endParaRPr lang="es-P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353E814D-BAC8-4C22-BC59-E77DF03A25EA}"/>
              </a:ext>
            </a:extLst>
          </p:cNvPr>
          <p:cNvSpPr/>
          <p:nvPr/>
        </p:nvSpPr>
        <p:spPr>
          <a:xfrm>
            <a:off x="4261656" y="3108097"/>
            <a:ext cx="1880590" cy="53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9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2023, las exportaciones fueron casi la mitad de las importaciones </a:t>
            </a:r>
            <a:endParaRPr lang="es-PE" sz="9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5120D18D-92A1-4747-AAD2-46C6FFC80937}"/>
              </a:ext>
            </a:extLst>
          </p:cNvPr>
          <p:cNvSpPr/>
          <p:nvPr/>
        </p:nvSpPr>
        <p:spPr>
          <a:xfrm>
            <a:off x="7320118" y="1504962"/>
            <a:ext cx="3887814" cy="462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Importaciones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Principales productos, 2023</a:t>
            </a:r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(Part. % </a:t>
            </a:r>
            <a:r>
              <a:rPr lang="es-PE" sz="10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Valor - CIF</a:t>
            </a: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kumimoji="0" lang="es-P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30A7F839-A87E-49F4-9EA7-522EE0943D69}"/>
              </a:ext>
            </a:extLst>
          </p:cNvPr>
          <p:cNvSpPr/>
          <p:nvPr/>
        </p:nvSpPr>
        <p:spPr>
          <a:xfrm>
            <a:off x="7658330" y="3599222"/>
            <a:ext cx="3111970" cy="43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Exportaciones</a:t>
            </a: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Principales productos, 2023</a:t>
            </a:r>
            <a:endParaRPr kumimoji="0" lang="es-P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(Part. % </a:t>
            </a:r>
            <a:r>
              <a:rPr lang="es-PE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Valor-FOB</a:t>
            </a: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27A7AAC3-F770-475C-9D36-9ECF952A224F}"/>
              </a:ext>
            </a:extLst>
          </p:cNvPr>
          <p:cNvCxnSpPr/>
          <p:nvPr/>
        </p:nvCxnSpPr>
        <p:spPr>
          <a:xfrm>
            <a:off x="6958148" y="1669383"/>
            <a:ext cx="0" cy="3630993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5BD75EC1-E423-416B-8D93-920113CC8378}"/>
              </a:ext>
            </a:extLst>
          </p:cNvPr>
          <p:cNvSpPr/>
          <p:nvPr/>
        </p:nvSpPr>
        <p:spPr>
          <a:xfrm>
            <a:off x="5492010" y="3644975"/>
            <a:ext cx="168896" cy="1059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C0CEB84A-A629-450E-8283-C337931C6A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3026862"/>
              </p:ext>
            </p:extLst>
          </p:nvPr>
        </p:nvGraphicFramePr>
        <p:xfrm>
          <a:off x="7706455" y="4027731"/>
          <a:ext cx="2867025" cy="151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7F623113-9251-4344-87DF-C1CA3C4A48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441204"/>
              </p:ext>
            </p:extLst>
          </p:nvPr>
        </p:nvGraphicFramePr>
        <p:xfrm>
          <a:off x="7903275" y="1927687"/>
          <a:ext cx="2867025" cy="1728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Lágrima 26">
            <a:extLst>
              <a:ext uri="{FF2B5EF4-FFF2-40B4-BE49-F238E27FC236}">
                <a16:creationId xmlns:a16="http://schemas.microsoft.com/office/drawing/2014/main" id="{A32565ED-3446-46B7-8E7D-C855822148E5}"/>
              </a:ext>
            </a:extLst>
          </p:cNvPr>
          <p:cNvSpPr/>
          <p:nvPr/>
        </p:nvSpPr>
        <p:spPr>
          <a:xfrm rot="13361969" flipV="1">
            <a:off x="6203963" y="3210000"/>
            <a:ext cx="654149" cy="654148"/>
          </a:xfrm>
          <a:prstGeom prst="teardrop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PE" sz="2800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D35296B-80F1-4CAC-A6AA-A916486F874E}"/>
              </a:ext>
            </a:extLst>
          </p:cNvPr>
          <p:cNvSpPr txBox="1"/>
          <p:nvPr/>
        </p:nvSpPr>
        <p:spPr>
          <a:xfrm>
            <a:off x="6207392" y="3356764"/>
            <a:ext cx="715494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>
                <a:solidFill>
                  <a:schemeClr val="bg1"/>
                </a:solidFill>
              </a:rPr>
              <a:t>42.8%</a:t>
            </a:r>
          </a:p>
        </p:txBody>
      </p:sp>
    </p:spTree>
    <p:extLst>
      <p:ext uri="{BB962C8B-B14F-4D97-AF65-F5344CB8AC3E}">
        <p14:creationId xmlns:p14="http://schemas.microsoft.com/office/powerpoint/2010/main" val="419454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FA67C285-D808-4469-87A8-4E2ED575A34E}"/>
              </a:ext>
            </a:extLst>
          </p:cNvPr>
          <p:cNvCxnSpPr/>
          <p:nvPr/>
        </p:nvCxnSpPr>
        <p:spPr>
          <a:xfrm>
            <a:off x="288099" y="764088"/>
            <a:ext cx="11561523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2F866AC-FA8F-4172-B611-51EB24A6F386}"/>
              </a:ext>
            </a:extLst>
          </p:cNvPr>
          <p:cNvSpPr/>
          <p:nvPr/>
        </p:nvSpPr>
        <p:spPr>
          <a:xfrm>
            <a:off x="228600" y="0"/>
            <a:ext cx="271463" cy="1045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3DFF515-9AF8-4449-811B-29EDE4354F30}"/>
              </a:ext>
            </a:extLst>
          </p:cNvPr>
          <p:cNvSpPr/>
          <p:nvPr/>
        </p:nvSpPr>
        <p:spPr>
          <a:xfrm>
            <a:off x="324843" y="1394205"/>
            <a:ext cx="6633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Perú: Exportaciones e importaciones de Confecciones, 2015-2023</a:t>
            </a:r>
            <a:r>
              <a:rPr lang="es-PE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>
              <a:spcAft>
                <a:spcPts val="0"/>
              </a:spcAft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Millones de US$)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22F870F-C4E0-4A56-AF89-E79093729C97}"/>
              </a:ext>
            </a:extLst>
          </p:cNvPr>
          <p:cNvSpPr/>
          <p:nvPr/>
        </p:nvSpPr>
        <p:spPr>
          <a:xfrm>
            <a:off x="739587" y="778050"/>
            <a:ext cx="115615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exportaciones en el sector confecciones registraron un incremento de 2.9% </a:t>
            </a:r>
            <a:r>
              <a:rPr lang="es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anual entre 2015 y 2023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aunque las importaciones contabilizaron un mayor incremento del mismo sector (+3.1%)</a:t>
            </a:r>
            <a:endParaRPr lang="es-PE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D2A496A-59AF-4E03-9313-479FC595E4B2}"/>
              </a:ext>
            </a:extLst>
          </p:cNvPr>
          <p:cNvSpPr/>
          <p:nvPr/>
        </p:nvSpPr>
        <p:spPr>
          <a:xfrm>
            <a:off x="896343" y="5250749"/>
            <a:ext cx="1986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/>
              <a:t>Nota: (1) Considera División 14 CIIU Rev. 4. </a:t>
            </a:r>
            <a:br>
              <a:rPr lang="es-MX" sz="800" dirty="0"/>
            </a:br>
            <a:r>
              <a:rPr lang="es-MX" sz="800" dirty="0"/>
              <a:t>Fuente: SUNAT</a:t>
            </a:r>
            <a:endParaRPr lang="es-PE" sz="800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51F14B0-CBC5-49D4-B970-DCD855D19347}"/>
              </a:ext>
            </a:extLst>
          </p:cNvPr>
          <p:cNvSpPr/>
          <p:nvPr/>
        </p:nvSpPr>
        <p:spPr>
          <a:xfrm>
            <a:off x="657930" y="5695852"/>
            <a:ext cx="1103382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En 2015, </a:t>
            </a:r>
            <a:r>
              <a:rPr lang="es-MX" sz="1300" b="1" dirty="0">
                <a:latin typeface="Arial" panose="020B0604020202020204" pitchFamily="34" charset="0"/>
                <a:cs typeface="Arial" panose="020B0604020202020204" pitchFamily="34" charset="0"/>
              </a:rPr>
              <a:t>las exportaciones 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se registraron US$ 914 millones, mostrando una tendencia casi creciente hasta </a:t>
            </a:r>
            <a:r>
              <a:rPr lang="es-MX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alcanzar un valor de US$ 1,152 millones en 2023. 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Entre los productos mayormente exportados son prendas de vestir (86.1%)</a:t>
            </a: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s-MX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MX" sz="1300" b="1" dirty="0">
                <a:latin typeface="Arial" panose="020B0604020202020204" pitchFamily="34" charset="0"/>
                <a:cs typeface="Arial" panose="020B0604020202020204" pitchFamily="34" charset="0"/>
              </a:rPr>
              <a:t>Las importaciones 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se situaron en US$ 669 millones en 2015, alcanzando </a:t>
            </a:r>
            <a:r>
              <a:rPr lang="es-MX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2023 los US$ 853 millones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. Se importan principalmente prendas de vestir (84.7%)</a:t>
            </a:r>
            <a:endParaRPr lang="es-PE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0345EAA-DCFA-402E-B35D-ED4BE477B1A0}"/>
              </a:ext>
            </a:extLst>
          </p:cNvPr>
          <p:cNvGrpSpPr/>
          <p:nvPr/>
        </p:nvGrpSpPr>
        <p:grpSpPr>
          <a:xfrm>
            <a:off x="4653046" y="3758160"/>
            <a:ext cx="2305102" cy="764181"/>
            <a:chOff x="1793069" y="4876243"/>
            <a:chExt cx="1902862" cy="630832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8F152913-7499-4229-985F-CDD8AF95DDD3}"/>
                </a:ext>
              </a:extLst>
            </p:cNvPr>
            <p:cNvSpPr/>
            <p:nvPr/>
          </p:nvSpPr>
          <p:spPr>
            <a:xfrm>
              <a:off x="1793069" y="4887145"/>
              <a:ext cx="1373495" cy="619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En 2023, las importaciones fueron casi 2/3 de las exportaciones </a:t>
              </a:r>
              <a:endParaRPr lang="es-PE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B5D2976B-002D-44EE-80E3-86B8F962F244}"/>
                </a:ext>
              </a:extLst>
            </p:cNvPr>
            <p:cNvGrpSpPr/>
            <p:nvPr/>
          </p:nvGrpSpPr>
          <p:grpSpPr>
            <a:xfrm>
              <a:off x="3105291" y="4876243"/>
              <a:ext cx="590640" cy="540000"/>
              <a:chOff x="3146365" y="4952718"/>
              <a:chExt cx="590640" cy="540000"/>
            </a:xfrm>
          </p:grpSpPr>
          <p:sp>
            <p:nvSpPr>
              <p:cNvPr id="24" name="Lágrima 23">
                <a:extLst>
                  <a:ext uri="{FF2B5EF4-FFF2-40B4-BE49-F238E27FC236}">
                    <a16:creationId xmlns:a16="http://schemas.microsoft.com/office/drawing/2014/main" id="{A32565ED-3446-46B7-8E7D-C855822148E5}"/>
                  </a:ext>
                </a:extLst>
              </p:cNvPr>
              <p:cNvSpPr/>
              <p:nvPr/>
            </p:nvSpPr>
            <p:spPr>
              <a:xfrm rot="13361969" flipV="1">
                <a:off x="3160672" y="4952718"/>
                <a:ext cx="540000" cy="540000"/>
              </a:xfrm>
              <a:prstGeom prst="teardrop">
                <a:avLst/>
              </a:prstGeom>
              <a:solidFill>
                <a:schemeClr val="accent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PE" sz="2800" dirty="0"/>
              </a:p>
            </p:txBody>
          </p:sp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7D35296B-80F1-4CAC-A6AA-A916486F874E}"/>
                  </a:ext>
                </a:extLst>
              </p:cNvPr>
              <p:cNvSpPr txBox="1"/>
              <p:nvPr/>
            </p:nvSpPr>
            <p:spPr>
              <a:xfrm>
                <a:off x="3146365" y="5097047"/>
                <a:ext cx="590640" cy="27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E" sz="1600" b="1" dirty="0">
                    <a:solidFill>
                      <a:schemeClr val="bg1"/>
                    </a:solidFill>
                  </a:rPr>
                  <a:t>74%</a:t>
                </a:r>
              </a:p>
            </p:txBody>
          </p:sp>
        </p:grpSp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38960B8-E8D3-4B99-B109-EC5C72FDDACC}"/>
              </a:ext>
            </a:extLst>
          </p:cNvPr>
          <p:cNvSpPr/>
          <p:nvPr/>
        </p:nvSpPr>
        <p:spPr>
          <a:xfrm>
            <a:off x="7794343" y="3691830"/>
            <a:ext cx="3111970" cy="43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Importaciones</a:t>
            </a: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Principales productos, 2023</a:t>
            </a:r>
            <a:endParaRPr kumimoji="0" lang="es-P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(Part. % </a:t>
            </a:r>
            <a:r>
              <a:rPr lang="es-PE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Valor - CIF</a:t>
            </a: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D3F9C250-876F-46F0-9FD6-46D831908F9A}"/>
              </a:ext>
            </a:extLst>
          </p:cNvPr>
          <p:cNvSpPr/>
          <p:nvPr/>
        </p:nvSpPr>
        <p:spPr>
          <a:xfrm>
            <a:off x="7999053" y="1482468"/>
            <a:ext cx="3111970" cy="43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Exportaciones</a:t>
            </a: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Principales productos, 2023</a:t>
            </a:r>
            <a:endParaRPr kumimoji="0" lang="es-P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(Part. % </a:t>
            </a:r>
            <a:r>
              <a:rPr lang="es-PE" sz="1000" noProof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s-PE" sz="1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alor</a:t>
            </a:r>
            <a:r>
              <a:rPr lang="es-PE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FOB</a:t>
            </a: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4A022DA-FF4B-4D5C-BC3D-7619398D9559}"/>
              </a:ext>
            </a:extLst>
          </p:cNvPr>
          <p:cNvSpPr txBox="1"/>
          <p:nvPr/>
        </p:nvSpPr>
        <p:spPr>
          <a:xfrm>
            <a:off x="500064" y="144950"/>
            <a:ext cx="113495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CONFECCIONES: </a:t>
            </a:r>
            <a:r>
              <a:rPr lang="es-MX" dirty="0">
                <a:solidFill>
                  <a:srgbClr val="0070C0"/>
                </a:solidFill>
              </a:rPr>
              <a:t>DESEMPEÑO DE LAS EXPORTACIONES E IMPORTACIONES</a:t>
            </a:r>
            <a:endParaRPr lang="es-PE" dirty="0"/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188C0364-2852-4C58-8F4A-3D66A52ABBCB}"/>
              </a:ext>
            </a:extLst>
          </p:cNvPr>
          <p:cNvCxnSpPr/>
          <p:nvPr/>
        </p:nvCxnSpPr>
        <p:spPr>
          <a:xfrm>
            <a:off x="6958148" y="1669383"/>
            <a:ext cx="0" cy="3630993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echa: hacia abajo 34">
            <a:extLst>
              <a:ext uri="{FF2B5EF4-FFF2-40B4-BE49-F238E27FC236}">
                <a16:creationId xmlns:a16="http://schemas.microsoft.com/office/drawing/2014/main" id="{42FA194E-AC96-4C37-8387-CD13C8F71705}"/>
              </a:ext>
            </a:extLst>
          </p:cNvPr>
          <p:cNvSpPr/>
          <p:nvPr/>
        </p:nvSpPr>
        <p:spPr>
          <a:xfrm>
            <a:off x="5546996" y="3598234"/>
            <a:ext cx="189424" cy="12569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E2B8E2E8-D695-48C7-8619-7D1F251DD3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146298"/>
              </p:ext>
            </p:extLst>
          </p:nvPr>
        </p:nvGraphicFramePr>
        <p:xfrm>
          <a:off x="7631032" y="1875430"/>
          <a:ext cx="3760868" cy="1732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6E5B80E4-A97D-4DAF-8406-8FC8A497B3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857933"/>
              </p:ext>
            </p:extLst>
          </p:nvPr>
        </p:nvGraphicFramePr>
        <p:xfrm>
          <a:off x="595361" y="1951390"/>
          <a:ext cx="5506105" cy="3265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2E1EFCE8-993D-41D8-B843-CEDB4129C4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550329"/>
              </p:ext>
            </p:extLst>
          </p:nvPr>
        </p:nvGraphicFramePr>
        <p:xfrm>
          <a:off x="8039288" y="3967064"/>
          <a:ext cx="3263638" cy="1728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12089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/>
          <p:cNvSpPr txBox="1"/>
          <p:nvPr/>
        </p:nvSpPr>
        <p:spPr>
          <a:xfrm>
            <a:off x="554951" y="891945"/>
            <a:ext cx="11349558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sz="1600" dirty="0"/>
              <a:t>El Perú importa en valor casi 4 veces de lo que se exporta en </a:t>
            </a:r>
            <a:r>
              <a:rPr lang="es-MX" sz="1600" dirty="0">
                <a:solidFill>
                  <a:srgbClr val="0070C0"/>
                </a:solidFill>
              </a:rPr>
              <a:t>confecciones de tejidos planos de algodón</a:t>
            </a:r>
            <a:endParaRPr lang="es-PE" sz="1600" dirty="0">
              <a:solidFill>
                <a:srgbClr val="0070C0"/>
              </a:solidFill>
            </a:endParaRPr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id="{36D662F1-EDF4-4F61-8B79-4833712B0CC2}"/>
              </a:ext>
            </a:extLst>
          </p:cNvPr>
          <p:cNvGrpSpPr/>
          <p:nvPr/>
        </p:nvGrpSpPr>
        <p:grpSpPr>
          <a:xfrm>
            <a:off x="590247" y="6534165"/>
            <a:ext cx="11354022" cy="262313"/>
            <a:chOff x="4431611" y="6416999"/>
            <a:chExt cx="7613478" cy="120765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0A20637B-E0E7-4F3B-9860-F3FC95043E8B}"/>
                </a:ext>
              </a:extLst>
            </p:cNvPr>
            <p:cNvSpPr txBox="1"/>
            <p:nvPr/>
          </p:nvSpPr>
          <p:spPr>
            <a:xfrm>
              <a:off x="4431611" y="6417323"/>
              <a:ext cx="3475458" cy="120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100" b="1" dirty="0"/>
                <a:t>Fuente: </a:t>
              </a:r>
              <a:r>
                <a:rPr lang="es-PE" sz="1100" dirty="0"/>
                <a:t>SUNAT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D978DB79-F027-4556-BA12-3494729B869F}"/>
                </a:ext>
              </a:extLst>
            </p:cNvPr>
            <p:cNvSpPr txBox="1"/>
            <p:nvPr/>
          </p:nvSpPr>
          <p:spPr>
            <a:xfrm>
              <a:off x="10683724" y="6416999"/>
              <a:ext cx="1361365" cy="120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100" b="1" dirty="0"/>
                <a:t>Elaboración: </a:t>
              </a:r>
              <a:r>
                <a:rPr lang="es-PE" sz="1100" dirty="0"/>
                <a:t>PRODUCE (OGEIEE)</a:t>
              </a:r>
            </a:p>
          </p:txBody>
        </p:sp>
      </p:grp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FA67C285-D808-4469-87A8-4E2ED575A34E}"/>
              </a:ext>
            </a:extLst>
          </p:cNvPr>
          <p:cNvCxnSpPr/>
          <p:nvPr/>
        </p:nvCxnSpPr>
        <p:spPr>
          <a:xfrm>
            <a:off x="288099" y="764088"/>
            <a:ext cx="11561523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2F866AC-FA8F-4172-B611-51EB24A6F386}"/>
              </a:ext>
            </a:extLst>
          </p:cNvPr>
          <p:cNvSpPr/>
          <p:nvPr/>
        </p:nvSpPr>
        <p:spPr>
          <a:xfrm>
            <a:off x="228600" y="0"/>
            <a:ext cx="271463" cy="1045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D747A07-BB59-4EBB-A987-4B34D4EF796C}"/>
              </a:ext>
            </a:extLst>
          </p:cNvPr>
          <p:cNvSpPr/>
          <p:nvPr/>
        </p:nvSpPr>
        <p:spPr>
          <a:xfrm>
            <a:off x="590247" y="1407534"/>
            <a:ext cx="5041034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Times New Roman" panose="02020603050405020304" pitchFamily="18" charset="0"/>
              </a:rPr>
              <a:t>Confecciones de Tejidos Planos de algodón</a:t>
            </a:r>
          </a:p>
          <a:p>
            <a:pPr algn="ctr"/>
            <a:r>
              <a:rPr lang="es-MX" sz="1200" dirty="0">
                <a:latin typeface="Arial" panose="020B0604020202020204" pitchFamily="34" charset="0"/>
                <a:cs typeface="Times New Roman" panose="02020603050405020304" pitchFamily="18" charset="0"/>
              </a:rPr>
              <a:t>(Millones de US$)</a:t>
            </a:r>
            <a:endParaRPr lang="es-PE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Marcador de contenido 2">
            <a:extLst>
              <a:ext uri="{FF2B5EF4-FFF2-40B4-BE49-F238E27FC236}">
                <a16:creationId xmlns:a16="http://schemas.microsoft.com/office/drawing/2014/main" id="{73466413-ACCF-4CAB-81C4-4E024E602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951" y="5212994"/>
            <a:ext cx="11429077" cy="127225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25000"/>
              <a:buFont typeface="Wingdings" panose="05000000000000000000" pitchFamily="2" charset="2"/>
              <a:buChar char="§"/>
            </a:pPr>
            <a:r>
              <a:rPr lang="es-MX" sz="1300" b="1" dirty="0">
                <a:latin typeface="Arial" panose="020B0604020202020204" pitchFamily="34" charset="0"/>
                <a:cs typeface="Arial" panose="020B0604020202020204" pitchFamily="34" charset="0"/>
              </a:rPr>
              <a:t>Entre 2015 y 2023, el valor de las importaciones  de confecciones de tejidos planos de algodón disminuyó ligeramente en 1.2% en promedio anual, 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de US$ 171 millones importado en 2015 descendió a US$ 155 millones en 2023. Comportamiento similar registraron el valor de las exportaciones, disminuyó en 2.6% entre el 2015 (US$ 49 millones)  y 2023 (US$ 40 millones).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25000"/>
              <a:buFont typeface="Wingdings" panose="05000000000000000000" pitchFamily="2" charset="2"/>
              <a:buChar char="§"/>
            </a:pPr>
            <a:endParaRPr lang="es-MX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25000"/>
              <a:buFont typeface="Wingdings" panose="05000000000000000000" pitchFamily="2" charset="2"/>
              <a:buChar char="§"/>
            </a:pP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Las importaciones de Confecciones de Tejidos Planos de algodón representan el 18% del valor total importado en confecciones. Mientras que las exportaciones de Confecciones de Tejidos Planos de algodón representan el 3% del Valor total exportado en confecciones. </a:t>
            </a:r>
            <a:endParaRPr lang="es-PE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D747A07-BB59-4EBB-A987-4B34D4EF796C}"/>
              </a:ext>
            </a:extLst>
          </p:cNvPr>
          <p:cNvSpPr/>
          <p:nvPr/>
        </p:nvSpPr>
        <p:spPr>
          <a:xfrm>
            <a:off x="6692461" y="1376825"/>
            <a:ext cx="531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Confecciones y Confecciones de Tejidos Planos de algodón, 2015 y 2023 </a:t>
            </a:r>
          </a:p>
          <a:p>
            <a:pPr algn="ctr">
              <a:spcAft>
                <a:spcPts val="0"/>
              </a:spcAft>
            </a:pPr>
            <a:r>
              <a:rPr lang="es-MX" sz="1100" dirty="0">
                <a:latin typeface="Arial" panose="020B0604020202020204" pitchFamily="34" charset="0"/>
                <a:cs typeface="Times New Roman" panose="02020603050405020304" pitchFamily="18" charset="0"/>
              </a:rPr>
              <a:t>(Millones de US$)</a:t>
            </a:r>
            <a:endParaRPr lang="es-P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849696" y="4705752"/>
            <a:ext cx="42466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/>
              <a:t>Nota:  Considera la subpartidas comprendidas en el capitulo 62 y 63 del Arancel de Aduanas 2022</a:t>
            </a:r>
            <a:endParaRPr lang="es-PE" sz="8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4FF8360-16D2-4BFE-9811-7A1C05E89E25}"/>
              </a:ext>
            </a:extLst>
          </p:cNvPr>
          <p:cNvSpPr txBox="1"/>
          <p:nvPr/>
        </p:nvSpPr>
        <p:spPr>
          <a:xfrm>
            <a:off x="500063" y="231823"/>
            <a:ext cx="11740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PE" dirty="0"/>
              <a:t>CONFECCIONES: </a:t>
            </a:r>
            <a:r>
              <a:rPr lang="es-PE" dirty="0">
                <a:solidFill>
                  <a:srgbClr val="0070C0"/>
                </a:solidFill>
              </a:rPr>
              <a:t>TEJIDOS PLANOS DE ALGODÓN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8424E66-00AE-45F0-92EE-93323023F8E7}"/>
              </a:ext>
            </a:extLst>
          </p:cNvPr>
          <p:cNvSpPr txBox="1"/>
          <p:nvPr/>
        </p:nvSpPr>
        <p:spPr>
          <a:xfrm>
            <a:off x="7363975" y="4889828"/>
            <a:ext cx="14847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/>
              <a:t>Nota: (*) Incluye no lo requiere</a:t>
            </a:r>
            <a:endParaRPr lang="es-PE" sz="8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D23699F-0ECB-4541-B63C-5F13A6AD2404}"/>
              </a:ext>
            </a:extLst>
          </p:cNvPr>
          <p:cNvSpPr txBox="1"/>
          <p:nvPr/>
        </p:nvSpPr>
        <p:spPr>
          <a:xfrm>
            <a:off x="11054422" y="2028148"/>
            <a:ext cx="956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Part.% 2023</a:t>
            </a:r>
            <a:endParaRPr lang="es-PE" sz="1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3D7B9D54-7F74-4179-AD37-CE173D1D9585}"/>
              </a:ext>
            </a:extLst>
          </p:cNvPr>
          <p:cNvGrpSpPr/>
          <p:nvPr/>
        </p:nvGrpSpPr>
        <p:grpSpPr>
          <a:xfrm>
            <a:off x="11158012" y="2946198"/>
            <a:ext cx="880844" cy="453005"/>
            <a:chOff x="11196627" y="2832948"/>
            <a:chExt cx="880844" cy="453005"/>
          </a:xfrm>
        </p:grpSpPr>
        <p:sp>
          <p:nvSpPr>
            <p:cNvPr id="3" name="Diagrama de flujo: conector 2">
              <a:extLst>
                <a:ext uri="{FF2B5EF4-FFF2-40B4-BE49-F238E27FC236}">
                  <a16:creationId xmlns:a16="http://schemas.microsoft.com/office/drawing/2014/main" id="{8E06594A-3825-4951-B554-179C3199591D}"/>
                </a:ext>
              </a:extLst>
            </p:cNvPr>
            <p:cNvSpPr/>
            <p:nvPr/>
          </p:nvSpPr>
          <p:spPr>
            <a:xfrm>
              <a:off x="11347246" y="2832948"/>
              <a:ext cx="502376" cy="453005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600" dirty="0"/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BAE59AA9-B781-44E5-891D-D0AFB56EF6AA}"/>
                </a:ext>
              </a:extLst>
            </p:cNvPr>
            <p:cNvSpPr txBox="1"/>
            <p:nvPr/>
          </p:nvSpPr>
          <p:spPr>
            <a:xfrm>
              <a:off x="11196627" y="2913245"/>
              <a:ext cx="8808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18%</a:t>
              </a:r>
              <a:endParaRPr lang="es-PE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C4311FD2-5707-4DD4-9980-97FDEFF98389}"/>
              </a:ext>
            </a:extLst>
          </p:cNvPr>
          <p:cNvGrpSpPr/>
          <p:nvPr/>
        </p:nvGrpSpPr>
        <p:grpSpPr>
          <a:xfrm>
            <a:off x="11192742" y="4340987"/>
            <a:ext cx="880844" cy="453005"/>
            <a:chOff x="11200994" y="4270148"/>
            <a:chExt cx="880844" cy="453005"/>
          </a:xfrm>
        </p:grpSpPr>
        <p:sp>
          <p:nvSpPr>
            <p:cNvPr id="22" name="Diagrama de flujo: conector 21">
              <a:extLst>
                <a:ext uri="{FF2B5EF4-FFF2-40B4-BE49-F238E27FC236}">
                  <a16:creationId xmlns:a16="http://schemas.microsoft.com/office/drawing/2014/main" id="{FE220AC9-8123-4211-8AA5-71618B08E69D}"/>
                </a:ext>
              </a:extLst>
            </p:cNvPr>
            <p:cNvSpPr/>
            <p:nvPr/>
          </p:nvSpPr>
          <p:spPr>
            <a:xfrm>
              <a:off x="11347246" y="4270148"/>
              <a:ext cx="502376" cy="453005"/>
            </a:xfrm>
            <a:prstGeom prst="flowChartConnec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E903922E-403B-4B8E-AEB3-E89E21EC7EA7}"/>
                </a:ext>
              </a:extLst>
            </p:cNvPr>
            <p:cNvSpPr txBox="1"/>
            <p:nvPr/>
          </p:nvSpPr>
          <p:spPr>
            <a:xfrm>
              <a:off x="11200994" y="4342380"/>
              <a:ext cx="8808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3%</a:t>
              </a:r>
              <a:endParaRPr lang="es-PE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5D7F2483-50D7-4DCA-86B9-29C984D329ED}"/>
              </a:ext>
            </a:extLst>
          </p:cNvPr>
          <p:cNvSpPr/>
          <p:nvPr/>
        </p:nvSpPr>
        <p:spPr>
          <a:xfrm rot="16200000">
            <a:off x="10956341" y="3145522"/>
            <a:ext cx="172147" cy="226503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Flecha: hacia abajo 28">
            <a:extLst>
              <a:ext uri="{FF2B5EF4-FFF2-40B4-BE49-F238E27FC236}">
                <a16:creationId xmlns:a16="http://schemas.microsoft.com/office/drawing/2014/main" id="{7880412B-A7C1-43B2-8390-0C6F9EED4CC2}"/>
              </a:ext>
            </a:extLst>
          </p:cNvPr>
          <p:cNvSpPr/>
          <p:nvPr/>
        </p:nvSpPr>
        <p:spPr>
          <a:xfrm rot="16200000">
            <a:off x="10994380" y="4441981"/>
            <a:ext cx="172147" cy="22650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B5D49722-B4B0-44D3-B74C-BAEADAB903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551841"/>
              </p:ext>
            </p:extLst>
          </p:nvPr>
        </p:nvGraphicFramePr>
        <p:xfrm>
          <a:off x="873748" y="1909182"/>
          <a:ext cx="496500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" name="Gráfico 30">
            <a:extLst>
              <a:ext uri="{FF2B5EF4-FFF2-40B4-BE49-F238E27FC236}">
                <a16:creationId xmlns:a16="http://schemas.microsoft.com/office/drawing/2014/main" id="{7B91D713-AB48-4AE7-8917-E65814A0D4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633799"/>
              </p:ext>
            </p:extLst>
          </p:nvPr>
        </p:nvGraphicFramePr>
        <p:xfrm>
          <a:off x="7387035" y="2072515"/>
          <a:ext cx="4853680" cy="3090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3791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/>
          <p:cNvSpPr txBox="1"/>
          <p:nvPr/>
        </p:nvSpPr>
        <p:spPr>
          <a:xfrm>
            <a:off x="554951" y="776949"/>
            <a:ext cx="1134955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sz="1600" dirty="0"/>
              <a:t>El 50.6% (US$ 241 millones) de las importaciones de confecciones de tejidos planos son de material sintéticos o artificial, </a:t>
            </a:r>
            <a:r>
              <a:rPr lang="es-MX" sz="1600" dirty="0">
                <a:solidFill>
                  <a:srgbClr val="0070C0"/>
                </a:solidFill>
              </a:rPr>
              <a:t>mientras que el 32.5% (US$ 155 millones) son de algodón.</a:t>
            </a:r>
            <a:endParaRPr lang="es-PE" sz="1600" dirty="0">
              <a:solidFill>
                <a:srgbClr val="0070C0"/>
              </a:solidFill>
            </a:endParaRPr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id="{36D662F1-EDF4-4F61-8B79-4833712B0CC2}"/>
              </a:ext>
            </a:extLst>
          </p:cNvPr>
          <p:cNvGrpSpPr/>
          <p:nvPr/>
        </p:nvGrpSpPr>
        <p:grpSpPr>
          <a:xfrm>
            <a:off x="575118" y="6626177"/>
            <a:ext cx="11354022" cy="262313"/>
            <a:chOff x="4431611" y="6416999"/>
            <a:chExt cx="7613478" cy="120765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0A20637B-E0E7-4F3B-9860-F3FC95043E8B}"/>
                </a:ext>
              </a:extLst>
            </p:cNvPr>
            <p:cNvSpPr txBox="1"/>
            <p:nvPr/>
          </p:nvSpPr>
          <p:spPr>
            <a:xfrm>
              <a:off x="4431611" y="6417323"/>
              <a:ext cx="3475458" cy="120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100" b="1" dirty="0"/>
                <a:t>Fuente: </a:t>
              </a:r>
              <a:r>
                <a:rPr lang="es-PE" sz="1100" dirty="0"/>
                <a:t>SUNAT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D978DB79-F027-4556-BA12-3494729B869F}"/>
                </a:ext>
              </a:extLst>
            </p:cNvPr>
            <p:cNvSpPr txBox="1"/>
            <p:nvPr/>
          </p:nvSpPr>
          <p:spPr>
            <a:xfrm>
              <a:off x="10683724" y="6416999"/>
              <a:ext cx="1361365" cy="120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100" b="1" dirty="0"/>
                <a:t>Elaboración: </a:t>
              </a:r>
              <a:r>
                <a:rPr lang="es-PE" sz="1100" dirty="0"/>
                <a:t>PRODUCE (OGEIEE)</a:t>
              </a:r>
            </a:p>
          </p:txBody>
        </p:sp>
      </p:grp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FA67C285-D808-4469-87A8-4E2ED575A34E}"/>
              </a:ext>
            </a:extLst>
          </p:cNvPr>
          <p:cNvCxnSpPr/>
          <p:nvPr/>
        </p:nvCxnSpPr>
        <p:spPr>
          <a:xfrm>
            <a:off x="288099" y="764088"/>
            <a:ext cx="11561523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2F866AC-FA8F-4172-B611-51EB24A6F386}"/>
              </a:ext>
            </a:extLst>
          </p:cNvPr>
          <p:cNvSpPr/>
          <p:nvPr/>
        </p:nvSpPr>
        <p:spPr>
          <a:xfrm>
            <a:off x="228600" y="0"/>
            <a:ext cx="271463" cy="1045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D747A07-BB59-4EBB-A987-4B34D4EF796C}"/>
              </a:ext>
            </a:extLst>
          </p:cNvPr>
          <p:cNvSpPr/>
          <p:nvPr/>
        </p:nvSpPr>
        <p:spPr>
          <a:xfrm>
            <a:off x="692506" y="1374584"/>
            <a:ext cx="5080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Times New Roman" panose="02020603050405020304" pitchFamily="18" charset="0"/>
              </a:rPr>
              <a:t>Perú: Exportaciones de Confecciones de Tejidos Planos según material, 2015-2023</a:t>
            </a:r>
          </a:p>
          <a:p>
            <a:pPr algn="ctr"/>
            <a:r>
              <a:rPr lang="es-MX" sz="1200" dirty="0">
                <a:latin typeface="Arial" panose="020B0604020202020204" pitchFamily="34" charset="0"/>
                <a:cs typeface="Times New Roman" panose="02020603050405020304" pitchFamily="18" charset="0"/>
              </a:rPr>
              <a:t>(Millones de US$)</a:t>
            </a:r>
            <a:endParaRPr lang="es-PE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Marcador de contenido 2">
            <a:extLst>
              <a:ext uri="{FF2B5EF4-FFF2-40B4-BE49-F238E27FC236}">
                <a16:creationId xmlns:a16="http://schemas.microsoft.com/office/drawing/2014/main" id="{73466413-ACCF-4CAB-81C4-4E024E602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52" y="4952910"/>
            <a:ext cx="11489987" cy="163974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25000"/>
              <a:buFont typeface="Wingdings" panose="05000000000000000000" pitchFamily="2" charset="2"/>
              <a:buChar char="§"/>
            </a:pP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Las exportaciones de confecciones de tejidos planos representan el 5.7% del valor exportado en confecciones. </a:t>
            </a:r>
            <a:r>
              <a:rPr lang="es-MX" sz="1300" b="1" dirty="0">
                <a:latin typeface="Arial" panose="020B0604020202020204" pitchFamily="34" charset="0"/>
                <a:cs typeface="Arial" panose="020B0604020202020204" pitchFamily="34" charset="0"/>
              </a:rPr>
              <a:t>Mientras que en las importaciones este representa el 55.8% del valor total </a:t>
            </a:r>
            <a:r>
              <a:rPr lang="es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s-MX" sz="1300" b="1" dirty="0">
                <a:latin typeface="Arial" panose="020B0604020202020204" pitchFamily="34" charset="0"/>
                <a:cs typeface="Arial" panose="020B0604020202020204" pitchFamily="34" charset="0"/>
              </a:rPr>
              <a:t>portado en confecciones.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25000"/>
              <a:buFont typeface="Wingdings" panose="05000000000000000000" pitchFamily="2" charset="2"/>
              <a:buChar char="§"/>
            </a:pPr>
            <a:endParaRPr lang="es-MX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25000"/>
              <a:buFont typeface="Wingdings" panose="05000000000000000000" pitchFamily="2" charset="2"/>
              <a:buChar char="§"/>
            </a:pPr>
            <a:r>
              <a:rPr lang="es-MX" sz="1300" b="1" dirty="0">
                <a:latin typeface="Arial" panose="020B0604020202020204" pitchFamily="34" charset="0"/>
                <a:cs typeface="Arial" panose="020B0604020202020204" pitchFamily="34" charset="0"/>
              </a:rPr>
              <a:t>Entre 2015 y 2023, el valor de las exportaciones de confecciones de tejidos planos de algodón disminuyó </a:t>
            </a:r>
            <a:r>
              <a:rPr lang="es-US" sz="1300" b="1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1300" b="1" dirty="0">
                <a:latin typeface="Arial" panose="020B0604020202020204" pitchFamily="34" charset="0"/>
                <a:cs typeface="Arial" panose="020B0604020202020204" pitchFamily="34" charset="0"/>
              </a:rPr>
              <a:t>2.6%</a:t>
            </a:r>
            <a:r>
              <a:rPr lang="es-US" sz="13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MX" sz="1300" b="1" dirty="0">
                <a:latin typeface="Arial" panose="020B0604020202020204" pitchFamily="34" charset="0"/>
                <a:cs typeface="Arial" panose="020B0604020202020204" pitchFamily="34" charset="0"/>
              </a:rPr>
              <a:t> en promedio anual, 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y representan el 50.1% del valor de las exportaciones de confecciones de tejidos planos en 2023.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25000"/>
              <a:buFont typeface="Wingdings" panose="05000000000000000000" pitchFamily="2" charset="2"/>
              <a:buChar char="§"/>
            </a:pPr>
            <a:endParaRPr lang="es-MX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25000"/>
              <a:buFont typeface="Wingdings" panose="05000000000000000000" pitchFamily="2" charset="2"/>
              <a:buChar char="§"/>
            </a:pPr>
            <a:r>
              <a:rPr lang="es-MX" sz="1300" b="1" dirty="0">
                <a:latin typeface="Arial" panose="020B0604020202020204" pitchFamily="34" charset="0"/>
                <a:cs typeface="Arial" panose="020B0604020202020204" pitchFamily="34" charset="0"/>
              </a:rPr>
              <a:t>Entre 2015 y 2023, el valor de las importaciones  de confecciones de tejidos planos sintéticos o artificial aumentó </a:t>
            </a:r>
            <a:r>
              <a:rPr lang="es-US" sz="1300" b="1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1300" b="1" dirty="0">
                <a:latin typeface="Arial" panose="020B0604020202020204" pitchFamily="34" charset="0"/>
                <a:cs typeface="Arial" panose="020B0604020202020204" pitchFamily="34" charset="0"/>
              </a:rPr>
              <a:t>4.4%</a:t>
            </a:r>
            <a:r>
              <a:rPr lang="es-US" sz="13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300" b="1" dirty="0">
                <a:latin typeface="Arial" panose="020B0604020202020204" pitchFamily="34" charset="0"/>
                <a:cs typeface="Arial" panose="020B0604020202020204" pitchFamily="34" charset="0"/>
              </a:rPr>
              <a:t>en promedio anual. 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Mientras que, las importaciones de confecciones de algodón disminuyó en 1.2% en dicho periodo.  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575118" y="4616650"/>
            <a:ext cx="42466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/>
              <a:t>Nota:  Considera la subpartidas comprendidas en el capitulo 62 y 63 del Arancel de Aduanas 2022</a:t>
            </a:r>
            <a:endParaRPr lang="es-PE" sz="8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4FF8360-16D2-4BFE-9811-7A1C05E89E25}"/>
              </a:ext>
            </a:extLst>
          </p:cNvPr>
          <p:cNvSpPr txBox="1"/>
          <p:nvPr/>
        </p:nvSpPr>
        <p:spPr>
          <a:xfrm>
            <a:off x="500063" y="231823"/>
            <a:ext cx="11740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PE" dirty="0"/>
              <a:t>CONFECCIONES: </a:t>
            </a:r>
            <a:r>
              <a:rPr lang="es-PE" dirty="0">
                <a:solidFill>
                  <a:srgbClr val="0070C0"/>
                </a:solidFill>
              </a:rPr>
              <a:t>TEJIDOS PLANOS SEGÚN MATERIAL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B8AF2BD4-27B0-4F43-8C61-C9F1E314D544}"/>
              </a:ext>
            </a:extLst>
          </p:cNvPr>
          <p:cNvSpPr/>
          <p:nvPr/>
        </p:nvSpPr>
        <p:spPr>
          <a:xfrm>
            <a:off x="6768911" y="1366082"/>
            <a:ext cx="5080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Times New Roman" panose="02020603050405020304" pitchFamily="18" charset="0"/>
              </a:rPr>
              <a:t>Perú: Importaciones de Confecciones de Tejidos Planos según material, 2015-2023</a:t>
            </a:r>
          </a:p>
          <a:p>
            <a:pPr algn="ctr"/>
            <a:r>
              <a:rPr lang="es-MX" sz="1200" dirty="0">
                <a:latin typeface="Arial" panose="020B0604020202020204" pitchFamily="34" charset="0"/>
                <a:cs typeface="Times New Roman" panose="02020603050405020304" pitchFamily="18" charset="0"/>
              </a:rPr>
              <a:t>(Millones de US$)</a:t>
            </a:r>
            <a:endParaRPr lang="es-PE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54ADA82-06DB-4F3A-BB85-F1D0983760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438323"/>
              </p:ext>
            </p:extLst>
          </p:nvPr>
        </p:nvGraphicFramePr>
        <p:xfrm>
          <a:off x="6848429" y="2037034"/>
          <a:ext cx="5001193" cy="2775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C5B70A21-CED0-4045-A888-FA311D63BD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460976"/>
              </p:ext>
            </p:extLst>
          </p:nvPr>
        </p:nvGraphicFramePr>
        <p:xfrm>
          <a:off x="769546" y="2013232"/>
          <a:ext cx="5205012" cy="2650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7753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254AFCC-8331-2513-42A7-20CDEE30435D}"/>
              </a:ext>
            </a:extLst>
          </p:cNvPr>
          <p:cNvSpPr/>
          <p:nvPr/>
        </p:nvSpPr>
        <p:spPr>
          <a:xfrm>
            <a:off x="3028049" y="921923"/>
            <a:ext cx="898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kern="0" dirty="0">
                <a:latin typeface="Arial" panose="020B0604020202020204" pitchFamily="34" charset="0"/>
                <a:cs typeface="Arial" panose="020B0604020202020204" pitchFamily="34" charset="0"/>
              </a:rPr>
              <a:t>Confecciones de Tejido Plano de Algodón: </a:t>
            </a:r>
            <a:r>
              <a:rPr lang="es-MX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50 </a:t>
            </a:r>
            <a:r>
              <a:rPr lang="es-ES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Exportadores a nivel mundial</a:t>
            </a:r>
            <a:endParaRPr lang="es-E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2E22196-A734-4191-8BBA-646F95745542}"/>
              </a:ext>
            </a:extLst>
          </p:cNvPr>
          <p:cNvSpPr txBox="1"/>
          <p:nvPr/>
        </p:nvSpPr>
        <p:spPr>
          <a:xfrm>
            <a:off x="500064" y="144950"/>
            <a:ext cx="11349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PE" dirty="0"/>
              <a:t>EXPORTACIONES MUNDIALES: </a:t>
            </a:r>
            <a:r>
              <a:rPr lang="es-PE" dirty="0">
                <a:solidFill>
                  <a:srgbClr val="0070C0"/>
                </a:solidFill>
              </a:rPr>
              <a:t>CONFECCIONES DE TEJIDO PLANO DE ALGODÓN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2179EC01-2349-4732-9F58-73E5D4F66864}"/>
              </a:ext>
            </a:extLst>
          </p:cNvPr>
          <p:cNvCxnSpPr/>
          <p:nvPr/>
        </p:nvCxnSpPr>
        <p:spPr>
          <a:xfrm>
            <a:off x="288099" y="764088"/>
            <a:ext cx="11561523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D0087EC-58DE-4104-A7D6-0EA4EAC5D206}"/>
              </a:ext>
            </a:extLst>
          </p:cNvPr>
          <p:cNvSpPr/>
          <p:nvPr/>
        </p:nvSpPr>
        <p:spPr>
          <a:xfrm>
            <a:off x="228600" y="0"/>
            <a:ext cx="271463" cy="1045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D29E4C4-81DF-4585-8FA5-389CCA6B2B22}"/>
              </a:ext>
            </a:extLst>
          </p:cNvPr>
          <p:cNvSpPr/>
          <p:nvPr/>
        </p:nvSpPr>
        <p:spPr>
          <a:xfrm>
            <a:off x="288099" y="6427113"/>
            <a:ext cx="93853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MX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Trademap</a:t>
            </a:r>
            <a:r>
              <a:rPr lang="es-MX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https://www.trademap.org/</a:t>
            </a:r>
            <a:endParaRPr lang="es-MX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Elaboración: PRODUCE – OGEIEE - Oficina de Estudios Económicos</a:t>
            </a: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P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627720"/>
              </p:ext>
            </p:extLst>
          </p:nvPr>
        </p:nvGraphicFramePr>
        <p:xfrm>
          <a:off x="3681314" y="1543899"/>
          <a:ext cx="3864387" cy="4579176"/>
        </p:xfrm>
        <a:graphic>
          <a:graphicData uri="http://schemas.openxmlformats.org/drawingml/2006/table">
            <a:tbl>
              <a:tblPr/>
              <a:tblGrid>
                <a:gridCol w="594522">
                  <a:extLst>
                    <a:ext uri="{9D8B030D-6E8A-4147-A177-3AD203B41FA5}">
                      <a16:colId xmlns:a16="http://schemas.microsoft.com/office/drawing/2014/main" val="3753015591"/>
                    </a:ext>
                  </a:extLst>
                </a:gridCol>
                <a:gridCol w="1231508">
                  <a:extLst>
                    <a:ext uri="{9D8B030D-6E8A-4147-A177-3AD203B41FA5}">
                      <a16:colId xmlns:a16="http://schemas.microsoft.com/office/drawing/2014/main" val="2714312950"/>
                    </a:ext>
                  </a:extLst>
                </a:gridCol>
                <a:gridCol w="1146576">
                  <a:extLst>
                    <a:ext uri="{9D8B030D-6E8A-4147-A177-3AD203B41FA5}">
                      <a16:colId xmlns:a16="http://schemas.microsoft.com/office/drawing/2014/main" val="38513180"/>
                    </a:ext>
                  </a:extLst>
                </a:gridCol>
                <a:gridCol w="891781">
                  <a:extLst>
                    <a:ext uri="{9D8B030D-6E8A-4147-A177-3AD203B41FA5}">
                      <a16:colId xmlns:a16="http://schemas.microsoft.com/office/drawing/2014/main" val="2597193760"/>
                    </a:ext>
                  </a:extLst>
                </a:gridCol>
              </a:tblGrid>
              <a:tr h="369476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Ranking</a:t>
                      </a:r>
                    </a:p>
                  </a:txBody>
                  <a:tcPr marL="8368" marR="8368" marT="8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País</a:t>
                      </a:r>
                    </a:p>
                  </a:txBody>
                  <a:tcPr marL="8368" marR="8368" marT="8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Millones de US$ 2022</a:t>
                      </a:r>
                    </a:p>
                  </a:txBody>
                  <a:tcPr marL="8368" marR="8368" marT="8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Part. % 2022</a:t>
                      </a:r>
                    </a:p>
                  </a:txBody>
                  <a:tcPr marL="8368" marR="8368" marT="8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888335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21,277 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23.6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694004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Bangladesh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15,571 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17.2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0915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Turquía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4,540 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772249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Alemania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4,446 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555429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4,418 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075577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Viet</a:t>
                      </a:r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4,285 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55709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Pakistán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4,008 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13096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Italia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3,667 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557197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España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3,406 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320480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Países Bajos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2,607 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685464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Polonia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1,955 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07439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Francia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1,637 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295394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Túnez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1,478 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133178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México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1,370 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232514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Indonesia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1,255 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773587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Camboya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1,197 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446714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Dinamarca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1,068 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77594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Bélgica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710 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73227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Marruecos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697 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47438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Sri Lanka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689 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8998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EE.UU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663 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42934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República Checa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558 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04032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Reino Unido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 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96850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Suiza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513 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659127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Egipto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484 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850702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718500"/>
              </p:ext>
            </p:extLst>
          </p:nvPr>
        </p:nvGraphicFramePr>
        <p:xfrm>
          <a:off x="7996319" y="1543315"/>
          <a:ext cx="3853303" cy="4600859"/>
        </p:xfrm>
        <a:graphic>
          <a:graphicData uri="http://schemas.openxmlformats.org/drawingml/2006/table">
            <a:tbl>
              <a:tblPr/>
              <a:tblGrid>
                <a:gridCol w="592817">
                  <a:extLst>
                    <a:ext uri="{9D8B030D-6E8A-4147-A177-3AD203B41FA5}">
                      <a16:colId xmlns:a16="http://schemas.microsoft.com/office/drawing/2014/main" val="3753015591"/>
                    </a:ext>
                  </a:extLst>
                </a:gridCol>
                <a:gridCol w="1347344">
                  <a:extLst>
                    <a:ext uri="{9D8B030D-6E8A-4147-A177-3AD203B41FA5}">
                      <a16:colId xmlns:a16="http://schemas.microsoft.com/office/drawing/2014/main" val="2714312950"/>
                    </a:ext>
                  </a:extLst>
                </a:gridCol>
                <a:gridCol w="1023919">
                  <a:extLst>
                    <a:ext uri="{9D8B030D-6E8A-4147-A177-3AD203B41FA5}">
                      <a16:colId xmlns:a16="http://schemas.microsoft.com/office/drawing/2014/main" val="38513180"/>
                    </a:ext>
                  </a:extLst>
                </a:gridCol>
                <a:gridCol w="889223">
                  <a:extLst>
                    <a:ext uri="{9D8B030D-6E8A-4147-A177-3AD203B41FA5}">
                      <a16:colId xmlns:a16="http://schemas.microsoft.com/office/drawing/2014/main" val="2597193760"/>
                    </a:ext>
                  </a:extLst>
                </a:gridCol>
              </a:tblGrid>
              <a:tr h="36223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05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Ranking</a:t>
                      </a:r>
                    </a:p>
                  </a:txBody>
                  <a:tcPr marL="8368" marR="8368" marT="8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05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País</a:t>
                      </a:r>
                    </a:p>
                  </a:txBody>
                  <a:tcPr marL="8368" marR="8368" marT="8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05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Millones de US$ 2022</a:t>
                      </a:r>
                    </a:p>
                  </a:txBody>
                  <a:tcPr marL="8368" marR="8368" marT="8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05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Part. % 2022</a:t>
                      </a:r>
                    </a:p>
                  </a:txBody>
                  <a:tcPr marL="8368" marR="8368" marT="8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88833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Myanmar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69400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Suecia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0915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Portugal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77224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55542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Rumania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07557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Nicaragua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55709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Singapur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13096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Bulgaria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55719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Mauricio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32048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68546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Madagascar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0743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Tailandia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29539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Eslovaquia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13317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Albania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23251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Lesoto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77358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Macedonia del Norte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44671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Corea del Sur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7759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Canadá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73227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4743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Eswatini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8998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4293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Serbia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04032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Ucrania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96850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Croacia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65912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Filipinas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850702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990791" y="4002772"/>
            <a:ext cx="2431677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PE"/>
            </a:defPPr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b="1" dirty="0"/>
              <a:t>Concentra los 10 principales exportadores de confecciones de tejidos plano de algodón </a:t>
            </a:r>
            <a:r>
              <a:rPr lang="es-MX" dirty="0"/>
              <a:t>respecto al total mundial.</a:t>
            </a:r>
          </a:p>
          <a:p>
            <a:endParaRPr lang="es-PE" dirty="0"/>
          </a:p>
        </p:txBody>
      </p:sp>
      <p:sp>
        <p:nvSpPr>
          <p:cNvPr id="8" name="Lágrima 7"/>
          <p:cNvSpPr/>
          <p:nvPr/>
        </p:nvSpPr>
        <p:spPr>
          <a:xfrm rot="8033239">
            <a:off x="267208" y="1476601"/>
            <a:ext cx="612000" cy="612000"/>
          </a:xfrm>
          <a:prstGeom prst="teardrop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53971" y="1640904"/>
            <a:ext cx="83160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$ 90,289</a:t>
            </a:r>
          </a:p>
          <a:p>
            <a:pPr algn="ctr"/>
            <a:r>
              <a:rPr lang="es-MX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es-P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ágrima 15"/>
          <p:cNvSpPr/>
          <p:nvPr/>
        </p:nvSpPr>
        <p:spPr>
          <a:xfrm rot="8033239">
            <a:off x="327775" y="2719711"/>
            <a:ext cx="579101" cy="555771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ágrima 16"/>
          <p:cNvSpPr/>
          <p:nvPr/>
        </p:nvSpPr>
        <p:spPr>
          <a:xfrm rot="8033239">
            <a:off x="291347" y="4031450"/>
            <a:ext cx="579101" cy="555771"/>
          </a:xfrm>
          <a:prstGeom prst="teardrop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1" name="Rectángulo 20"/>
          <p:cNvSpPr/>
          <p:nvPr/>
        </p:nvSpPr>
        <p:spPr>
          <a:xfrm>
            <a:off x="217252" y="2829675"/>
            <a:ext cx="8316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23.6%</a:t>
            </a:r>
            <a:endParaRPr lang="es-PE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88787" y="4137992"/>
            <a:ext cx="8316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75.6%</a:t>
            </a:r>
            <a:endParaRPr lang="es-PE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05878" y="1479507"/>
            <a:ext cx="24165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Representó el 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valor total de las exportaciones mundiales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de las principales 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confecciones de tejidos plano de algodón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005878" y="2676037"/>
            <a:ext cx="2546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China es el principal exportador mundial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de confecciones de tejidos planos de algodón respecto al total mundial.</a:t>
            </a:r>
          </a:p>
        </p:txBody>
      </p:sp>
    </p:spTree>
    <p:extLst>
      <p:ext uri="{BB962C8B-B14F-4D97-AF65-F5344CB8AC3E}">
        <p14:creationId xmlns:p14="http://schemas.microsoft.com/office/powerpoint/2010/main" val="14487842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77b8674-7355-4a04-85a6-65e9026489c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086C683703B9442ABEE0658AE5198E2" ma:contentTypeVersion="12" ma:contentTypeDescription="Crear nuevo documento." ma:contentTypeScope="" ma:versionID="531a6eb23a25a93bfe4fbee3dc5da6db">
  <xsd:schema xmlns:xsd="http://www.w3.org/2001/XMLSchema" xmlns:xs="http://www.w3.org/2001/XMLSchema" xmlns:p="http://schemas.microsoft.com/office/2006/metadata/properties" xmlns:ns3="f77b8674-7355-4a04-85a6-65e9026489c6" xmlns:ns4="1d144f12-6bfa-4aae-af27-c307bdeed430" targetNamespace="http://schemas.microsoft.com/office/2006/metadata/properties" ma:root="true" ma:fieldsID="14c402aba82ab7f87aade18f819104fb" ns3:_="" ns4:_="">
    <xsd:import namespace="f77b8674-7355-4a04-85a6-65e9026489c6"/>
    <xsd:import namespace="1d144f12-6bfa-4aae-af27-c307bdeed43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b8674-7355-4a04-85a6-65e9026489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144f12-6bfa-4aae-af27-c307bdeed43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86D185-5E15-47BD-A947-3E52ABE9C7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3D234A-A3B3-40D7-BC35-96751AFD8C62}">
  <ds:schemaRefs>
    <ds:schemaRef ds:uri="f77b8674-7355-4a04-85a6-65e9026489c6"/>
    <ds:schemaRef ds:uri="http://purl.org/dc/dcmitype/"/>
    <ds:schemaRef ds:uri="http://schemas.microsoft.com/office/infopath/2007/PartnerControls"/>
    <ds:schemaRef ds:uri="http://purl.org/dc/elements/1.1/"/>
    <ds:schemaRef ds:uri="1d144f12-6bfa-4aae-af27-c307bdeed430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B34A611-8A97-400C-970E-A31125893FA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77b8674-7355-4a04-85a6-65e9026489c6"/>
    <ds:schemaRef ds:uri="1d144f12-6bfa-4aae-af27-c307bdeed43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39616</TotalTime>
  <Words>1231</Words>
  <Application>Microsoft Office PowerPoint</Application>
  <PresentationFormat>Panorámica</PresentationFormat>
  <Paragraphs>284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Franklin Gothic Medium Cond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Renzo Figueroa Palomino</dc:creator>
  <cp:lastModifiedBy>Renzo José Figueroa Palomino</cp:lastModifiedBy>
  <cp:revision>2680</cp:revision>
  <cp:lastPrinted>2019-07-25T22:57:34Z</cp:lastPrinted>
  <dcterms:created xsi:type="dcterms:W3CDTF">2017-09-28T19:28:44Z</dcterms:created>
  <dcterms:modified xsi:type="dcterms:W3CDTF">2024-03-07T17:38:30Z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0x010100E086C683703B9442ABEE0658AE5198E2</vt:lpwstr>
  </property>
</Properties>
</file>