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2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3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4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5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2.xml" ContentType="application/vnd.openxmlformats-officedocument.presentationml.notesSlide+xml"/>
  <Override PartName="/ppt/charts/chart16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3.xml" ContentType="application/vnd.openxmlformats-officedocument.themeOverride+xml"/>
  <Override PartName="/ppt/charts/chart17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charts/chart18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.xml" ContentType="application/vnd.openxmlformats-officedocument.drawingml.chartshapes+xml"/>
  <Override PartName="/ppt/charts/chart19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20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5.xml" ContentType="application/vnd.openxmlformats-officedocument.presentationml.notesSlide+xml"/>
  <Override PartName="/ppt/charts/chart21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513" r:id="rId5"/>
    <p:sldId id="460" r:id="rId6"/>
    <p:sldId id="360" r:id="rId7"/>
    <p:sldId id="392" r:id="rId8"/>
    <p:sldId id="418" r:id="rId9"/>
    <p:sldId id="413" r:id="rId10"/>
    <p:sldId id="419" r:id="rId11"/>
    <p:sldId id="445" r:id="rId12"/>
    <p:sldId id="440" r:id="rId13"/>
    <p:sldId id="444" r:id="rId14"/>
    <p:sldId id="421" r:id="rId15"/>
    <p:sldId id="515" r:id="rId16"/>
    <p:sldId id="514" r:id="rId17"/>
    <p:sldId id="420" r:id="rId18"/>
    <p:sldId id="441" r:id="rId19"/>
    <p:sldId id="516" r:id="rId20"/>
    <p:sldId id="442" r:id="rId21"/>
    <p:sldId id="443" r:id="rId22"/>
  </p:sldIdLst>
  <p:sldSz cx="12192000" cy="6858000"/>
  <p:notesSz cx="6797675" cy="9926638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ra Fabiola Caceres Paurinotto" initials="SFCP" lastIdx="24" clrIdx="0"/>
  <p:cmAuthor id="2" name="Renzo José Figueroa Palomino" initials="RJFP" lastIdx="1" clrIdx="1">
    <p:extLst>
      <p:ext uri="{19B8F6BF-5375-455C-9EA6-DF929625EA0E}">
        <p15:presenceInfo xmlns:p15="http://schemas.microsoft.com/office/powerpoint/2012/main" userId="Renzo José Figueroa Palomino" providerId="None"/>
      </p:ext>
    </p:extLst>
  </p:cmAuthor>
  <p:cmAuthor id="3" name="Renzo José Figueroa Palomino" initials="RJFP [2]" lastIdx="2" clrIdx="2">
    <p:extLst>
      <p:ext uri="{19B8F6BF-5375-455C-9EA6-DF929625EA0E}">
        <p15:presenceInfo xmlns:p15="http://schemas.microsoft.com/office/powerpoint/2012/main" userId="S-1-5-21-2643366824-3486481793-2924324341-17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97B0"/>
    <a:srgbClr val="F2B800"/>
    <a:srgbClr val="0070C0"/>
    <a:srgbClr val="002060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18" autoAdjust="0"/>
    <p:restoredTop sz="93431" autoAdjust="0"/>
  </p:normalViewPr>
  <p:slideViewPr>
    <p:cSldViewPr snapToGrid="0">
      <p:cViewPr varScale="1">
        <p:scale>
          <a:sx n="103" d="100"/>
          <a:sy n="103" d="100"/>
        </p:scale>
        <p:origin x="118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rfigueroa\Downloads\Planilla%20de%20Excel%20industria%20Cuero%20y%20Calzado%202018_2023_12022024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ACKUP%20PATY\2024\REQUERIMIENTOS\FEBRERO%202024\PPT%20SHARE%20POINT_febrero\PPT%20CUERO%20Y%20CALZADO\Enero%20-%20DIiciembre%202023\Planilla%20de%20Excel%20industria%20Cuero%20y%20Calzado%202018_2023_1001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produce365-my.sharepoint.com/personal/mbroncano_produce_gob_pe/Documents/2022/PPT%20Cuero%20y%20Calzado/CueroCalzado_Fnanciamiento_6mar23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rfigueroa\Downloads\Planilla%20de%20Excel%20industria%20Cuero%20y%20Calzado%202018_2023_1202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https://produce365-my.sharepoint.com/personal/jdvargasm_produce_gob_pe/Documents/JEMY-OEE/2024/3.%20Marzo/Pedidos/OneDrive_1_6-3-2024/Planilla%20de%20Excel%20industria%20Cuero%20y%20Calzado%202018_2023_1202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https://produce365-my.sharepoint.com/personal/jdvargasm_produce_gob_pe/Documents/JEMY-OEE/2024/3.%20Marzo/Pedidos/OneDrive_1_6-3-2024/Planilla%20de%20Excel%20industria%20Cuero%20y%20Calzado%202018_2023_1202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rfigueroa\Downloads\Planilla%20de%20Excel%20industria%20Cuero%20y%20Calzado%202018_2023_1202202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file:///D:\Users\rfigueroa\Downloads\Planilla%20de%20Excel%20industria%20Cuero%20y%20Calzado%202018_2023_07.02.2024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file:///D:\Users\rfigueroa\Downloads\Planilla%20de%20Excel%20industria%20Cuero%20y%20Calzado%202018_2023_07.02.2024.xlsx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ACKUP%20PATY\2024\REQUERIMIENTOS\FEBRERO%202024\PPT%20SHARE%20POINT_febrero\PPT%20CUERO%20Y%20CALZADO\Enero%20-%20DIiciembre%202023\Planilla%20de%20Excel%20industria%20Cuero%20y%20Calzado%202018_2023_10012024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ACKUP%20PATY\2024\REQUERIMIENTOS\FEBRERO%202024\PPT%20SHARE%20POINT_febrero\PPT%20CUERO%20Y%20CALZADO\Enero%20-%20DIiciembre%202023\Planilla%20de%20Excel%20industria%20Cuero%20y%20Calzado%202018_2023_10012024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2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Users\pcordova\Downloads\Datos%20en%20excel%20PPT%20Industria%20Cuero%20y%20Calzado%202018_2022.xlsx" TargetMode="External"/><Relationship Id="rId1" Type="http://schemas.openxmlformats.org/officeDocument/2006/relationships/themeOverride" Target="../theme/themeOverride1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ACKUP%20PATY\2024\REQUERIMIENTOS\FEBRERO%202024\PPT%20SHARE%20POINT_febrero\PPT%20CUERO%20Y%20CALZADO\Enero%20-%20DIiciembre%202023\Planilla%20de%20Excel%20industria%20Cuero%20y%20Calzado%202018_2023_10012024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ACKUP%20PATY\2024\REQUERIMIENTOS\FEBRERO%202024\PPT%20SHARE%20POINT_febrero\PPT%20CUERO%20Y%20CALZADO\Enero%20-%20DIiciembre%202023\Planilla%20de%20Excel%20industria%20Cuero%20y%20Calzado%202018_2023_10012024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D:\BACKUP%20PATY\2023\REQUERIMIENTO%202023\MAYO%202023\PPT%20CUERO%20Y%20CALZADO\Planilla%20de%20Excel%20industria%20Cuero%20y%20Calzado%202018_2023_02082023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rfigueroa\Downloads\Planilla%20de%20Excel%20industria%20Cuero%20y%20Calzado%202018_2023_1910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rfigueroa\Downloads\Planilla%20de%20Excel%20industria%20Cuero%20y%20Calzado%202018_2023_1202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ACKUP%20PATY\2024\REQUERIMIENTOS\FEBRERO%202024\PPT%20SHARE%20POINT_febrero\PPT%20CUERO%20Y%20CALZADO\Enero%20-%20DIiciembre%202023\Planilla%20de%20Excel%20industria%20Cuero%20y%20Calzado%202018_2023_1001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rfigueroa\Downloads\Planilla%20de%20Excel%20industria%20Cuero%20y%20Calzado%202018_2023_1202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ACKUP%20PATY\2024\REQUERIMIENTOS\FEBRERO%202024\PPT%20SHARE%20POINT_febrero\PPT%20CUERO%20Y%20CALZADO\Enero%20-%20DIiciembre%202023\Planilla%20de%20Excel%20industria%20Cuero%20y%20Calzado%202018_2023_1001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rfigueroa\Downloads\Planilla%20de%20Excel%20industria%20Cuero%20y%20Calzado%202018_2023_1202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'S1'!$Q$8</c:f>
              <c:strCache>
                <c:ptCount val="1"/>
                <c:pt idx="0">
                  <c:v>Millones de soles de 2007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C352-4074-9EE7-51343F6188F4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352-4074-9EE7-51343F6188F4}"/>
              </c:ext>
            </c:extLst>
          </c:dPt>
          <c:dLbls>
            <c:dLbl>
              <c:idx val="4"/>
              <c:layout>
                <c:manualLayout>
                  <c:x val="-5.5555555555556572E-3"/>
                  <c:y val="-1.0122308571802038E-2"/>
                </c:manualLayout>
              </c:layout>
              <c:tx>
                <c:rich>
                  <a:bodyPr/>
                  <a:lstStyle/>
                  <a:p>
                    <a:r>
                      <a:rPr lang="en-US">
                        <a:solidFill>
                          <a:sysClr val="windowText" lastClr="000000"/>
                        </a:solidFill>
                      </a:rPr>
                      <a:t>756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352-4074-9EE7-51343F6188F4}"/>
                </c:ext>
              </c:extLst>
            </c:dLbl>
            <c:dLbl>
              <c:idx val="5"/>
              <c:layout>
                <c:manualLayout>
                  <c:x val="0"/>
                  <c:y val="2.02446171436040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352-4074-9EE7-51343F6188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'S1'!$P$11:$P$15</c:f>
              <c:strCach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 E/</c:v>
                </c:pt>
              </c:strCache>
            </c:strRef>
          </c:cat>
          <c:val>
            <c:numRef>
              <c:f>'S1'!$Q$11:$Q$15</c:f>
              <c:numCache>
                <c:formatCode>#,##0</c:formatCode>
                <c:ptCount val="5"/>
                <c:pt idx="0">
                  <c:v>880</c:v>
                </c:pt>
                <c:pt idx="1">
                  <c:v>597</c:v>
                </c:pt>
                <c:pt idx="2">
                  <c:v>692</c:v>
                </c:pt>
                <c:pt idx="3">
                  <c:v>756</c:v>
                </c:pt>
                <c:pt idx="4">
                  <c:v>679.84262659290744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52-4074-9EE7-51343F6188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1112593631"/>
        <c:axId val="1"/>
      </c:barChart>
      <c:lineChart>
        <c:grouping val="standard"/>
        <c:varyColors val="0"/>
        <c:ser>
          <c:idx val="1"/>
          <c:order val="1"/>
          <c:tx>
            <c:strRef>
              <c:f>'S1'!$R$8</c:f>
              <c:strCache>
                <c:ptCount val="1"/>
                <c:pt idx="0">
                  <c:v>Var.%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Lbls>
            <c:spPr>
              <a:solidFill>
                <a:schemeClr val="lt1"/>
              </a:solidFill>
              <a:ln>
                <a:solidFill>
                  <a:srgbClr val="F2B800"/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'S1'!$P$11:$P$15</c:f>
              <c:strCach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 E/</c:v>
                </c:pt>
              </c:strCache>
            </c:strRef>
          </c:cat>
          <c:val>
            <c:numRef>
              <c:f>'S1'!$R$11:$R$15</c:f>
              <c:numCache>
                <c:formatCode>0.0</c:formatCode>
                <c:ptCount val="5"/>
                <c:pt idx="0">
                  <c:v>-10.47812817904375</c:v>
                </c:pt>
                <c:pt idx="1">
                  <c:v>-32.159090909090907</c:v>
                </c:pt>
                <c:pt idx="2">
                  <c:v>16.247906197654942</c:v>
                </c:pt>
                <c:pt idx="3">
                  <c:v>9.2485549132947966</c:v>
                </c:pt>
                <c:pt idx="4">
                  <c:v>-10.073726641149804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352-4074-9EE7-51343F6188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1112593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1112593631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auto val="1"/>
        <c:lblAlgn val="ctr"/>
        <c:lblOffset val="100"/>
        <c:noMultiLvlLbl val="0"/>
      </c:catAx>
      <c:valAx>
        <c:axId val="4"/>
        <c:scaling>
          <c:orientation val="minMax"/>
          <c:max val="60"/>
        </c:scaling>
        <c:delete val="0"/>
        <c:axPos val="r"/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3"/>
        <c:crosses val="max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6509547018269277"/>
          <c:y val="0.89518470584607934"/>
          <c:w val="0.68386855125370072"/>
          <c:h val="7.61635720049362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P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D905FC5E-C787-4945-AC7A-78FCE8C5EFF1}" type="VALUE">
                      <a:rPr lang="en-US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000" b="1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[VALOR]</a:t>
                    </a:fld>
                    <a:endParaRPr lang="es-PE"/>
                  </a:p>
                </c:rich>
              </c:tx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9B0B-45B7-86D3-C5394B830399}"/>
                </c:ext>
              </c:extLst>
            </c:dLbl>
            <c:dLbl>
              <c:idx val="1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9B0B-45B7-86D3-C5394B83039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CB1330F2-86F7-4142-9EBB-95EFA9E411EB}" type="VALUE">
                      <a:rPr lang="en-US">
                        <a:solidFill>
                          <a:srgbClr val="FF0000"/>
                        </a:solidFill>
                      </a:rPr>
                      <a:pPr/>
                      <a:t>[VALOR]</a:t>
                    </a:fld>
                    <a:endParaRPr lang="es-PE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9B0B-45B7-86D3-C5394B830399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FF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'S5'!$U$36:$U$39</c:f>
              <c:strCache>
                <c:ptCount val="4"/>
                <c:pt idx="0">
                  <c:v>Botas, Botines</c:v>
                </c:pt>
                <c:pt idx="1">
                  <c:v>Zapatos</c:v>
                </c:pt>
                <c:pt idx="2">
                  <c:v>Sandalias</c:v>
                </c:pt>
                <c:pt idx="3">
                  <c:v>Zapatillas</c:v>
                </c:pt>
              </c:strCache>
            </c:strRef>
          </c:cat>
          <c:val>
            <c:numRef>
              <c:f>'S5'!$AA$36:$AA$39</c:f>
              <c:numCache>
                <c:formatCode>0.0</c:formatCode>
                <c:ptCount val="4"/>
                <c:pt idx="0">
                  <c:v>13.460313459121224</c:v>
                </c:pt>
                <c:pt idx="1">
                  <c:v>2.6318078393099</c:v>
                </c:pt>
                <c:pt idx="2">
                  <c:v>-50.255427298845689</c:v>
                </c:pt>
                <c:pt idx="3">
                  <c:v>-53.332700492034107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B0B-45B7-86D3-C5394B83039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481300848"/>
        <c:axId val="481293632"/>
      </c:barChart>
      <c:catAx>
        <c:axId val="4813008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481293632"/>
        <c:crosses val="autoZero"/>
        <c:auto val="1"/>
        <c:lblAlgn val="ctr"/>
        <c:lblOffset val="900"/>
        <c:noMultiLvlLbl val="0"/>
      </c:catAx>
      <c:valAx>
        <c:axId val="481293632"/>
        <c:scaling>
          <c:orientation val="minMax"/>
        </c:scaling>
        <c:delete val="0"/>
        <c:axPos val="b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481300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592113324949071"/>
          <c:y val="8.1448309351658255E-2"/>
          <c:w val="0.74393840931746769"/>
          <c:h val="0.75901724780183344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'[CueroCalzado_Fnanciamiento_6mar23.xlsx]S6'!$Q$6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'[CueroCalzado_Fnanciamiento_6mar23.xlsx]S6'!$M$8:$M$11</c:f>
              <c:strCache>
                <c:ptCount val="4"/>
                <c:pt idx="0">
                  <c:v>Microempresa</c:v>
                </c:pt>
                <c:pt idx="1">
                  <c:v>Pequeña empresa</c:v>
                </c:pt>
                <c:pt idx="2">
                  <c:v>Mediana empresa</c:v>
                </c:pt>
                <c:pt idx="3">
                  <c:v>Gran empresa</c:v>
                </c:pt>
              </c:strCache>
            </c:strRef>
          </c:cat>
          <c:val>
            <c:numRef>
              <c:f>'[CueroCalzado_Fnanciamiento_6mar23.xlsx]S6'!$Q$8:$Q$11</c:f>
              <c:numCache>
                <c:formatCode>_-* #,##0_-;\-* #,##0_-;_-* "-"??_-;_-@_-</c:formatCode>
                <c:ptCount val="4"/>
                <c:pt idx="0">
                  <c:v>178.8655028</c:v>
                </c:pt>
                <c:pt idx="1">
                  <c:v>84.294988540000034</c:v>
                </c:pt>
                <c:pt idx="2">
                  <c:v>4.3675970800000004</c:v>
                </c:pt>
                <c:pt idx="3">
                  <c:v>55.509699580000003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08-42AA-9479-62C8F3705B6B}"/>
            </c:ext>
          </c:extLst>
        </c:ser>
        <c:ser>
          <c:idx val="0"/>
          <c:order val="1"/>
          <c:tx>
            <c:strRef>
              <c:f>'[CueroCalzado_Fnanciamiento_6mar23.xlsx]S6'!$P$6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rgbClr val="0070C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'[CueroCalzado_Fnanciamiento_6mar23.xlsx]S6'!$M$8:$M$11</c:f>
              <c:strCache>
                <c:ptCount val="4"/>
                <c:pt idx="0">
                  <c:v>Microempresa</c:v>
                </c:pt>
                <c:pt idx="1">
                  <c:v>Pequeña empresa</c:v>
                </c:pt>
                <c:pt idx="2">
                  <c:v>Mediana empresa</c:v>
                </c:pt>
                <c:pt idx="3">
                  <c:v>Gran empresa</c:v>
                </c:pt>
              </c:strCache>
            </c:strRef>
          </c:cat>
          <c:val>
            <c:numRef>
              <c:f>'[CueroCalzado_Fnanciamiento_6mar23.xlsx]S6'!$P$8:$P$11</c:f>
              <c:numCache>
                <c:formatCode>_-* #,##0_-;\-* #,##0_-;_-* "-"??_-;_-@_-</c:formatCode>
                <c:ptCount val="4"/>
                <c:pt idx="0">
                  <c:v>182.19570242700769</c:v>
                </c:pt>
                <c:pt idx="1">
                  <c:v>99.619855380537985</c:v>
                </c:pt>
                <c:pt idx="2">
                  <c:v>5.1080432499999997</c:v>
                </c:pt>
                <c:pt idx="3">
                  <c:v>65.593983937499999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08-42AA-9479-62C8F3705B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467014576"/>
        <c:axId val="467016216"/>
      </c:barChart>
      <c:catAx>
        <c:axId val="4670145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467016216"/>
        <c:crosses val="autoZero"/>
        <c:auto val="1"/>
        <c:lblAlgn val="ctr"/>
        <c:lblOffset val="100"/>
        <c:noMultiLvlLbl val="0"/>
      </c:catAx>
      <c:valAx>
        <c:axId val="467016216"/>
        <c:scaling>
          <c:orientation val="minMax"/>
        </c:scaling>
        <c:delete val="1"/>
        <c:axPos val="b"/>
        <c:numFmt formatCode="_-* #,##0_-;\-* #,##0_-;_-* &quot;-&quot;??_-;_-@_-" sourceLinked="1"/>
        <c:majorTickMark val="none"/>
        <c:minorTickMark val="none"/>
        <c:tickLblPos val="nextTo"/>
        <c:crossAx val="467014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0815516774834876"/>
          <c:y val="0.86934441797194484"/>
          <c:w val="0.18368966450330254"/>
          <c:h val="7.14276553610892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PE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s-PE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'S6'!$C$6</c:f>
              <c:strCache>
                <c:ptCount val="1"/>
                <c:pt idx="0">
                  <c:v>Millones de soles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5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1F2-4C3A-BDA1-1C5372E569A8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F1F2-4C3A-BDA1-1C5372E569A8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70C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F1F2-4C3A-BDA1-1C5372E569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'S6'!$B$9:$B$14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'S6'!$C$9:$C$14</c:f>
              <c:numCache>
                <c:formatCode>0</c:formatCode>
                <c:ptCount val="6"/>
                <c:pt idx="0">
                  <c:v>230.47930314812749</c:v>
                </c:pt>
                <c:pt idx="1">
                  <c:v>203.04504489391726</c:v>
                </c:pt>
                <c:pt idx="2">
                  <c:v>484.08395390124451</c:v>
                </c:pt>
                <c:pt idx="3">
                  <c:v>474.48364626130558</c:v>
                </c:pt>
                <c:pt idx="4">
                  <c:v>352.51758499504564</c:v>
                </c:pt>
                <c:pt idx="5">
                  <c:v>323.03778800000003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1F2-4C3A-BDA1-1C5372E569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9"/>
        <c:axId val="536013632"/>
        <c:axId val="536016256"/>
      </c:barChart>
      <c:lineChart>
        <c:grouping val="standard"/>
        <c:varyColors val="0"/>
        <c:ser>
          <c:idx val="1"/>
          <c:order val="1"/>
          <c:tx>
            <c:strRef>
              <c:f>'S6'!$D$6</c:f>
              <c:strCache>
                <c:ptCount val="1"/>
                <c:pt idx="0">
                  <c:v>Var.% anual</c:v>
                </c:pt>
              </c:strCache>
            </c:strRef>
          </c:tx>
          <c:spPr>
            <a:ln w="34925" cap="rnd">
              <a:solidFill>
                <a:srgbClr val="FFC000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solidFill>
                <a:sysClr val="window" lastClr="FFFFFF"/>
              </a:solidFill>
              <a:ln>
                <a:solidFill>
                  <a:srgbClr val="FFC00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[2]S6!$B$9:$B$14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'S6'!$D$9:$D$14</c:f>
              <c:numCache>
                <c:formatCode>0.0</c:formatCode>
                <c:ptCount val="6"/>
                <c:pt idx="0">
                  <c:v>7.3234633445190696</c:v>
                </c:pt>
                <c:pt idx="1">
                  <c:v>-11.903133114116713</c:v>
                </c:pt>
                <c:pt idx="2">
                  <c:v>138.41209922367651</c:v>
                </c:pt>
                <c:pt idx="3">
                  <c:v>-1.9831906351305122</c:v>
                </c:pt>
                <c:pt idx="4">
                  <c:v>-25.705008429119033</c:v>
                </c:pt>
                <c:pt idx="5">
                  <c:v>-8.3626457940984409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4-F1F2-4C3A-BDA1-1C5372E569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155024"/>
        <c:axId val="622156992"/>
      </c:lineChart>
      <c:valAx>
        <c:axId val="622156992"/>
        <c:scaling>
          <c:orientation val="minMax"/>
          <c:max val="200"/>
          <c:min val="-40"/>
        </c:scaling>
        <c:delete val="0"/>
        <c:axPos val="r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622155024"/>
        <c:crosses val="max"/>
        <c:crossBetween val="between"/>
      </c:valAx>
      <c:catAx>
        <c:axId val="622155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622156992"/>
        <c:crosses val="autoZero"/>
        <c:auto val="1"/>
        <c:lblAlgn val="ctr"/>
        <c:lblOffset val="100"/>
        <c:noMultiLvlLbl val="0"/>
      </c:catAx>
      <c:valAx>
        <c:axId val="536016256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536013632"/>
        <c:crosses val="autoZero"/>
        <c:crossBetween val="between"/>
      </c:valAx>
      <c:catAx>
        <c:axId val="5360136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360162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PE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3081035203901083E-2"/>
          <c:y val="0"/>
          <c:w val="0.94064876661854002"/>
          <c:h val="0.9230769230769231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'S7'!$S$6</c:f>
              <c:strCache>
                <c:ptCount val="1"/>
                <c:pt idx="0">
                  <c:v>Hombre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'S7'!$U$6</c:f>
              <c:numCache>
                <c:formatCode>0.0</c:formatCode>
                <c:ptCount val="1"/>
                <c:pt idx="0">
                  <c:v>70.138646674649181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9B-419D-A8A2-195C5C1E1FA8}"/>
            </c:ext>
          </c:extLst>
        </c:ser>
        <c:ser>
          <c:idx val="1"/>
          <c:order val="1"/>
          <c:tx>
            <c:strRef>
              <c:f>'S7'!$S$7</c:f>
              <c:strCache>
                <c:ptCount val="1"/>
                <c:pt idx="0">
                  <c:v>Mujer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19B-419D-A8A2-195C5C1E1FA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'S7'!$U$7</c:f>
              <c:numCache>
                <c:formatCode>0.0</c:formatCode>
                <c:ptCount val="1"/>
                <c:pt idx="0">
                  <c:v>29.861353325350809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19B-419D-A8A2-195C5C1E1F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3505248"/>
        <c:axId val="433498032"/>
      </c:barChart>
      <c:catAx>
        <c:axId val="4335052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33498032"/>
        <c:crosses val="autoZero"/>
        <c:auto val="1"/>
        <c:lblAlgn val="ctr"/>
        <c:lblOffset val="100"/>
        <c:noMultiLvlLbl val="0"/>
      </c:catAx>
      <c:valAx>
        <c:axId val="433498032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433505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s-PE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24555786230157"/>
          <c:y val="1.6039528943504765E-2"/>
          <c:w val="0.63687377480610652"/>
          <c:h val="0.98396047105649509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5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B07-49DE-B86A-E132051A6E49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B07-49DE-B86A-E132051A6E49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07-49DE-B86A-E132051A6E49}"/>
                </c:ext>
              </c:extLst>
            </c:dLbl>
            <c:dLbl>
              <c:idx val="1"/>
              <c:layout>
                <c:manualLayout>
                  <c:x val="-3.2433109417231362E-3"/>
                  <c:y val="-1.64074013581364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07-49DE-B86A-E132051A6E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'S7'!$N$6:$N$7</c:f>
              <c:strCache>
                <c:ptCount val="2"/>
                <c:pt idx="0">
                  <c:v>Empleo informal</c:v>
                </c:pt>
                <c:pt idx="1">
                  <c:v>Empleo formal</c:v>
                </c:pt>
              </c:strCache>
            </c:strRef>
          </c:cat>
          <c:val>
            <c:numRef>
              <c:f>'S7'!$P$6:$P$7</c:f>
              <c:numCache>
                <c:formatCode>0.0</c:formatCode>
                <c:ptCount val="2"/>
                <c:pt idx="0">
                  <c:v>75.001687406921036</c:v>
                </c:pt>
                <c:pt idx="1">
                  <c:v>24.998312593078968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B07-49DE-B86A-E132051A6E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58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s-PE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0.13164281404829059"/>
          <c:w val="0.93888888888888888"/>
          <c:h val="0.664737307304895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'S7'!$C$5</c:f>
              <c:strCache>
                <c:ptCount val="1"/>
                <c:pt idx="0">
                  <c:v>Nro trabajadores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200-4985-BB5F-62CD35ACC220}"/>
              </c:ext>
            </c:extLst>
          </c:dPt>
          <c:dPt>
            <c:idx val="6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200-4985-BB5F-62CD35ACC220}"/>
              </c:ext>
            </c:extLst>
          </c:dPt>
          <c:dLbls>
            <c:dLbl>
              <c:idx val="0"/>
              <c:layout>
                <c:manualLayout>
                  <c:x val="4.3581268427670197E-3"/>
                  <c:y val="2.34300105060439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200-4985-BB5F-62CD35ACC220}"/>
                </c:ext>
              </c:extLst>
            </c:dLbl>
            <c:dLbl>
              <c:idx val="1"/>
              <c:layout>
                <c:manualLayout>
                  <c:x val="5.5555555555555558E-3"/>
                  <c:y val="9.08960128141906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200-4985-BB5F-62CD35ACC220}"/>
                </c:ext>
              </c:extLst>
            </c:dLbl>
            <c:dLbl>
              <c:idx val="2"/>
              <c:layout>
                <c:manualLayout>
                  <c:x val="0"/>
                  <c:y val="-1.15617348699097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200-4985-BB5F-62CD35ACC220}"/>
                </c:ext>
              </c:extLst>
            </c:dLbl>
            <c:dLbl>
              <c:idx val="3"/>
              <c:layout>
                <c:manualLayout>
                  <c:x val="3.8113296694668531E-3"/>
                  <c:y val="4.2342024800163343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200-4985-BB5F-62CD35ACC220}"/>
                </c:ext>
              </c:extLst>
            </c:dLbl>
            <c:dLbl>
              <c:idx val="4"/>
              <c:layout>
                <c:manualLayout>
                  <c:x val="-4.3927658410226915E-3"/>
                  <c:y val="-7.52876391369720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200-4985-BB5F-62CD35ACC220}"/>
                </c:ext>
              </c:extLst>
            </c:dLbl>
            <c:dLbl>
              <c:idx val="6"/>
              <c:layout>
                <c:manualLayout>
                  <c:x val="2.777777777777676E-3"/>
                  <c:y val="-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200-4985-BB5F-62CD35ACC2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lang="es-PE" sz="10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'S7'!$B$9:$B$13</c:f>
              <c:strCach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2023*</c:v>
                </c:pt>
              </c:strCache>
            </c:strRef>
          </c:cat>
          <c:val>
            <c:numRef>
              <c:f>'S7'!$C$9:$C$13</c:f>
              <c:numCache>
                <c:formatCode>#,##0</c:formatCode>
                <c:ptCount val="5"/>
                <c:pt idx="0">
                  <c:v>71116.776676177979</c:v>
                </c:pt>
                <c:pt idx="1">
                  <c:v>60824.861400604248</c:v>
                </c:pt>
                <c:pt idx="2">
                  <c:v>67034.070903778076</c:v>
                </c:pt>
                <c:pt idx="3">
                  <c:v>68180</c:v>
                </c:pt>
                <c:pt idx="4">
                  <c:v>67498.2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200-4985-BB5F-62CD35ACC2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-27"/>
        <c:axId val="391638264"/>
        <c:axId val="391633344"/>
      </c:barChart>
      <c:lineChart>
        <c:grouping val="standard"/>
        <c:varyColors val="0"/>
        <c:ser>
          <c:idx val="1"/>
          <c:order val="1"/>
          <c:tx>
            <c:strRef>
              <c:f>'S7'!$D$5</c:f>
              <c:strCache>
                <c:ptCount val="1"/>
                <c:pt idx="0">
                  <c:v>Var.%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21"/>
            <c:spPr>
              <a:solidFill>
                <a:schemeClr val="bg1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s-PE" sz="1000" b="1" i="0" u="none" strike="noStrike" kern="1200" baseline="0">
                    <a:solidFill>
                      <a:srgbClr val="0070C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'S7'!$B$9:$B$13</c:f>
              <c:strCach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2023*</c:v>
                </c:pt>
              </c:strCache>
            </c:strRef>
          </c:cat>
          <c:val>
            <c:numRef>
              <c:f>'S7'!$D$9:$D$13</c:f>
              <c:numCache>
                <c:formatCode>0.0</c:formatCode>
                <c:ptCount val="5"/>
                <c:pt idx="0">
                  <c:v>-2.3550640023531031</c:v>
                </c:pt>
                <c:pt idx="1">
                  <c:v>-14.471852854688251</c:v>
                </c:pt>
                <c:pt idx="2">
                  <c:v>10.20834139231124</c:v>
                </c:pt>
                <c:pt idx="3">
                  <c:v>1.7094726320094935</c:v>
                </c:pt>
                <c:pt idx="4">
                  <c:v>-1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A-2200-4985-BB5F-62CD35ACC2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0439840"/>
        <c:axId val="520437216"/>
      </c:lineChart>
      <c:catAx>
        <c:axId val="391638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PE"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391633344"/>
        <c:crosses val="autoZero"/>
        <c:auto val="1"/>
        <c:lblAlgn val="ctr"/>
        <c:lblOffset val="100"/>
        <c:noMultiLvlLbl val="0"/>
      </c:catAx>
      <c:valAx>
        <c:axId val="391633344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PE"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391638264"/>
        <c:crosses val="autoZero"/>
        <c:crossBetween val="between"/>
      </c:valAx>
      <c:valAx>
        <c:axId val="520437216"/>
        <c:scaling>
          <c:orientation val="minMax"/>
          <c:max val="40"/>
        </c:scaling>
        <c:delete val="0"/>
        <c:axPos val="r"/>
        <c:numFmt formatCode="0.0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PE"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20439840"/>
        <c:crosses val="max"/>
        <c:crossBetween val="between"/>
      </c:valAx>
      <c:catAx>
        <c:axId val="5204398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204372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PE" sz="10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PE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 algn="ctr">
        <a:defRPr lang="es-PE" sz="1000" b="0" i="0" u="none" strike="noStrike" kern="1200" baseline="0">
          <a:solidFill>
            <a:sysClr val="windowText" lastClr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727779188891711E-2"/>
          <c:y val="5.3416181706754995E-2"/>
          <c:w val="0.90906629413258822"/>
          <c:h val="0.719605169191497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'S8.1'!$F$5</c:f>
              <c:strCache>
                <c:ptCount val="1"/>
                <c:pt idx="0">
                  <c:v>Saldo comercial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1596838482709916E-4"/>
                  <c:y val="-5.3182201782299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2AB-476B-AD34-A23DA8A6AC81}"/>
                </c:ext>
              </c:extLst>
            </c:dLbl>
            <c:dLbl>
              <c:idx val="1"/>
              <c:layout>
                <c:manualLayout>
                  <c:x val="-3.7269490422287164E-3"/>
                  <c:y val="-2.56502450468027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AB-476B-AD34-A23DA8A6AC81}"/>
                </c:ext>
              </c:extLst>
            </c:dLbl>
            <c:dLbl>
              <c:idx val="2"/>
              <c:layout>
                <c:manualLayout>
                  <c:x val="-3.9360720104477196E-3"/>
                  <c:y val="-1.4551366919842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2AB-476B-AD34-A23DA8A6AC81}"/>
                </c:ext>
              </c:extLst>
            </c:dLbl>
            <c:dLbl>
              <c:idx val="3"/>
              <c:layout>
                <c:manualLayout>
                  <c:x val="3.3377999549083917E-3"/>
                  <c:y val="-1.89515248647016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2AB-476B-AD34-A23DA8A6AC81}"/>
                </c:ext>
              </c:extLst>
            </c:dLbl>
            <c:dLbl>
              <c:idx val="4"/>
              <c:layout>
                <c:manualLayout>
                  <c:x val="-3.2392790447386115E-3"/>
                  <c:y val="-6.45127323686309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2AB-476B-AD34-A23DA8A6AC81}"/>
                </c:ext>
              </c:extLst>
            </c:dLbl>
            <c:dLbl>
              <c:idx val="5"/>
              <c:layout>
                <c:manualLayout>
                  <c:x val="9.5662272361821869E-4"/>
                  <c:y val="-1.81760465782470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2AB-476B-AD34-A23DA8A6AC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0070C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'S8.1'!$A$9:$A$13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'S8.1'!$F$9:$F$13</c:f>
              <c:numCache>
                <c:formatCode>0</c:formatCode>
                <c:ptCount val="5"/>
                <c:pt idx="0">
                  <c:v>-614.61120865799239</c:v>
                </c:pt>
                <c:pt idx="1">
                  <c:v>-458.64222383600088</c:v>
                </c:pt>
                <c:pt idx="2">
                  <c:v>-560.30214132990204</c:v>
                </c:pt>
                <c:pt idx="3">
                  <c:v>-795.27980611335852</c:v>
                </c:pt>
                <c:pt idx="4">
                  <c:v>-794.20395203246801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2AB-476B-AD34-A23DA8A6AC8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12"/>
        <c:axId val="540850392"/>
        <c:axId val="540851704"/>
      </c:barChart>
      <c:lineChart>
        <c:grouping val="standard"/>
        <c:varyColors val="0"/>
        <c:ser>
          <c:idx val="1"/>
          <c:order val="1"/>
          <c:tx>
            <c:strRef>
              <c:f>'S8.1'!$G$5</c:f>
              <c:strCache>
                <c:ptCount val="1"/>
                <c:pt idx="0">
                  <c:v>Var %</c:v>
                </c:pt>
              </c:strCache>
            </c:strRef>
          </c:tx>
          <c:spPr>
            <a:ln w="28575" cap="rnd">
              <a:solidFill>
                <a:srgbClr val="8497B0"/>
              </a:solidFill>
              <a:round/>
            </a:ln>
            <a:effectLst/>
          </c:spPr>
          <c:marker>
            <c:symbol val="circle"/>
            <c:size val="22"/>
            <c:spPr>
              <a:solidFill>
                <a:schemeClr val="bg1"/>
              </a:solidFill>
              <a:ln w="9525">
                <a:solidFill>
                  <a:srgbClr val="8497B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'S8.1'!$A$9:$A$13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'S8.1'!$G$9:$G$13</c:f>
              <c:numCache>
                <c:formatCode>0.0</c:formatCode>
                <c:ptCount val="5"/>
                <c:pt idx="0">
                  <c:v>10.607875473989139</c:v>
                </c:pt>
                <c:pt idx="1">
                  <c:v>-25.376853305775342</c:v>
                </c:pt>
                <c:pt idx="2">
                  <c:v>22.165407415749016</c:v>
                </c:pt>
                <c:pt idx="3">
                  <c:v>41.937670312258064</c:v>
                </c:pt>
                <c:pt idx="4">
                  <c:v>-0.13527994457049886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7-82AB-476B-AD34-A23DA8A6AC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7596160"/>
        <c:axId val="627602064"/>
      </c:lineChart>
      <c:catAx>
        <c:axId val="540850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rgbClr val="44546A">
                <a:lumMod val="20000"/>
                <a:lumOff val="80000"/>
              </a:srgb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s-PE"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40851704"/>
        <c:crosses val="autoZero"/>
        <c:auto val="1"/>
        <c:lblAlgn val="ctr"/>
        <c:lblOffset val="400"/>
        <c:noMultiLvlLbl val="0"/>
      </c:catAx>
      <c:valAx>
        <c:axId val="540851704"/>
        <c:scaling>
          <c:orientation val="minMax"/>
          <c:max val="500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540850392"/>
        <c:crosses val="autoZero"/>
        <c:crossBetween val="between"/>
        <c:majorUnit val="100"/>
      </c:valAx>
      <c:valAx>
        <c:axId val="627602064"/>
        <c:scaling>
          <c:orientation val="minMax"/>
          <c:max val="70"/>
          <c:min val="-40"/>
        </c:scaling>
        <c:delete val="0"/>
        <c:axPos val="r"/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627596160"/>
        <c:crosses val="max"/>
        <c:crossBetween val="between"/>
      </c:valAx>
      <c:catAx>
        <c:axId val="6275961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2760206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098363293727378"/>
          <c:y val="0.9179511154855643"/>
          <c:w val="0.75771378019825408"/>
          <c:h val="7.35171377914043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P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038386934705325E-2"/>
          <c:y val="5.0191749008200982E-2"/>
          <c:w val="0.91923226130589353"/>
          <c:h val="0.73567415387202217"/>
        </c:manualLayout>
      </c:layout>
      <c:lineChart>
        <c:grouping val="standard"/>
        <c:varyColors val="0"/>
        <c:ser>
          <c:idx val="1"/>
          <c:order val="1"/>
          <c:tx>
            <c:strRef>
              <c:f>'S8.1'!$C$5</c:f>
              <c:strCache>
                <c:ptCount val="1"/>
                <c:pt idx="0">
                  <c:v>Importaciones (Mills. US$-CIF)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24"/>
            <c:spPr>
              <a:solidFill>
                <a:schemeClr val="bg1"/>
              </a:solidFill>
              <a:ln w="9525">
                <a:solidFill>
                  <a:srgbClr val="FFC00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s-PE" sz="9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'S8.1'!$A$9:$A$13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'S8.1'!$C$9:$C$13</c:f>
              <c:numCache>
                <c:formatCode>0</c:formatCode>
                <c:ptCount val="5"/>
                <c:pt idx="0">
                  <c:v>646.61120865799239</c:v>
                </c:pt>
                <c:pt idx="1">
                  <c:v>479.64222383600088</c:v>
                </c:pt>
                <c:pt idx="2">
                  <c:v>588.30214132990204</c:v>
                </c:pt>
                <c:pt idx="3">
                  <c:v>829.84248970403553</c:v>
                </c:pt>
                <c:pt idx="4">
                  <c:v>825.79680032092358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8AE-41CA-808D-0594DACCA80D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40850392"/>
        <c:axId val="540851704"/>
      </c:lineChart>
      <c:lineChart>
        <c:grouping val="standard"/>
        <c:varyColors val="0"/>
        <c:ser>
          <c:idx val="0"/>
          <c:order val="0"/>
          <c:tx>
            <c:strRef>
              <c:f>'S8.1'!$B$5</c:f>
              <c:strCache>
                <c:ptCount val="1"/>
                <c:pt idx="0">
                  <c:v>Exportaciones (Mills. US$-FOB)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2"/>
            <c:spPr>
              <a:solidFill>
                <a:schemeClr val="bg1"/>
              </a:solidFill>
              <a:ln w="9525">
                <a:solidFill>
                  <a:srgbClr val="002060"/>
                </a:solidFill>
              </a:ln>
              <a:effectLst/>
            </c:spPr>
          </c:marker>
          <c:dPt>
            <c:idx val="0"/>
            <c:marker>
              <c:symbol val="circle"/>
              <c:size val="7"/>
              <c:spPr>
                <a:solidFill>
                  <a:schemeClr val="bg1"/>
                </a:solidFill>
                <a:ln w="9525">
                  <a:solidFill>
                    <a:srgbClr val="00206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18AE-41CA-808D-0594DACCA80D}"/>
              </c:ext>
            </c:extLst>
          </c:dPt>
          <c:dLbls>
            <c:spPr>
              <a:noFill/>
              <a:ln>
                <a:solidFill>
                  <a:srgbClr val="0070C0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s-PE" sz="900" b="1" i="0" u="none" strike="noStrike" kern="1200" baseline="0">
                    <a:solidFill>
                      <a:srgbClr val="0070C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'S8.1'!$A$9:$A$13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'S8.1'!$B$9:$B$13</c:f>
              <c:numCache>
                <c:formatCode>0</c:formatCode>
                <c:ptCount val="5"/>
                <c:pt idx="0">
                  <c:v>32</c:v>
                </c:pt>
                <c:pt idx="1">
                  <c:v>21</c:v>
                </c:pt>
                <c:pt idx="2">
                  <c:v>28</c:v>
                </c:pt>
                <c:pt idx="3">
                  <c:v>34.562683590676997</c:v>
                </c:pt>
                <c:pt idx="4">
                  <c:v>31.592848288455603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8AE-41CA-808D-0594DACCA8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9737744"/>
        <c:axId val="1192438096"/>
      </c:lineChart>
      <c:catAx>
        <c:axId val="540850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PE"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40851704"/>
        <c:crosses val="autoZero"/>
        <c:auto val="1"/>
        <c:lblAlgn val="ctr"/>
        <c:lblOffset val="200"/>
        <c:noMultiLvlLbl val="0"/>
      </c:catAx>
      <c:valAx>
        <c:axId val="540851704"/>
        <c:scaling>
          <c:orientation val="minMax"/>
          <c:min val="-50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PE" sz="1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40850392"/>
        <c:crosses val="autoZero"/>
        <c:crossBetween val="between"/>
      </c:valAx>
      <c:valAx>
        <c:axId val="1192438096"/>
        <c:scaling>
          <c:orientation val="minMax"/>
          <c:max val="300"/>
        </c:scaling>
        <c:delete val="0"/>
        <c:axPos val="r"/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PE" sz="1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1059737744"/>
        <c:crosses val="max"/>
        <c:crossBetween val="between"/>
      </c:valAx>
      <c:catAx>
        <c:axId val="10597377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9243809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PE"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P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 algn="ctr">
        <a:defRPr lang="es-PE" sz="900" b="0" i="0" u="none" strike="noStrike" kern="1200" baseline="0">
          <a:solidFill>
            <a:sysClr val="windowText" lastClr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pPr>
      <a:endParaRPr lang="es-PE"/>
    </a:p>
  </c:txPr>
  <c:externalData r:id="rId4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456838667614685E-2"/>
          <c:y val="0.10260197286628141"/>
          <c:w val="0.94108632266477066"/>
          <c:h val="0.741862831724685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'S8'!$L$5</c:f>
              <c:strCache>
                <c:ptCount val="1"/>
                <c:pt idx="0">
                  <c:v>Millones de US$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accent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0E0-4F2E-B2B5-650A80A2486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0E0-4F2E-B2B5-650A80A24867}"/>
              </c:ext>
            </c:extLst>
          </c:dPt>
          <c:dPt>
            <c:idx val="6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0E0-4F2E-B2B5-650A80A24867}"/>
              </c:ext>
            </c:extLst>
          </c:dPt>
          <c:dLbls>
            <c:dLbl>
              <c:idx val="5"/>
              <c:layout>
                <c:manualLayout>
                  <c:x val="0"/>
                  <c:y val="-3.55276854384332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0E0-4F2E-B2B5-650A80A24867}"/>
                </c:ext>
              </c:extLst>
            </c:dLbl>
            <c:dLbl>
              <c:idx val="6"/>
              <c:layout>
                <c:manualLayout>
                  <c:x val="7.3807142904187229E-3"/>
                  <c:y val="3.55276854384326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0E0-4F2E-B2B5-650A80A248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s-PE"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'S8'!$K$7:$K$13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  <c:extLst/>
            </c:numRef>
          </c:cat>
          <c:val>
            <c:numRef>
              <c:f>'S8'!$L$7:$L$13</c:f>
              <c:numCache>
                <c:formatCode>0</c:formatCode>
                <c:ptCount val="6"/>
                <c:pt idx="0">
                  <c:v>599.66676968000002</c:v>
                </c:pt>
                <c:pt idx="1">
                  <c:v>646.61120865799239</c:v>
                </c:pt>
                <c:pt idx="2">
                  <c:v>479.64222383600088</c:v>
                </c:pt>
                <c:pt idx="3">
                  <c:v>588.30214132990204</c:v>
                </c:pt>
                <c:pt idx="4">
                  <c:v>829.84248970403553</c:v>
                </c:pt>
                <c:pt idx="5">
                  <c:v>825.79680032092358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6-10E0-4F2E-B2B5-650A80A2486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978465792"/>
        <c:axId val="2000580032"/>
      </c:barChart>
      <c:lineChart>
        <c:grouping val="stacked"/>
        <c:varyColors val="0"/>
        <c:ser>
          <c:idx val="1"/>
          <c:order val="1"/>
          <c:tx>
            <c:strRef>
              <c:f>'S8'!$M$5</c:f>
              <c:strCache>
                <c:ptCount val="1"/>
                <c:pt idx="0">
                  <c:v>Var. %</c:v>
                </c:pt>
              </c:strCache>
            </c:strRef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3596897184879304E-2"/>
                  <c:y val="-6.36326723699680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6620817740396899E-2"/>
                      <c:h val="6.691060941502513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10E0-4F2E-B2B5-650A80A24867}"/>
                </c:ext>
              </c:extLst>
            </c:dLbl>
            <c:dLbl>
              <c:idx val="3"/>
              <c:numFmt formatCode="#,##0.0" sourceLinked="0"/>
              <c:spPr>
                <a:solidFill>
                  <a:schemeClr val="lt1"/>
                </a:solidFill>
                <a:ln w="25400">
                  <a:solidFill>
                    <a:schemeClr val="dk1">
                      <a:lumMod val="25000"/>
                      <a:lumOff val="75000"/>
                    </a:scheme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0">
                  <a:spAutoFit/>
                </a:bodyPr>
                <a:lstStyle/>
                <a:p>
                  <a:pPr algn="ctr">
                    <a:defRPr lang="es-PE" sz="900" b="1" i="0" u="none" strike="noStrike" kern="120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oundRec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8-10E0-4F2E-B2B5-650A80A2486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0E0-4F2E-B2B5-650A80A24867}"/>
                </c:ext>
              </c:extLst>
            </c:dLbl>
            <c:numFmt formatCode="#,##0.0" sourceLinked="0"/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0">
                <a:spAutoFit/>
              </a:bodyPr>
              <a:lstStyle/>
              <a:p>
                <a:pPr algn="ctr">
                  <a:defRPr lang="es-PE" sz="9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oundRec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'S8'!$K$7:$K$13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  <c:extLst/>
            </c:numRef>
          </c:cat>
          <c:val>
            <c:numRef>
              <c:f>'S8'!$M$7:$M$13</c:f>
              <c:numCache>
                <c:formatCode>0.0</c:formatCode>
                <c:ptCount val="6"/>
                <c:pt idx="0">
                  <c:v>12.261667944112304</c:v>
                </c:pt>
                <c:pt idx="1">
                  <c:v>7.8284209416912347</c:v>
                </c:pt>
                <c:pt idx="2">
                  <c:v>-25.822160610009661</c:v>
                </c:pt>
                <c:pt idx="3">
                  <c:v>22.654368630200935</c:v>
                </c:pt>
                <c:pt idx="4">
                  <c:v>41.057193473427276</c:v>
                </c:pt>
                <c:pt idx="5">
                  <c:v>-0.48752497411344109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A-10E0-4F2E-B2B5-650A80A2486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990840800"/>
        <c:axId val="135947760"/>
      </c:lineChart>
      <c:catAx>
        <c:axId val="1978465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s-PE"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000580032"/>
        <c:crosses val="autoZero"/>
        <c:auto val="1"/>
        <c:lblAlgn val="ctr"/>
        <c:lblOffset val="100"/>
        <c:noMultiLvlLbl val="0"/>
      </c:catAx>
      <c:valAx>
        <c:axId val="2000580032"/>
        <c:scaling>
          <c:orientation val="minMax"/>
          <c:max val="1200"/>
        </c:scaling>
        <c:delete val="0"/>
        <c:axPos val="l"/>
        <c:numFmt formatCode="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1978465792"/>
        <c:crosses val="autoZero"/>
        <c:crossBetween val="between"/>
      </c:valAx>
      <c:valAx>
        <c:axId val="135947760"/>
        <c:scaling>
          <c:orientation val="minMax"/>
          <c:max val="150"/>
        </c:scaling>
        <c:delete val="0"/>
        <c:axPos val="r"/>
        <c:numFmt formatCode="0.0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1990840800"/>
        <c:crosses val="max"/>
        <c:crossBetween val="between"/>
      </c:valAx>
      <c:catAx>
        <c:axId val="19908408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594776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507656247759636"/>
          <c:y val="0.91659019144289378"/>
          <c:w val="0.45160686316929438"/>
          <c:h val="6.06093701423770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PE"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P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  <c:userShapes r:id="rId4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143241893798259E-2"/>
          <c:y val="5.0950312686117265E-2"/>
          <c:w val="0.93971351621240351"/>
          <c:h val="0.782629626968580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'S8'!$B$5</c:f>
              <c:strCache>
                <c:ptCount val="1"/>
                <c:pt idx="0">
                  <c:v>Millones de US$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35F-4460-BCAD-4841DCC3170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35F-4460-BCAD-4841DCC3170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35F-4460-BCAD-4841DCC31702}"/>
              </c:ext>
            </c:extLst>
          </c:dPt>
          <c:dLbls>
            <c:dLbl>
              <c:idx val="0"/>
              <c:layout>
                <c:manualLayout>
                  <c:x val="0"/>
                  <c:y val="4.99750124937528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35F-4460-BCAD-4841DCC31702}"/>
                </c:ext>
              </c:extLst>
            </c:dLbl>
            <c:dLbl>
              <c:idx val="1"/>
              <c:layout>
                <c:manualLayout>
                  <c:x val="-6.1274509803922132E-3"/>
                  <c:y val="4.99750124937531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35F-4460-BCAD-4841DCC31702}"/>
                </c:ext>
              </c:extLst>
            </c:dLbl>
            <c:dLbl>
              <c:idx val="3"/>
              <c:layout>
                <c:manualLayout>
                  <c:x val="-8.0920687240022635E-3"/>
                  <c:y val="-7.2353347438581877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35F-4460-BCAD-4841DCC31702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'S8'!$A$7:$A$13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  <c:extLst/>
            </c:numRef>
          </c:cat>
          <c:val>
            <c:numRef>
              <c:f>'S8'!$B$7:$B$13</c:f>
              <c:numCache>
                <c:formatCode>0</c:formatCode>
                <c:ptCount val="6"/>
                <c:pt idx="0">
                  <c:v>44</c:v>
                </c:pt>
                <c:pt idx="1">
                  <c:v>32</c:v>
                </c:pt>
                <c:pt idx="2">
                  <c:v>21</c:v>
                </c:pt>
                <c:pt idx="3">
                  <c:v>28</c:v>
                </c:pt>
                <c:pt idx="4">
                  <c:v>34.562683590676997</c:v>
                </c:pt>
                <c:pt idx="5">
                  <c:v>31.592848288455603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9-335F-4460-BCAD-4841DCC3170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000580448"/>
        <c:axId val="2000580864"/>
      </c:barChart>
      <c:lineChart>
        <c:grouping val="stacked"/>
        <c:varyColors val="0"/>
        <c:ser>
          <c:idx val="1"/>
          <c:order val="1"/>
          <c:tx>
            <c:strRef>
              <c:f>'S8'!$C$5</c:f>
              <c:strCache>
                <c:ptCount val="1"/>
                <c:pt idx="0">
                  <c:v>Var. %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c:spPr>
          </c:marker>
          <c:dLbls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35F-4460-BCAD-4841DCC31702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accent1"/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oundRec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'S8'!$A$7:$A$13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  <c:extLst/>
            </c:numRef>
          </c:cat>
          <c:val>
            <c:numRef>
              <c:f>'S8'!$C$7:$C$13</c:f>
              <c:numCache>
                <c:formatCode>0.0</c:formatCode>
                <c:ptCount val="6"/>
                <c:pt idx="0">
                  <c:v>-10.204081632653057</c:v>
                </c:pt>
                <c:pt idx="1">
                  <c:v>-27.272727272727266</c:v>
                </c:pt>
                <c:pt idx="2">
                  <c:v>-34.375</c:v>
                </c:pt>
                <c:pt idx="3">
                  <c:v>33.333333333333314</c:v>
                </c:pt>
                <c:pt idx="4">
                  <c:v>23.438155680989283</c:v>
                </c:pt>
                <c:pt idx="5">
                  <c:v>-8.5926062263940679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E-335F-4460-BCAD-4841DCC3170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000577120"/>
        <c:axId val="2000575040"/>
      </c:lineChart>
      <c:catAx>
        <c:axId val="2000580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000580864"/>
        <c:crosses val="autoZero"/>
        <c:auto val="1"/>
        <c:lblAlgn val="ctr"/>
        <c:lblOffset val="100"/>
        <c:noMultiLvlLbl val="0"/>
      </c:catAx>
      <c:valAx>
        <c:axId val="2000580864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2000580448"/>
        <c:crosses val="autoZero"/>
        <c:crossBetween val="between"/>
        <c:majorUnit val="10"/>
      </c:valAx>
      <c:valAx>
        <c:axId val="2000575040"/>
        <c:scaling>
          <c:orientation val="minMax"/>
          <c:max val="120"/>
          <c:min val="-70"/>
        </c:scaling>
        <c:delete val="0"/>
        <c:axPos val="r"/>
        <c:numFmt formatCode="0.0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2000577120"/>
        <c:crosses val="max"/>
        <c:crossBetween val="between"/>
        <c:majorUnit val="10"/>
        <c:minorUnit val="2"/>
      </c:valAx>
      <c:catAx>
        <c:axId val="20005771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0057504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893489707064655"/>
          <c:y val="0.90759684844780253"/>
          <c:w val="0.46213020585870696"/>
          <c:h val="7.38757651208820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P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0909476660519496E-2"/>
          <c:y val="7.8703703703703706E-2"/>
          <c:w val="0.94853495934465359"/>
          <c:h val="0.69136252401126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'[Datos en excel PPT Industria Cuero y Calzado 2018_2022.xlsx]S2'!$C$5</c:f>
              <c:strCache>
                <c:ptCount val="1"/>
                <c:pt idx="0">
                  <c:v>Número de empresas </c:v>
                </c:pt>
              </c:strCache>
            </c:strRef>
          </c:tx>
          <c:spPr>
            <a:solidFill>
              <a:srgbClr val="FFC000">
                <a:lumMod val="75000"/>
              </a:srgbClr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FFC000">
                  <a:lumMod val="7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6D9-41F1-9AAD-60D0E0B065CA}"/>
              </c:ext>
            </c:extLst>
          </c:dPt>
          <c:dLbls>
            <c:dLbl>
              <c:idx val="0"/>
              <c:layout>
                <c:manualLayout>
                  <c:x val="0"/>
                  <c:y val="1.386785355109865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6D9-41F1-9AAD-60D0E0B065CA}"/>
                </c:ext>
              </c:extLst>
            </c:dLbl>
            <c:dLbl>
              <c:idx val="1"/>
              <c:layout>
                <c:manualLayout>
                  <c:x val="-1.6460630292056182E-2"/>
                  <c:y val="8.2981450198936369E-3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en-US" sz="1100" b="1" i="0" u="none" strike="noStrike" kern="120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6D9-41F1-9AAD-60D0E0B065CA}"/>
                </c:ext>
              </c:extLst>
            </c:dLbl>
            <c:dLbl>
              <c:idx val="2"/>
              <c:layout>
                <c:manualLayout>
                  <c:x val="-3.1644915148022206E-3"/>
                  <c:y val="4.62261785036622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C36-4A34-B2EA-700D9A91307C}"/>
                </c:ext>
              </c:extLst>
            </c:dLbl>
            <c:dLbl>
              <c:idx val="3"/>
              <c:layout>
                <c:manualLayout>
                  <c:x val="-8.5777653855957821E-3"/>
                  <c:y val="1.6069966779029038E-3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en-US" sz="1100" b="1" i="0" u="none" strike="noStrike" kern="120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6D9-41F1-9AAD-60D0E0B065CA}"/>
                </c:ext>
              </c:extLst>
            </c:dLbl>
            <c:dLbl>
              <c:idx val="4"/>
              <c:layout>
                <c:manualLayout>
                  <c:x val="-3.6806122543555212E-3"/>
                  <c:y val="4.12299366508167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6D9-41F1-9AAD-60D0E0B065CA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'[Datos en excel PPT Industria Cuero y Calzado 2018_2022.xlsx]S2'!$B$8:$B$12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'[Datos en excel PPT Industria Cuero y Calzado 2018_2022.xlsx]S2'!$C$8:$C$12</c:f>
              <c:numCache>
                <c:formatCode>General</c:formatCode>
                <c:ptCount val="5"/>
                <c:pt idx="0">
                  <c:v>9389</c:v>
                </c:pt>
                <c:pt idx="1">
                  <c:v>9284</c:v>
                </c:pt>
                <c:pt idx="2">
                  <c:v>5906</c:v>
                </c:pt>
                <c:pt idx="3">
                  <c:v>6598</c:v>
                </c:pt>
                <c:pt idx="4">
                  <c:v>6707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6D9-41F1-9AAD-60D0E0B065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overlap val="-27"/>
        <c:axId val="339360464"/>
        <c:axId val="1"/>
      </c:barChart>
      <c:lineChart>
        <c:grouping val="standard"/>
        <c:varyColors val="0"/>
        <c:ser>
          <c:idx val="1"/>
          <c:order val="1"/>
          <c:tx>
            <c:strRef>
              <c:f>'[Datos en excel PPT Industria Cuero y Calzado 2018_2022.xlsx]S2'!$D$5</c:f>
              <c:strCache>
                <c:ptCount val="1"/>
                <c:pt idx="0">
                  <c:v>Var. %</c:v>
                </c:pt>
              </c:strCache>
            </c:strRef>
          </c:tx>
          <c:spPr>
            <a:ln w="12700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95000"/>
                </a:schemeClr>
              </a:solidFill>
              <a:ln w="12700">
                <a:solidFill>
                  <a:schemeClr val="bg1">
                    <a:lumMod val="65000"/>
                  </a:schemeClr>
                </a:solidFill>
              </a:ln>
              <a:effectLst/>
            </c:spPr>
          </c:marker>
          <c:dLbls>
            <c:dLbl>
              <c:idx val="2"/>
              <c:layout>
                <c:manualLayout>
                  <c:x val="-8.3205260749881826E-2"/>
                  <c:y val="4.7852393073659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6D9-41F1-9AAD-60D0E0B065CA}"/>
                </c:ext>
              </c:extLst>
            </c:dLbl>
            <c:dLbl>
              <c:idx val="3"/>
              <c:layout>
                <c:manualLayout>
                  <c:x val="-7.5962840413977772E-2"/>
                  <c:y val="3.45953733606544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6D9-41F1-9AAD-60D0E0B065CA}"/>
                </c:ext>
              </c:extLst>
            </c:dLbl>
            <c:dLbl>
              <c:idx val="4"/>
              <c:layout>
                <c:manualLayout>
                  <c:x val="-7.1683994381658081E-2"/>
                  <c:y val="4.22832341074665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6D9-41F1-9AAD-60D0E0B065CA}"/>
                </c:ext>
              </c:extLst>
            </c:dLbl>
            <c:spPr>
              <a:solidFill>
                <a:schemeClr val="lt1"/>
              </a:solidFill>
              <a:ln>
                <a:solidFill>
                  <a:srgbClr val="002060"/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0070C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'[Datos en excel PPT Industria Cuero y Calzado 2018_2022.xlsx]S2'!$B$8:$B$12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'[Datos en excel PPT Industria Cuero y Calzado 2018_2022.xlsx]S2'!$D$8:$D$12</c:f>
              <c:numCache>
                <c:formatCode>0.0%</c:formatCode>
                <c:ptCount val="5"/>
                <c:pt idx="0">
                  <c:v>0.47811712846347598</c:v>
                </c:pt>
                <c:pt idx="1">
                  <c:v>-1.1183299605921793E-2</c:v>
                </c:pt>
                <c:pt idx="2">
                  <c:v>-0.36385178802240414</c:v>
                </c:pt>
                <c:pt idx="3">
                  <c:v>0.11716898069759574</c:v>
                </c:pt>
                <c:pt idx="4">
                  <c:v>1.6520157623522325E-2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8-36D9-41F1-9AAD-60D0E0B065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339360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s-PE"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339360464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auto val="1"/>
        <c:lblAlgn val="ctr"/>
        <c:lblOffset val="100"/>
        <c:noMultiLvlLbl val="0"/>
      </c:catAx>
      <c:valAx>
        <c:axId val="4"/>
        <c:scaling>
          <c:orientation val="minMax"/>
          <c:max val="0.8"/>
        </c:scaling>
        <c:delete val="0"/>
        <c:axPos val="r"/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3"/>
        <c:crosses val="max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0502730262165506"/>
          <c:y val="0.86081640347442756"/>
          <c:w val="0.63195368978464761"/>
          <c:h val="0.1007169269587158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PE"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P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'S9'!$B$9:$B$14</c:f>
              <c:strCache>
                <c:ptCount val="6"/>
                <c:pt idx="0">
                  <c:v>México</c:v>
                </c:pt>
                <c:pt idx="1">
                  <c:v>Singapur</c:v>
                </c:pt>
                <c:pt idx="2">
                  <c:v>Bolivia</c:v>
                </c:pt>
                <c:pt idx="3">
                  <c:v>Ecuador</c:v>
                </c:pt>
                <c:pt idx="4">
                  <c:v>Chile</c:v>
                </c:pt>
                <c:pt idx="5">
                  <c:v>Estados Unidos</c:v>
                </c:pt>
              </c:strCache>
            </c:strRef>
          </c:cat>
          <c:val>
            <c:numRef>
              <c:f>'S9'!$E$9:$E$14</c:f>
              <c:numCache>
                <c:formatCode>0.0%</c:formatCode>
                <c:ptCount val="6"/>
                <c:pt idx="0">
                  <c:v>3.2269407831883583E-2</c:v>
                </c:pt>
                <c:pt idx="1">
                  <c:v>4.5976069860429951E-2</c:v>
                </c:pt>
                <c:pt idx="2">
                  <c:v>6.5783908403929364E-2</c:v>
                </c:pt>
                <c:pt idx="3">
                  <c:v>9.7292701213296001E-2</c:v>
                </c:pt>
                <c:pt idx="4">
                  <c:v>0.21171782863963523</c:v>
                </c:pt>
                <c:pt idx="5">
                  <c:v>0.26415143518640133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9D-4F48-99B9-A867B8A6431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5957744"/>
        <c:axId val="135958992"/>
      </c:barChart>
      <c:catAx>
        <c:axId val="1359577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135958992"/>
        <c:crosses val="autoZero"/>
        <c:auto val="1"/>
        <c:lblAlgn val="ctr"/>
        <c:lblOffset val="100"/>
        <c:noMultiLvlLbl val="0"/>
      </c:catAx>
      <c:valAx>
        <c:axId val="135958992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extTo"/>
        <c:crossAx val="135957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265865068718762"/>
          <c:y val="5.6077595013790595E-2"/>
          <c:w val="0.72673969083260292"/>
          <c:h val="0.8878448099724187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'S10'!$B$7:$B$11</c:f>
              <c:strCache>
                <c:ptCount val="5"/>
                <c:pt idx="0">
                  <c:v>Camboya</c:v>
                </c:pt>
                <c:pt idx="1">
                  <c:v>Brasil</c:v>
                </c:pt>
                <c:pt idx="2">
                  <c:v>Indonesia</c:v>
                </c:pt>
                <c:pt idx="3">
                  <c:v>Viet Nam</c:v>
                </c:pt>
                <c:pt idx="4">
                  <c:v>China</c:v>
                </c:pt>
              </c:strCache>
            </c:strRef>
          </c:cat>
          <c:val>
            <c:numRef>
              <c:f>'S10'!$C$7:$C$11</c:f>
              <c:numCache>
                <c:formatCode>0.0%</c:formatCode>
                <c:ptCount val="5"/>
                <c:pt idx="0">
                  <c:v>2.1079816501735443E-2</c:v>
                </c:pt>
                <c:pt idx="1">
                  <c:v>5.5539020871604367E-2</c:v>
                </c:pt>
                <c:pt idx="2">
                  <c:v>0.10954529931543533</c:v>
                </c:pt>
                <c:pt idx="3">
                  <c:v>0.17127219063563862</c:v>
                </c:pt>
                <c:pt idx="4">
                  <c:v>0.56355069116420398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5D-4AD5-BD56-ED98A7FB95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983451599"/>
        <c:axId val="2039278975"/>
      </c:barChart>
      <c:catAx>
        <c:axId val="198345159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039278975"/>
        <c:crosses val="autoZero"/>
        <c:auto val="1"/>
        <c:lblAlgn val="ctr"/>
        <c:lblOffset val="100"/>
        <c:noMultiLvlLbl val="0"/>
      </c:catAx>
      <c:valAx>
        <c:axId val="2039278975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extTo"/>
        <c:crossAx val="19834515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8457423823584221"/>
          <c:y val="0.21287028663467092"/>
          <c:w val="0.6223698156859"/>
          <c:h val="0.76092614783498036"/>
        </c:manualLayout>
      </c:layout>
      <c:pieChart>
        <c:varyColors val="1"/>
        <c:ser>
          <c:idx val="0"/>
          <c:order val="0"/>
          <c:tx>
            <c:strRef>
              <c:f>'S2'!$B$4</c:f>
              <c:strCache>
                <c:ptCount val="1"/>
                <c:pt idx="0">
                  <c:v>2022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012-48C8-913D-159210151EB8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012-48C8-913D-159210151EB8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012-48C8-913D-159210151EB8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012-48C8-913D-159210151EB8}"/>
              </c:ext>
            </c:extLst>
          </c:dPt>
          <c:dLbls>
            <c:dLbl>
              <c:idx val="0"/>
              <c:layout>
                <c:manualLayout>
                  <c:x val="0.24866793081371799"/>
                  <c:y val="3.9814707377919138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50" b="1" i="0" u="none" strike="noStrike" kern="1200" baseline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0BD6E81D-77A4-4CFC-ACD4-15FDE0695A9E}" type="CATEGORYNAME">
                      <a:rPr lang="en-US" b="1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05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[NOMBRE DE CATEGORÍA]</a:t>
                    </a:fld>
                    <a:r>
                      <a:rPr lang="en-US" b="1" baseline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; </a:t>
                    </a:r>
                    <a:fld id="{AF2F35E3-D964-4CB9-B095-08483DD10D62}" type="VALUE">
                      <a:rPr lang="en-US" b="1" baseline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05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[VALOR]</a:t>
                    </a:fld>
                    <a:endParaRPr lang="en-US" b="1" baseline="0" dirty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0408246707955688"/>
                      <c:h val="0.3145951853608761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012-48C8-913D-159210151EB8}"/>
                </c:ext>
              </c:extLst>
            </c:dLbl>
            <c:dLbl>
              <c:idx val="1"/>
              <c:layout>
                <c:manualLayout>
                  <c:x val="-6.7836297929379993E-3"/>
                  <c:y val="-1.38877264181179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3678855204868024"/>
                      <c:h val="0.162970417897468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012-48C8-913D-159210151EB8}"/>
                </c:ext>
              </c:extLst>
            </c:dLbl>
            <c:dLbl>
              <c:idx val="2"/>
              <c:layout>
                <c:manualLayout>
                  <c:x val="-0.11725663801275171"/>
                  <c:y val="-0.1423250052043697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9171099262012476"/>
                      <c:h val="0.2170772430833074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012-48C8-913D-159210151EB8}"/>
                </c:ext>
              </c:extLst>
            </c:dLbl>
            <c:dLbl>
              <c:idx val="3"/>
              <c:layout>
                <c:manualLayout>
                  <c:x val="-0.13569916267856852"/>
                  <c:y val="6.7657346748433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0862736459698537"/>
                      <c:h val="0.1636936349706337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0012-48C8-913D-159210151E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'S2'!$C$3:$F$3</c:f>
              <c:strCache>
                <c:ptCount val="4"/>
                <c:pt idx="0">
                  <c:v>Gran empresa</c:v>
                </c:pt>
                <c:pt idx="1">
                  <c:v>Mediana</c:v>
                </c:pt>
                <c:pt idx="2">
                  <c:v>Microempresa</c:v>
                </c:pt>
                <c:pt idx="3">
                  <c:v>Pequeña</c:v>
                </c:pt>
              </c:strCache>
            </c:strRef>
          </c:cat>
          <c:val>
            <c:numRef>
              <c:f>'S2'!$C$4:$F$4</c:f>
              <c:numCache>
                <c:formatCode>0.0%</c:formatCode>
                <c:ptCount val="4"/>
                <c:pt idx="0">
                  <c:v>2.5346652750857313E-3</c:v>
                </c:pt>
                <c:pt idx="1">
                  <c:v>8.9458774414790515E-4</c:v>
                </c:pt>
                <c:pt idx="2">
                  <c:v>0.95616520053675269</c:v>
                </c:pt>
                <c:pt idx="3">
                  <c:v>4.0405546444013715E-2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012-48C8-913D-159210151E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1E0-4F37-AEE1-FB2AB0069531}"/>
              </c:ext>
            </c:extLst>
          </c:dPt>
          <c:dPt>
            <c:idx val="24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1E0-4F37-AEE1-FB2AB006953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'S2'!$B$17:$B$41</c:f>
              <c:strCache>
                <c:ptCount val="25"/>
                <c:pt idx="0">
                  <c:v>Madre de Dios</c:v>
                </c:pt>
                <c:pt idx="1">
                  <c:v>Huancavelica</c:v>
                </c:pt>
                <c:pt idx="2">
                  <c:v>Moquegua</c:v>
                </c:pt>
                <c:pt idx="3">
                  <c:v>Ucayali</c:v>
                </c:pt>
                <c:pt idx="4">
                  <c:v>Pasco</c:v>
                </c:pt>
                <c:pt idx="5">
                  <c:v>Amazonas</c:v>
                </c:pt>
                <c:pt idx="6">
                  <c:v>Tumbes</c:v>
                </c:pt>
                <c:pt idx="7">
                  <c:v>Loreto</c:v>
                </c:pt>
                <c:pt idx="8">
                  <c:v>Ayacucho</c:v>
                </c:pt>
                <c:pt idx="9">
                  <c:v>Áncash</c:v>
                </c:pt>
                <c:pt idx="10">
                  <c:v>Apurímac</c:v>
                </c:pt>
                <c:pt idx="11">
                  <c:v>Tacna</c:v>
                </c:pt>
                <c:pt idx="12">
                  <c:v>Ica</c:v>
                </c:pt>
                <c:pt idx="13">
                  <c:v>Cajamarca</c:v>
                </c:pt>
                <c:pt idx="14">
                  <c:v>San Martín</c:v>
                </c:pt>
                <c:pt idx="15">
                  <c:v>Piura</c:v>
                </c:pt>
                <c:pt idx="16">
                  <c:v>Huánuco</c:v>
                </c:pt>
                <c:pt idx="17">
                  <c:v>Cusco</c:v>
                </c:pt>
                <c:pt idx="18">
                  <c:v>Lambayeque</c:v>
                </c:pt>
                <c:pt idx="19">
                  <c:v>Callao</c:v>
                </c:pt>
                <c:pt idx="20">
                  <c:v>Puno</c:v>
                </c:pt>
                <c:pt idx="21">
                  <c:v>Junín</c:v>
                </c:pt>
                <c:pt idx="22">
                  <c:v>Arequipa</c:v>
                </c:pt>
                <c:pt idx="23">
                  <c:v>La Libertad</c:v>
                </c:pt>
                <c:pt idx="24">
                  <c:v>Lima</c:v>
                </c:pt>
              </c:strCache>
            </c:strRef>
          </c:cat>
          <c:val>
            <c:numRef>
              <c:f>'S2'!$D$17:$D$41</c:f>
              <c:numCache>
                <c:formatCode>0.0%</c:formatCode>
                <c:ptCount val="25"/>
                <c:pt idx="0">
                  <c:v>2.981959147159684E-4</c:v>
                </c:pt>
                <c:pt idx="1">
                  <c:v>5.963918294319368E-4</c:v>
                </c:pt>
                <c:pt idx="2">
                  <c:v>5.963918294319368E-4</c:v>
                </c:pt>
                <c:pt idx="3">
                  <c:v>5.963918294319368E-4</c:v>
                </c:pt>
                <c:pt idx="4">
                  <c:v>7.4548978678992098E-4</c:v>
                </c:pt>
                <c:pt idx="5">
                  <c:v>8.9458774414790515E-4</c:v>
                </c:pt>
                <c:pt idx="6">
                  <c:v>1.1927836588638736E-3</c:v>
                </c:pt>
                <c:pt idx="7">
                  <c:v>1.6400775309378262E-3</c:v>
                </c:pt>
                <c:pt idx="8">
                  <c:v>1.6400775309378262E-3</c:v>
                </c:pt>
                <c:pt idx="9">
                  <c:v>1.9382734456537946E-3</c:v>
                </c:pt>
                <c:pt idx="10">
                  <c:v>1.9382734456537946E-3</c:v>
                </c:pt>
                <c:pt idx="11">
                  <c:v>2.0873714030117787E-3</c:v>
                </c:pt>
                <c:pt idx="12">
                  <c:v>2.0873714030117787E-3</c:v>
                </c:pt>
                <c:pt idx="13">
                  <c:v>2.2364693603697627E-3</c:v>
                </c:pt>
                <c:pt idx="14">
                  <c:v>2.2364693603697627E-3</c:v>
                </c:pt>
                <c:pt idx="15">
                  <c:v>4.3238407633815418E-3</c:v>
                </c:pt>
                <c:pt idx="16">
                  <c:v>9.5422692709109889E-3</c:v>
                </c:pt>
                <c:pt idx="17">
                  <c:v>1.2226032503354705E-2</c:v>
                </c:pt>
                <c:pt idx="18">
                  <c:v>1.4462501863724468E-2</c:v>
                </c:pt>
                <c:pt idx="19">
                  <c:v>1.6848069181452215E-2</c:v>
                </c:pt>
                <c:pt idx="20">
                  <c:v>2.4302967049351424E-2</c:v>
                </c:pt>
                <c:pt idx="21">
                  <c:v>3.0117787386312808E-2</c:v>
                </c:pt>
                <c:pt idx="22">
                  <c:v>0.13299537796332189</c:v>
                </c:pt>
                <c:pt idx="23">
                  <c:v>0.28731176382883555</c:v>
                </c:pt>
                <c:pt idx="24">
                  <c:v>0.44714477411659459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1E0-4F37-AEE1-FB2AB006953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"/>
        <c:axId val="1387806911"/>
        <c:axId val="1387793183"/>
      </c:barChart>
      <c:catAx>
        <c:axId val="13878069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1387793183"/>
        <c:crosses val="autoZero"/>
        <c:auto val="1"/>
        <c:lblAlgn val="ctr"/>
        <c:lblOffset val="100"/>
        <c:noMultiLvlLbl val="0"/>
      </c:catAx>
      <c:valAx>
        <c:axId val="1387793183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extTo"/>
        <c:crossAx val="13878069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696668461728795E-2"/>
          <c:y val="0.14696359068281101"/>
          <c:w val="0.89019304195108695"/>
          <c:h val="0.66096630118634603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E17-44A2-A9A6-0056D2B369BD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E17-44A2-A9A6-0056D2B369BD}"/>
              </c:ext>
            </c:extLst>
          </c:dPt>
          <c:dPt>
            <c:idx val="6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E17-44A2-A9A6-0056D2B369BD}"/>
              </c:ext>
            </c:extLst>
          </c:dPt>
          <c:dPt>
            <c:idx val="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E17-44A2-A9A6-0056D2B369BD}"/>
              </c:ext>
            </c:extLst>
          </c:dPt>
          <c:dPt>
            <c:idx val="8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E17-44A2-A9A6-0056D2B369BD}"/>
              </c:ext>
            </c:extLst>
          </c:dPt>
          <c:dLbls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70C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3E17-44A2-A9A6-0056D2B369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'S3'!$H$7:$L$7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'S3'!$H$8:$L$8</c:f>
              <c:numCache>
                <c:formatCode>0.0</c:formatCode>
                <c:ptCount val="5"/>
                <c:pt idx="0">
                  <c:v>-18.427230046948367</c:v>
                </c:pt>
                <c:pt idx="1">
                  <c:v>-46.474820143884884</c:v>
                </c:pt>
                <c:pt idx="2">
                  <c:v>14.619505502822832</c:v>
                </c:pt>
                <c:pt idx="3">
                  <c:v>8.0449186752579891</c:v>
                </c:pt>
                <c:pt idx="4">
                  <c:v>-10.073580935948996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E17-44A2-A9A6-0056D2B369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2"/>
        <c:overlap val="-27"/>
        <c:axId val="339987160"/>
        <c:axId val="339983552"/>
      </c:barChart>
      <c:catAx>
        <c:axId val="339987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339983552"/>
        <c:crosses val="autoZero"/>
        <c:auto val="1"/>
        <c:lblAlgn val="ctr"/>
        <c:lblOffset val="500"/>
        <c:noMultiLvlLbl val="0"/>
      </c:catAx>
      <c:valAx>
        <c:axId val="339983552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339987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dLbl>
              <c:idx val="0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7FF9-4612-96FD-2D6BCB40CDCF}"/>
                </c:ext>
              </c:extLst>
            </c:dLbl>
            <c:dLbl>
              <c:idx val="1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7FF9-4612-96FD-2D6BCB40CDCF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CA3834A0-D8C7-4920-B1FA-9787B71D7F6C}" type="VALUE">
                      <a:rPr lang="en-US">
                        <a:solidFill>
                          <a:srgbClr val="FF0000"/>
                        </a:solidFill>
                      </a:rPr>
                      <a:pPr/>
                      <a:t>[VALOR]</a:t>
                    </a:fld>
                    <a:endParaRPr lang="es-PE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7FF9-4612-96FD-2D6BCB40CDCF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5A9DC3B5-3F86-48DB-8091-1B5C31F514A1}" type="VALUE">
                      <a:rPr lang="en-US">
                        <a:solidFill>
                          <a:srgbClr val="FF0000"/>
                        </a:solidFill>
                      </a:rPr>
                      <a:pPr/>
                      <a:t>[VALOR]</a:t>
                    </a:fld>
                    <a:endParaRPr lang="es-PE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FF9-4612-96FD-2D6BCB40CDCF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FF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'S3'!$AA$47:$AA$54</c:f>
              <c:strCache>
                <c:ptCount val="8"/>
                <c:pt idx="0">
                  <c:v>Botas, botines</c:v>
                </c:pt>
                <c:pt idx="1">
                  <c:v>Zapatos</c:v>
                </c:pt>
                <c:pt idx="2">
                  <c:v>Maleta, maletines</c:v>
                </c:pt>
                <c:pt idx="3">
                  <c:v>Badana</c:v>
                </c:pt>
                <c:pt idx="4">
                  <c:v>Cartera</c:v>
                </c:pt>
                <c:pt idx="5">
                  <c:v>Cuero de vacuno</c:v>
                </c:pt>
                <c:pt idx="6">
                  <c:v>Sandalias</c:v>
                </c:pt>
                <c:pt idx="7">
                  <c:v>Zapatillas</c:v>
                </c:pt>
              </c:strCache>
            </c:strRef>
          </c:cat>
          <c:val>
            <c:numRef>
              <c:f>'S3'!$AB$47:$AB$54</c:f>
              <c:numCache>
                <c:formatCode>0.0</c:formatCode>
                <c:ptCount val="8"/>
                <c:pt idx="0">
                  <c:v>13.460313459121224</c:v>
                </c:pt>
                <c:pt idx="1">
                  <c:v>2.6318078393099</c:v>
                </c:pt>
                <c:pt idx="2">
                  <c:v>-2.7666483910421391</c:v>
                </c:pt>
                <c:pt idx="3">
                  <c:v>-3.494160232608408</c:v>
                </c:pt>
                <c:pt idx="4">
                  <c:v>-5.8194498256489737</c:v>
                </c:pt>
                <c:pt idx="5">
                  <c:v>-39.954858714498684</c:v>
                </c:pt>
                <c:pt idx="6">
                  <c:v>-50.255427298845689</c:v>
                </c:pt>
                <c:pt idx="7">
                  <c:v>-53.332700492034107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FF9-4612-96FD-2D6BCB40CDC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481300848"/>
        <c:axId val="481293632"/>
      </c:barChart>
      <c:catAx>
        <c:axId val="4813008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481293632"/>
        <c:crosses val="autoZero"/>
        <c:auto val="1"/>
        <c:lblAlgn val="ctr"/>
        <c:lblOffset val="200"/>
        <c:noMultiLvlLbl val="0"/>
      </c:catAx>
      <c:valAx>
        <c:axId val="481293632"/>
        <c:scaling>
          <c:orientation val="minMax"/>
          <c:min val="-70"/>
        </c:scaling>
        <c:delete val="0"/>
        <c:axPos val="b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481300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659567638307599E-2"/>
          <c:y val="4.1956053145703713E-2"/>
          <c:w val="0.86445690418728616"/>
          <c:h val="0.7545070073787946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9A3-4210-B616-CDE025DA4FF2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9A3-4210-B616-CDE025DA4FF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9A3-4210-B616-CDE025DA4FF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9A3-4210-B616-CDE025DA4FF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9A3-4210-B616-CDE025DA4FF2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9A3-4210-B616-CDE025DA4FF2}"/>
              </c:ext>
            </c:extLst>
          </c:dPt>
          <c:dLbls>
            <c:dLbl>
              <c:idx val="4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70C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09A3-4210-B616-CDE025DA4FF2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'S4'!$H$7:$L$7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'S4'!$H$8:$L$8</c:f>
              <c:numCache>
                <c:formatCode>0.0</c:formatCode>
                <c:ptCount val="5"/>
                <c:pt idx="0">
                  <c:v>-11.223344556677901</c:v>
                </c:pt>
                <c:pt idx="1">
                  <c:v>-78.255372945638427</c:v>
                </c:pt>
                <c:pt idx="2">
                  <c:v>80.232558139534888</c:v>
                </c:pt>
                <c:pt idx="3">
                  <c:v>-27.468923658970766</c:v>
                </c:pt>
                <c:pt idx="4">
                  <c:v>-64.375606081192473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9A3-4210-B616-CDE025DA4F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9"/>
        <c:overlap val="-28"/>
        <c:axId val="216214496"/>
        <c:axId val="216214104"/>
      </c:barChart>
      <c:catAx>
        <c:axId val="216214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16214104"/>
        <c:crosses val="autoZero"/>
        <c:auto val="1"/>
        <c:lblAlgn val="ctr"/>
        <c:lblOffset val="500"/>
        <c:tickMarkSkip val="1"/>
        <c:noMultiLvlLbl val="0"/>
      </c:catAx>
      <c:valAx>
        <c:axId val="216214104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5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216214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693473058514747"/>
          <c:y val="5.0925925925925923E-2"/>
          <c:w val="0.6565885054809325"/>
          <c:h val="0.841674686497521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7F34F192-20FC-4E1F-9658-43B73D11A4C4}" type="VALUE">
                      <a:rPr lang="en-US">
                        <a:solidFill>
                          <a:srgbClr val="FF0000"/>
                        </a:solidFill>
                      </a:rPr>
                      <a:pPr/>
                      <a:t>[VALOR]</a:t>
                    </a:fld>
                    <a:endParaRPr lang="es-PE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9B0-459A-9401-D48D44AF137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D531EAC1-E286-451C-A932-D82BEC83A8DA}" type="VALUE">
                      <a:rPr lang="en-US">
                        <a:solidFill>
                          <a:srgbClr val="FF0000"/>
                        </a:solidFill>
                      </a:rPr>
                      <a:pPr/>
                      <a:t>[VALOR]</a:t>
                    </a:fld>
                    <a:endParaRPr lang="es-PE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9B0-459A-9401-D48D44AF13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FF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'S4'!$U$42:$U$46</c:f>
              <c:strCache>
                <c:ptCount val="5"/>
                <c:pt idx="0">
                  <c:v>Cuero wet blue</c:v>
                </c:pt>
                <c:pt idx="1">
                  <c:v>Billetera</c:v>
                </c:pt>
                <c:pt idx="2">
                  <c:v>Cuero de vacuno</c:v>
                </c:pt>
                <c:pt idx="3">
                  <c:v>Cartera</c:v>
                </c:pt>
                <c:pt idx="4">
                  <c:v>Badana</c:v>
                </c:pt>
              </c:strCache>
            </c:strRef>
          </c:cat>
          <c:val>
            <c:numRef>
              <c:f>'S4'!$X$42:$X$46</c:f>
              <c:numCache>
                <c:formatCode>0.0</c:formatCode>
                <c:ptCount val="5"/>
                <c:pt idx="0">
                  <c:v>-95.033030348184568</c:v>
                </c:pt>
                <c:pt idx="1">
                  <c:v>-87.603305785123965</c:v>
                </c:pt>
                <c:pt idx="2">
                  <c:v>-39.954858714498684</c:v>
                </c:pt>
                <c:pt idx="3">
                  <c:v>-5.8194498256489737</c:v>
                </c:pt>
                <c:pt idx="4">
                  <c:v>-3.494160232608408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B0-459A-9401-D48D44AF13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3"/>
        <c:axId val="526030360"/>
        <c:axId val="526030688"/>
      </c:barChart>
      <c:catAx>
        <c:axId val="5260303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26030688"/>
        <c:crosses val="autoZero"/>
        <c:auto val="1"/>
        <c:lblAlgn val="ctr"/>
        <c:lblOffset val="800"/>
        <c:noMultiLvlLbl val="0"/>
      </c:catAx>
      <c:valAx>
        <c:axId val="526030688"/>
        <c:scaling>
          <c:orientation val="minMax"/>
        </c:scaling>
        <c:delete val="0"/>
        <c:axPos val="b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526030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462877725670546E-2"/>
          <c:y val="5.2553154110901827E-2"/>
          <c:w val="0.92054806596299243"/>
          <c:h val="0.7650238257266687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FE3-40CF-B5F3-FE03E20B0D85}"/>
              </c:ext>
            </c:extLst>
          </c:dPt>
          <c:dPt>
            <c:idx val="5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FE3-40CF-B5F3-FE03E20B0D85}"/>
              </c:ext>
            </c:extLst>
          </c:dPt>
          <c:dPt>
            <c:idx val="6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FE3-40CF-B5F3-FE03E20B0D85}"/>
              </c:ext>
            </c:extLst>
          </c:dPt>
          <c:dPt>
            <c:idx val="7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FE3-40CF-B5F3-FE03E20B0D85}"/>
              </c:ext>
            </c:extLst>
          </c:dPt>
          <c:dPt>
            <c:idx val="8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FE3-40CF-B5F3-FE03E20B0D85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70C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4FE3-40CF-B5F3-FE03E20B0D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'S5'!$H$7:$L$7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'S5'!$H$8:$L$8</c:f>
              <c:numCache>
                <c:formatCode>0.0</c:formatCode>
                <c:ptCount val="5"/>
                <c:pt idx="0">
                  <c:v>-21.948744758703469</c:v>
                </c:pt>
                <c:pt idx="1">
                  <c:v>-29.23458856331618</c:v>
                </c:pt>
                <c:pt idx="2">
                  <c:v>3.6510991244951327</c:v>
                </c:pt>
                <c:pt idx="3">
                  <c:v>18.324186669296182</c:v>
                </c:pt>
                <c:pt idx="4">
                  <c:v>-0.45754480696803057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FE3-40CF-B5F3-FE03E20B0D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1"/>
        <c:overlap val="-27"/>
        <c:axId val="339987160"/>
        <c:axId val="339983552"/>
      </c:barChart>
      <c:catAx>
        <c:axId val="339987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339983552"/>
        <c:crosses val="autoZero"/>
        <c:auto val="1"/>
        <c:lblAlgn val="ctr"/>
        <c:lblOffset val="100"/>
        <c:noMultiLvlLbl val="0"/>
      </c:catAx>
      <c:valAx>
        <c:axId val="339983552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339987160"/>
        <c:crosses val="autoZero"/>
        <c:crossBetween val="between"/>
        <c:majorUnit val="6"/>
        <c:min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0.83717</cdr:x>
      <cdr:y>0.5629</cdr:y>
    </cdr:from>
    <cdr:to>
      <cdr:x>0.94491</cdr:x>
      <cdr:y>0.64028</cdr:y>
    </cdr:to>
    <cdr:grpSp>
      <cdr:nvGrpSpPr>
        <cdr:cNvPr id="5" name="Grupo 4">
          <a:extLst xmlns:a="http://schemas.openxmlformats.org/drawingml/2006/main">
            <a:ext uri="{FF2B5EF4-FFF2-40B4-BE49-F238E27FC236}">
              <a16:creationId xmlns:a16="http://schemas.microsoft.com/office/drawing/2014/main" id="{A37007AE-17A4-46F5-ACE8-E85CE6D8677F}"/>
            </a:ext>
          </a:extLst>
        </cdr:cNvPr>
        <cdr:cNvGrpSpPr/>
      </cdr:nvGrpSpPr>
      <cdr:grpSpPr>
        <a:xfrm xmlns:a="http://schemas.openxmlformats.org/drawingml/2006/main">
          <a:off x="3970306" y="1881235"/>
          <a:ext cx="510960" cy="258607"/>
          <a:chOff x="4605921" y="2263590"/>
          <a:chExt cx="556181" cy="291353"/>
        </a:xfrm>
      </cdr:grpSpPr>
      <cdr:sp macro="" textlink="">
        <cdr:nvSpPr>
          <cdr:cNvPr id="3" name="Rectángulo redondeado 2"/>
          <cdr:cNvSpPr/>
        </cdr:nvSpPr>
        <cdr:spPr>
          <a:xfrm xmlns:a="http://schemas.openxmlformats.org/drawingml/2006/main">
            <a:off x="4713867" y="2263590"/>
            <a:ext cx="381000" cy="280147"/>
          </a:xfrm>
          <a:prstGeom xmlns:a="http://schemas.openxmlformats.org/drawingml/2006/main" prst="roundRect">
            <a:avLst/>
          </a:prstGeom>
        </cdr:spPr>
        <cdr:style>
          <a:lnRef xmlns:a="http://schemas.openxmlformats.org/drawingml/2006/main" idx="2">
            <a:schemeClr val="accent1"/>
          </a:lnRef>
          <a:fillRef xmlns:a="http://schemas.openxmlformats.org/drawingml/2006/main" idx="1">
            <a:schemeClr val="l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dk1"/>
          </a:fontRef>
        </cdr:style>
        <cdr:txBody>
          <a:bodyPr xmlns:a="http://schemas.openxmlformats.org/drawingml/2006/main" vertOverflow="clip"/>
          <a:lstStyle xmlns:a="http://schemas.openxmlformats.org/drawingml/2006/main"/>
          <a:p xmlns:a="http://schemas.openxmlformats.org/drawingml/2006/main">
            <a:endParaRPr lang="es-PE"/>
          </a:p>
        </cdr:txBody>
      </cdr:sp>
      <cdr:sp macro="" textlink="">
        <cdr:nvSpPr>
          <cdr:cNvPr id="4" name="CuadroTexto 1"/>
          <cdr:cNvSpPr txBox="1"/>
        </cdr:nvSpPr>
        <cdr:spPr>
          <a:xfrm xmlns:a="http://schemas.openxmlformats.org/drawingml/2006/main">
            <a:off x="4605921" y="2271900"/>
            <a:ext cx="556181" cy="283043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r>
              <a:rPr lang="es-PE" sz="1000" b="1" dirty="0">
                <a:solidFill>
                  <a:srgbClr val="FF0000"/>
                </a:solidFill>
              </a:rPr>
              <a:t>-0.5%</a:t>
            </a:r>
          </a:p>
        </cdr:txBody>
      </cdr:sp>
    </cdr:grp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0.83542</cdr:x>
      <cdr:y>0.55818</cdr:y>
    </cdr:from>
    <cdr:to>
      <cdr:x>0.94756</cdr:x>
      <cdr:y>0.64378</cdr:y>
    </cdr:to>
    <cdr:grpSp>
      <cdr:nvGrpSpPr>
        <cdr:cNvPr id="4" name="Grupo 3">
          <a:extLst xmlns:a="http://schemas.openxmlformats.org/drawingml/2006/main">
            <a:ext uri="{FF2B5EF4-FFF2-40B4-BE49-F238E27FC236}">
              <a16:creationId xmlns:a16="http://schemas.microsoft.com/office/drawing/2014/main" id="{F939F918-BB29-4E82-8CD3-EA2A02955FE4}"/>
            </a:ext>
          </a:extLst>
        </cdr:cNvPr>
        <cdr:cNvGrpSpPr/>
      </cdr:nvGrpSpPr>
      <cdr:grpSpPr>
        <a:xfrm xmlns:a="http://schemas.openxmlformats.org/drawingml/2006/main">
          <a:off x="3871786" y="1530466"/>
          <a:ext cx="519717" cy="234706"/>
          <a:chOff x="3731559" y="2005853"/>
          <a:chExt cx="496384" cy="289681"/>
        </a:xfrm>
      </cdr:grpSpPr>
      <cdr:sp macro="" textlink="">
        <cdr:nvSpPr>
          <cdr:cNvPr id="3" name="Rectángulo redondeado 2"/>
          <cdr:cNvSpPr/>
        </cdr:nvSpPr>
        <cdr:spPr>
          <a:xfrm xmlns:a="http://schemas.openxmlformats.org/drawingml/2006/main">
            <a:off x="3810000" y="2005853"/>
            <a:ext cx="313765" cy="289681"/>
          </a:xfrm>
          <a:prstGeom xmlns:a="http://schemas.openxmlformats.org/drawingml/2006/main" prst="roundRect">
            <a:avLst/>
          </a:prstGeom>
          <a:ln xmlns:a="http://schemas.openxmlformats.org/drawingml/2006/main">
            <a:round/>
          </a:ln>
        </cdr:spPr>
        <cdr:style>
          <a:lnRef xmlns:a="http://schemas.openxmlformats.org/drawingml/2006/main" idx="2">
            <a:schemeClr val="accent1"/>
          </a:lnRef>
          <a:fillRef xmlns:a="http://schemas.openxmlformats.org/drawingml/2006/main" idx="1">
            <a:schemeClr val="l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dk1"/>
          </a:fontRef>
        </cdr:style>
        <cdr:txBody>
          <a:bodyPr xmlns:a="http://schemas.openxmlformats.org/drawingml/2006/main" vertOverflow="clip"/>
          <a:lstStyle xmlns:a="http://schemas.openxmlformats.org/drawingml/2006/main"/>
          <a:p xmlns:a="http://schemas.openxmlformats.org/drawingml/2006/main">
            <a:endParaRPr lang="es-PE"/>
          </a:p>
        </cdr:txBody>
      </cdr:sp>
      <cdr:sp macro="" textlink="">
        <cdr:nvSpPr>
          <cdr:cNvPr id="2" name="CuadroTexto 1"/>
          <cdr:cNvSpPr txBox="1"/>
        </cdr:nvSpPr>
        <cdr:spPr>
          <a:xfrm xmlns:a="http://schemas.openxmlformats.org/drawingml/2006/main">
            <a:off x="3731559" y="2009012"/>
            <a:ext cx="496384" cy="265782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r>
              <a:rPr lang="es-PE" sz="900" b="1" dirty="0">
                <a:solidFill>
                  <a:srgbClr val="FF0000"/>
                </a:solidFill>
              </a:rPr>
              <a:t>-8.6%</a:t>
            </a:r>
          </a:p>
        </cdr:txBody>
      </cdr:sp>
    </cdr:grp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686D31-9546-4B24-B07F-6D233D5D764B}" type="datetimeFigureOut">
              <a:rPr lang="es-PE" smtClean="0"/>
              <a:t>7/03/2024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861AF-2C78-47C8-8405-6C2CD2F99A8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81820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861AF-2C78-47C8-8405-6C2CD2F99A8E}" type="slidenum">
              <a:rPr lang="es-PE" smtClean="0"/>
              <a:t>8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48942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FFBE64-6C29-46D4-BB21-22F2416F237A}" type="slidenum">
              <a:rPr lang="es-PE" smtClean="0"/>
              <a:t>15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72240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FFBE64-6C29-46D4-BB21-22F2416F237A}" type="slidenum">
              <a:rPr lang="es-PE" smtClean="0"/>
              <a:t>16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03424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861AF-2C78-47C8-8405-6C2CD2F99A8E}" type="slidenum">
              <a:rPr lang="es-PE" smtClean="0"/>
              <a:t>17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04261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861AF-2C78-47C8-8405-6C2CD2F99A8E}" type="slidenum">
              <a:rPr lang="es-PE" smtClean="0"/>
              <a:t>18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09057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3E14-4427-4881-8A21-34BA1FF3C3C7}" type="datetimeFigureOut">
              <a:rPr lang="es-PE" smtClean="0"/>
              <a:t>7/03/2024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5E48F-E9F1-4CA1-879B-3F187005D0A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8225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3E14-4427-4881-8A21-34BA1FF3C3C7}" type="datetimeFigureOut">
              <a:rPr lang="es-PE" smtClean="0"/>
              <a:t>7/03/2024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5E48F-E9F1-4CA1-879B-3F187005D0A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10589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3E14-4427-4881-8A21-34BA1FF3C3C7}" type="datetimeFigureOut">
              <a:rPr lang="es-PE" smtClean="0"/>
              <a:t>7/03/2024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5E48F-E9F1-4CA1-879B-3F187005D0A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94100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3E14-4427-4881-8A21-34BA1FF3C3C7}" type="datetimeFigureOut">
              <a:rPr lang="es-PE" smtClean="0"/>
              <a:t>7/03/2024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5E48F-E9F1-4CA1-879B-3F187005D0A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03099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3E14-4427-4881-8A21-34BA1FF3C3C7}" type="datetimeFigureOut">
              <a:rPr lang="es-PE" smtClean="0"/>
              <a:t>7/03/2024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5E48F-E9F1-4CA1-879B-3F187005D0A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2397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3E14-4427-4881-8A21-34BA1FF3C3C7}" type="datetimeFigureOut">
              <a:rPr lang="es-PE" smtClean="0"/>
              <a:t>7/03/2024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5E48F-E9F1-4CA1-879B-3F187005D0A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0163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3E14-4427-4881-8A21-34BA1FF3C3C7}" type="datetimeFigureOut">
              <a:rPr lang="es-PE" smtClean="0"/>
              <a:t>7/03/2024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5E48F-E9F1-4CA1-879B-3F187005D0A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96426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3E14-4427-4881-8A21-34BA1FF3C3C7}" type="datetimeFigureOut">
              <a:rPr lang="es-PE" smtClean="0"/>
              <a:t>7/03/2024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5E48F-E9F1-4CA1-879B-3F187005D0A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94515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3E14-4427-4881-8A21-34BA1FF3C3C7}" type="datetimeFigureOut">
              <a:rPr lang="es-PE" smtClean="0"/>
              <a:t>7/03/2024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5E48F-E9F1-4CA1-879B-3F187005D0A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52592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3E14-4427-4881-8A21-34BA1FF3C3C7}" type="datetimeFigureOut">
              <a:rPr lang="es-PE" smtClean="0"/>
              <a:t>7/03/2024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5E48F-E9F1-4CA1-879B-3F187005D0A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84279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3E14-4427-4881-8A21-34BA1FF3C3C7}" type="datetimeFigureOut">
              <a:rPr lang="es-PE" smtClean="0"/>
              <a:t>7/03/2024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5E48F-E9F1-4CA1-879B-3F187005D0A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72265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13E14-4427-4881-8A21-34BA1FF3C3C7}" type="datetimeFigureOut">
              <a:rPr lang="es-PE" smtClean="0"/>
              <a:t>7/03/2024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5E48F-E9F1-4CA1-879B-3F187005D0A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78041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5.xml"/><Relationship Id="rId5" Type="http://schemas.openxmlformats.org/officeDocument/2006/relationships/chart" Target="../charts/chart14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44018A06-F120-4F4C-8AB5-C5709F55B7A7}"/>
              </a:ext>
            </a:extLst>
          </p:cNvPr>
          <p:cNvSpPr/>
          <p:nvPr/>
        </p:nvSpPr>
        <p:spPr>
          <a:xfrm>
            <a:off x="0" y="-28137"/>
            <a:ext cx="3060000" cy="108000"/>
          </a:xfrm>
          <a:prstGeom prst="rect">
            <a:avLst/>
          </a:prstGeom>
          <a:solidFill>
            <a:srgbClr val="00A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9DAEAEA-A47B-45DC-BEB1-62DF8D8C2432}"/>
              </a:ext>
            </a:extLst>
          </p:cNvPr>
          <p:cNvSpPr/>
          <p:nvPr/>
        </p:nvSpPr>
        <p:spPr>
          <a:xfrm>
            <a:off x="3060000" y="-28137"/>
            <a:ext cx="3060000" cy="108000"/>
          </a:xfrm>
          <a:prstGeom prst="rect">
            <a:avLst/>
          </a:prstGeom>
          <a:solidFill>
            <a:srgbClr val="253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16235C3-06E9-4BF7-AA83-DA637194C1CD}"/>
              </a:ext>
            </a:extLst>
          </p:cNvPr>
          <p:cNvSpPr/>
          <p:nvPr/>
        </p:nvSpPr>
        <p:spPr>
          <a:xfrm>
            <a:off x="6064616" y="-28137"/>
            <a:ext cx="3060000" cy="108000"/>
          </a:xfrm>
          <a:prstGeom prst="rect">
            <a:avLst/>
          </a:prstGeom>
          <a:solidFill>
            <a:srgbClr val="F144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7C78E93B-ED40-4E7D-9AC2-918D162FF7A5}"/>
              </a:ext>
            </a:extLst>
          </p:cNvPr>
          <p:cNvSpPr/>
          <p:nvPr/>
        </p:nvSpPr>
        <p:spPr>
          <a:xfrm>
            <a:off x="9117934" y="-28137"/>
            <a:ext cx="3096000" cy="108000"/>
          </a:xfrm>
          <a:prstGeom prst="rect">
            <a:avLst/>
          </a:prstGeom>
          <a:solidFill>
            <a:srgbClr val="E2A1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84498973-F296-4D99-BBDA-2BDB02DB19E4}"/>
              </a:ext>
            </a:extLst>
          </p:cNvPr>
          <p:cNvSpPr txBox="1"/>
          <p:nvPr/>
        </p:nvSpPr>
        <p:spPr>
          <a:xfrm>
            <a:off x="8232821" y="5519744"/>
            <a:ext cx="28047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000" dirty="0">
                <a:solidFill>
                  <a:srgbClr val="05223C"/>
                </a:solidFill>
                <a:latin typeface="Franklin Gothic Medium Cond" panose="020B0606030402020204" pitchFamily="34" charset="0"/>
              </a:rPr>
              <a:t>Marzo 2024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1541616" y="1132413"/>
            <a:ext cx="937295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 defTabSz="457200">
              <a:defRPr sz="4000">
                <a:solidFill>
                  <a:srgbClr val="05223C"/>
                </a:solidFill>
                <a:latin typeface="Franklin Gothic Medium Cond" panose="020B0606030402020204" pitchFamily="34" charset="0"/>
              </a:defRPr>
            </a:lvl1pPr>
            <a:lvl2pPr defTabSz="457200"/>
            <a:lvl3pPr defTabSz="457200"/>
            <a:lvl4pPr defTabSz="457200"/>
            <a:lvl5pPr defTabSz="457200"/>
            <a:lvl6pPr defTabSz="457200"/>
            <a:lvl7pPr defTabSz="457200"/>
            <a:lvl8pPr defTabSz="457200"/>
            <a:lvl9pPr defTabSz="457200"/>
          </a:lstStyle>
          <a:p>
            <a:r>
              <a:rPr lang="es-MX" sz="4400" dirty="0">
                <a:solidFill>
                  <a:srgbClr val="002060"/>
                </a:solidFill>
              </a:rPr>
              <a:t>Análisis Sectorial</a:t>
            </a:r>
            <a:endParaRPr lang="es-PE" sz="4400" dirty="0">
              <a:solidFill>
                <a:srgbClr val="002060"/>
              </a:solidFill>
            </a:endParaRPr>
          </a:p>
          <a:p>
            <a:r>
              <a:rPr lang="es-MX" b="1" dirty="0">
                <a:solidFill>
                  <a:srgbClr val="0070C0"/>
                </a:solidFill>
                <a:latin typeface="Calibri Light" pitchFamily="34" charset="0"/>
                <a:cs typeface="Times New Roman" pitchFamily="18" charset="0"/>
              </a:rPr>
              <a:t>D</a:t>
            </a:r>
            <a:r>
              <a:rPr lang="es-PE" b="1" dirty="0">
                <a:solidFill>
                  <a:srgbClr val="0070C0"/>
                </a:solidFill>
                <a:latin typeface="Calibri Light" pitchFamily="34" charset="0"/>
                <a:cs typeface="Times New Roman" pitchFamily="18" charset="0"/>
              </a:rPr>
              <a:t>esempeño e importancia de la Industria de Cuero y Calzado</a:t>
            </a:r>
          </a:p>
        </p:txBody>
      </p:sp>
      <p:cxnSp>
        <p:nvCxnSpPr>
          <p:cNvPr id="18" name="Conector recto 17"/>
          <p:cNvCxnSpPr>
            <a:cxnSpLocks/>
          </p:cNvCxnSpPr>
          <p:nvPr/>
        </p:nvCxnSpPr>
        <p:spPr>
          <a:xfrm>
            <a:off x="4804983" y="3784249"/>
            <a:ext cx="304849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/>
          <p:cNvSpPr txBox="1"/>
          <p:nvPr/>
        </p:nvSpPr>
        <p:spPr>
          <a:xfrm>
            <a:off x="2695187" y="3990606"/>
            <a:ext cx="7311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000" b="1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Oficina General de Evaluación de Impacto y Estudios Económicos</a:t>
            </a:r>
          </a:p>
          <a:p>
            <a:pPr algn="ctr"/>
            <a:r>
              <a:rPr lang="es-PE" sz="2000" b="1" dirty="0">
                <a:solidFill>
                  <a:srgbClr val="838383"/>
                </a:solidFill>
                <a:latin typeface="Calibri Light" pitchFamily="34" charset="0"/>
                <a:ea typeface="Calibri" pitchFamily="34" charset="0"/>
                <a:cs typeface="Times New Roman" pitchFamily="18" charset="0"/>
              </a:rPr>
              <a:t>Oficina de Estudios Económicos</a:t>
            </a:r>
          </a:p>
        </p:txBody>
      </p:sp>
      <p:cxnSp>
        <p:nvCxnSpPr>
          <p:cNvPr id="13" name="Conector recto 12"/>
          <p:cNvCxnSpPr/>
          <p:nvPr/>
        </p:nvCxnSpPr>
        <p:spPr>
          <a:xfrm>
            <a:off x="-31384" y="1036624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1" name="Imagen 20" descr="LOGO_PRODUCE_200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20" y="185311"/>
            <a:ext cx="2813400" cy="71912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3F416A64-9C62-4B61-A42F-807FD6394DED}"/>
              </a:ext>
            </a:extLst>
          </p:cNvPr>
          <p:cNvSpPr txBox="1"/>
          <p:nvPr/>
        </p:nvSpPr>
        <p:spPr>
          <a:xfrm>
            <a:off x="2695187" y="3057606"/>
            <a:ext cx="706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36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2019 - 2023</a:t>
            </a:r>
          </a:p>
        </p:txBody>
      </p:sp>
      <p:pic>
        <p:nvPicPr>
          <p:cNvPr id="1028" name="Picture 4" descr="icono de vector de cuero 15535909 Vector en Vecteezy">
            <a:extLst>
              <a:ext uri="{FF2B5EF4-FFF2-40B4-BE49-F238E27FC236}">
                <a16:creationId xmlns:a16="http://schemas.microsoft.com/office/drawing/2014/main" id="{13D493C7-4F93-4461-9FF6-AC6196DF5A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20" y="4793600"/>
            <a:ext cx="1303136" cy="1303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Zapatos Vector Icono Ilustración Línea Calzado Formal Vector PNG , Línea,  Formal, Calzado PNG y Vector para Descargar Gratis | Pngtree">
            <a:extLst>
              <a:ext uri="{FF2B5EF4-FFF2-40B4-BE49-F238E27FC236}">
                <a16:creationId xmlns:a16="http://schemas.microsoft.com/office/drawing/2014/main" id="{45BE6D20-CB4B-4769-A7D7-EB420CB7F2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duotone>
              <a:srgbClr val="4472C4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370" t="21797" r="28475" b="22118"/>
          <a:stretch/>
        </p:blipFill>
        <p:spPr bwMode="auto">
          <a:xfrm>
            <a:off x="740420" y="4051825"/>
            <a:ext cx="1444594" cy="1467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9965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Gráfico 18">
            <a:extLst>
              <a:ext uri="{FF2B5EF4-FFF2-40B4-BE49-F238E27FC236}">
                <a16:creationId xmlns:a16="http://schemas.microsoft.com/office/drawing/2014/main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4198498"/>
              </p:ext>
            </p:extLst>
          </p:nvPr>
        </p:nvGraphicFramePr>
        <p:xfrm>
          <a:off x="515121" y="1814736"/>
          <a:ext cx="4560254" cy="2658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CuadroTexto 19"/>
          <p:cNvSpPr txBox="1"/>
          <p:nvPr/>
        </p:nvSpPr>
        <p:spPr>
          <a:xfrm>
            <a:off x="500063" y="194600"/>
            <a:ext cx="11111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PE"/>
            </a:defPPr>
            <a:lvl1pPr>
              <a:defRPr sz="2400" b="1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defRPr>
            </a:lvl1pPr>
          </a:lstStyle>
          <a:p>
            <a:r>
              <a:rPr lang="es-PE" dirty="0"/>
              <a:t>Industria de Calzado: </a:t>
            </a:r>
            <a:r>
              <a:rPr lang="es-PE" dirty="0">
                <a:solidFill>
                  <a:srgbClr val="0070C0"/>
                </a:solidFill>
              </a:rPr>
              <a:t>Producción</a:t>
            </a:r>
          </a:p>
        </p:txBody>
      </p:sp>
      <p:sp>
        <p:nvSpPr>
          <p:cNvPr id="26" name="CuadroTexto 25"/>
          <p:cNvSpPr txBox="1"/>
          <p:nvPr/>
        </p:nvSpPr>
        <p:spPr>
          <a:xfrm flipH="1">
            <a:off x="885633" y="4328458"/>
            <a:ext cx="264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/>
              <a:t>Fuente: Encuesta Estadística Industrial mensual</a:t>
            </a:r>
            <a:endParaRPr lang="es-PE" sz="800" dirty="0"/>
          </a:p>
          <a:p>
            <a:r>
              <a:rPr lang="es-PE" sz="800" dirty="0"/>
              <a:t>Elaboración: PRODUCE - OEE</a:t>
            </a:r>
          </a:p>
        </p:txBody>
      </p:sp>
      <p:sp>
        <p:nvSpPr>
          <p:cNvPr id="27" name="Rectángulo redondeado 26">
            <a:extLst>
              <a:ext uri="{FF2B5EF4-FFF2-40B4-BE49-F238E27FC236}">
                <a16:creationId xmlns:a16="http://schemas.microsoft.com/office/drawing/2014/main" id="{45A73482-815A-4C68-B6D8-3C0832692590}"/>
              </a:ext>
            </a:extLst>
          </p:cNvPr>
          <p:cNvSpPr/>
          <p:nvPr/>
        </p:nvSpPr>
        <p:spPr>
          <a:xfrm>
            <a:off x="644548" y="4703401"/>
            <a:ext cx="11059026" cy="1877393"/>
          </a:xfrm>
          <a:prstGeom prst="round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El último quinquenio (2019-2023), la producción de calzado se contrajo a una tasa promedio anual de (-7.6%). En 2021, la producción de calzado comenzó a recuperarse aumentando en (+3.7%)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con respecto al año 2020, ello impulsado por la reactivación de actividades económicas y un efecto estadístico.</a:t>
            </a: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En 2022, la producción de calzado crece en (+18.3%) respecto al año 2021.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Este resultado responde a la </a:t>
            </a:r>
            <a:r>
              <a:rPr lang="es-PE" sz="1200" dirty="0">
                <a:latin typeface="Arial" panose="020B0604020202020204" pitchFamily="34" charset="0"/>
                <a:cs typeface="Arial" panose="020B0604020202020204" pitchFamily="34" charset="0"/>
              </a:rPr>
              <a:t>apertura del mercado escolar en forma presencial, así como el retorno del trabajo en la modalidad presencial y mixto, asimismo, también incidió la estrategia de comercialización de manera virtual.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En 2023, la industria de calzado registró una caída de 0.5%.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Las principales líneas de productos que incidieron en la caída de la industria fueron Zapatillas (-53.3%) y Sandalias (-50.3%). En contraste, atenúo este comportamiento el incremento de las líneas de Botas y Botines (+2.6%) y Zapatos (+13.5%).</a:t>
            </a:r>
            <a:endParaRPr lang="es-P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61F9EEF0-D71C-40E6-A3D6-0B6A728EF3AE}"/>
              </a:ext>
            </a:extLst>
          </p:cNvPr>
          <p:cNvSpPr/>
          <p:nvPr/>
        </p:nvSpPr>
        <p:spPr>
          <a:xfrm>
            <a:off x="445530" y="924994"/>
            <a:ext cx="5359162" cy="783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" algn="ctr">
              <a:lnSpc>
                <a:spcPct val="107000"/>
              </a:lnSpc>
            </a:pPr>
            <a:r>
              <a:rPr lang="es-PE" sz="1400" b="1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Industria de Calzado: </a:t>
            </a:r>
          </a:p>
          <a:p>
            <a:pPr marL="11430" algn="ctr">
              <a:lnSpc>
                <a:spcPct val="107000"/>
              </a:lnSpc>
              <a:spcAft>
                <a:spcPts val="0"/>
              </a:spcAft>
            </a:pPr>
            <a:r>
              <a:rPr lang="es-ES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Producción Industrial, 2019-2023</a:t>
            </a:r>
            <a:endParaRPr lang="es-ES" sz="1400" b="1" baseline="30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" algn="ctr">
              <a:lnSpc>
                <a:spcPct val="107000"/>
              </a:lnSpc>
              <a:spcAft>
                <a:spcPts val="0"/>
              </a:spcAft>
            </a:pPr>
            <a:r>
              <a:rPr lang="es-E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(Var. %)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61F9EEF0-D71C-40E6-A3D6-0B6A728EF3AE}"/>
              </a:ext>
            </a:extLst>
          </p:cNvPr>
          <p:cNvSpPr/>
          <p:nvPr/>
        </p:nvSpPr>
        <p:spPr>
          <a:xfrm>
            <a:off x="5804692" y="933363"/>
            <a:ext cx="2753512" cy="767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" algn="ctr">
              <a:lnSpc>
                <a:spcPct val="107000"/>
              </a:lnSpc>
            </a:pPr>
            <a:r>
              <a:rPr lang="es-PE" sz="1400" b="1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Industria de Calzado: </a:t>
            </a:r>
          </a:p>
          <a:p>
            <a:pPr marL="11430" algn="ctr">
              <a:lnSpc>
                <a:spcPct val="107000"/>
              </a:lnSpc>
              <a:spcAft>
                <a:spcPts val="0"/>
              </a:spcAft>
            </a:pPr>
            <a:r>
              <a:rPr lang="es-ES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Principales productos</a:t>
            </a:r>
          </a:p>
          <a:p>
            <a:pPr marL="11430" algn="ctr">
              <a:lnSpc>
                <a:spcPct val="107000"/>
              </a:lnSpc>
              <a:spcAft>
                <a:spcPts val="0"/>
              </a:spcAft>
            </a:pPr>
            <a:r>
              <a:rPr lang="es-E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s-E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Var. % 2023/2022)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61F9EEF0-D71C-40E6-A3D6-0B6A728EF3AE}"/>
              </a:ext>
            </a:extLst>
          </p:cNvPr>
          <p:cNvSpPr/>
          <p:nvPr/>
        </p:nvSpPr>
        <p:spPr>
          <a:xfrm>
            <a:off x="9389345" y="916360"/>
            <a:ext cx="2176851" cy="767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" algn="ctr">
              <a:lnSpc>
                <a:spcPct val="107000"/>
              </a:lnSpc>
            </a:pPr>
            <a:r>
              <a:rPr lang="es-PE" sz="1400" b="1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Industria de Calzado: </a:t>
            </a:r>
          </a:p>
          <a:p>
            <a:pPr marL="11430" algn="ctr">
              <a:lnSpc>
                <a:spcPct val="107000"/>
              </a:lnSpc>
              <a:spcAft>
                <a:spcPts val="0"/>
              </a:spcAft>
            </a:pPr>
            <a:r>
              <a:rPr lang="es-ES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 5 empresas</a:t>
            </a:r>
          </a:p>
          <a:p>
            <a:pPr marL="11430" algn="ctr">
              <a:lnSpc>
                <a:spcPct val="107000"/>
              </a:lnSpc>
              <a:spcAft>
                <a:spcPts val="0"/>
              </a:spcAft>
            </a:pPr>
            <a:r>
              <a:rPr lang="es-E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CIIU 1520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351521"/>
              </p:ext>
            </p:extLst>
          </p:nvPr>
        </p:nvGraphicFramePr>
        <p:xfrm>
          <a:off x="9251966" y="1835764"/>
          <a:ext cx="2451608" cy="2231310"/>
        </p:xfrm>
        <a:graphic>
          <a:graphicData uri="http://schemas.openxmlformats.org/drawingml/2006/table">
            <a:tbl>
              <a:tblPr/>
              <a:tblGrid>
                <a:gridCol w="762294">
                  <a:extLst>
                    <a:ext uri="{9D8B030D-6E8A-4147-A177-3AD203B41FA5}">
                      <a16:colId xmlns:a16="http://schemas.microsoft.com/office/drawing/2014/main" val="925560332"/>
                    </a:ext>
                  </a:extLst>
                </a:gridCol>
                <a:gridCol w="1689314">
                  <a:extLst>
                    <a:ext uri="{9D8B030D-6E8A-4147-A177-3AD203B41FA5}">
                      <a16:colId xmlns:a16="http://schemas.microsoft.com/office/drawing/2014/main" val="129957627"/>
                    </a:ext>
                  </a:extLst>
                </a:gridCol>
              </a:tblGrid>
              <a:tr h="325703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N°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Empresa productora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357336"/>
                  </a:ext>
                </a:extLst>
              </a:tr>
              <a:tr h="325703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Calzado</a:t>
                      </a:r>
                      <a:r>
                        <a:rPr lang="es-PE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Chosica SAC</a:t>
                      </a:r>
                      <a:endParaRPr lang="es-P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210404"/>
                  </a:ext>
                </a:extLst>
              </a:tr>
              <a:tr h="534737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Fabrica</a:t>
                      </a:r>
                      <a:r>
                        <a:rPr lang="es-PE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Calzado Tanguis SRL</a:t>
                      </a:r>
                      <a:endParaRPr lang="es-P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315869"/>
                  </a:ext>
                </a:extLst>
              </a:tr>
              <a:tr h="359732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Industrias Manrique SAC.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411970"/>
                  </a:ext>
                </a:extLst>
              </a:tr>
              <a:tr h="325703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Juan Leng Delgado SAC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842781"/>
                  </a:ext>
                </a:extLst>
              </a:tr>
              <a:tr h="359732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Segurindustria</a:t>
                      </a:r>
                      <a:r>
                        <a:rPr lang="es-PE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SA</a:t>
                      </a:r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759583"/>
                  </a:ext>
                </a:extLst>
              </a:tr>
            </a:tbl>
          </a:graphicData>
        </a:graphic>
      </p:graphicFrame>
      <p:sp>
        <p:nvSpPr>
          <p:cNvPr id="13" name="CuadroTexto 12">
            <a:extLst>
              <a:ext uri="{FF2B5EF4-FFF2-40B4-BE49-F238E27FC236}">
                <a16:creationId xmlns:a16="http://schemas.microsoft.com/office/drawing/2014/main" id="{27E83107-59A4-40B8-BD19-B53BB2674FD7}"/>
              </a:ext>
            </a:extLst>
          </p:cNvPr>
          <p:cNvSpPr txBox="1"/>
          <p:nvPr/>
        </p:nvSpPr>
        <p:spPr>
          <a:xfrm>
            <a:off x="1645525" y="1921906"/>
            <a:ext cx="80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b="1" dirty="0">
                <a:solidFill>
                  <a:srgbClr val="002060"/>
                </a:solidFill>
              </a:rPr>
              <a:t>COVID-19</a:t>
            </a:r>
          </a:p>
        </p:txBody>
      </p:sp>
      <p:sp>
        <p:nvSpPr>
          <p:cNvPr id="14" name="Flecha: hacia abajo 13">
            <a:extLst>
              <a:ext uri="{FF2B5EF4-FFF2-40B4-BE49-F238E27FC236}">
                <a16:creationId xmlns:a16="http://schemas.microsoft.com/office/drawing/2014/main" id="{5B36BCF4-B8D6-484D-841D-F9E4E2FB2FBF}"/>
              </a:ext>
            </a:extLst>
          </p:cNvPr>
          <p:cNvSpPr/>
          <p:nvPr/>
        </p:nvSpPr>
        <p:spPr>
          <a:xfrm>
            <a:off x="1825632" y="2271120"/>
            <a:ext cx="222951" cy="261629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PE"/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F61CC71F-9127-4ECE-BF20-BCE01FEB648B}"/>
              </a:ext>
            </a:extLst>
          </p:cNvPr>
          <p:cNvCxnSpPr/>
          <p:nvPr/>
        </p:nvCxnSpPr>
        <p:spPr>
          <a:xfrm>
            <a:off x="288099" y="764088"/>
            <a:ext cx="11561523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Rectángulo 16">
            <a:extLst>
              <a:ext uri="{FF2B5EF4-FFF2-40B4-BE49-F238E27FC236}">
                <a16:creationId xmlns:a16="http://schemas.microsoft.com/office/drawing/2014/main" id="{D406544D-F71B-49B5-8476-EEC017A010A7}"/>
              </a:ext>
            </a:extLst>
          </p:cNvPr>
          <p:cNvSpPr/>
          <p:nvPr/>
        </p:nvSpPr>
        <p:spPr>
          <a:xfrm>
            <a:off x="228600" y="0"/>
            <a:ext cx="271463" cy="104502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aphicFrame>
        <p:nvGraphicFramePr>
          <p:cNvPr id="21" name="Gráfico 20">
            <a:extLst>
              <a:ext uri="{FF2B5EF4-FFF2-40B4-BE49-F238E27FC236}">
                <a16:creationId xmlns:a16="http://schemas.microsoft.com/office/drawing/2014/main" id="{00000000-0008-0000-03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442859"/>
              </p:ext>
            </p:extLst>
          </p:nvPr>
        </p:nvGraphicFramePr>
        <p:xfrm>
          <a:off x="5523913" y="1897847"/>
          <a:ext cx="3315070" cy="2461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08236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Conector recto 41"/>
          <p:cNvCxnSpPr/>
          <p:nvPr/>
        </p:nvCxnSpPr>
        <p:spPr>
          <a:xfrm>
            <a:off x="288099" y="764088"/>
            <a:ext cx="11561523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Resultado de imagen para iconos de agua red públ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3C63B98-7FAF-4A84-BA14-643A91B9A005}"/>
              </a:ext>
            </a:extLst>
          </p:cNvPr>
          <p:cNvSpPr txBox="1"/>
          <p:nvPr/>
        </p:nvSpPr>
        <p:spPr>
          <a:xfrm>
            <a:off x="1042736" y="1778674"/>
            <a:ext cx="101065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4000" b="1" dirty="0">
                <a:latin typeface="Calibri Light" pitchFamily="34" charset="0"/>
                <a:ea typeface="Calibri" pitchFamily="34" charset="0"/>
                <a:cs typeface="Times New Roman" pitchFamily="18" charset="0"/>
              </a:rPr>
              <a:t>Contenido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417C2E7-0FFE-4A64-944A-BC894083776D}"/>
              </a:ext>
            </a:extLst>
          </p:cNvPr>
          <p:cNvSpPr txBox="1"/>
          <p:nvPr/>
        </p:nvSpPr>
        <p:spPr>
          <a:xfrm>
            <a:off x="1042735" y="3224284"/>
            <a:ext cx="102784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s-PE" sz="2400" b="1" dirty="0">
                <a:solidFill>
                  <a:schemeClr val="bg1">
                    <a:lumMod val="65000"/>
                  </a:schemeClr>
                </a:solidFill>
                <a:latin typeface="Calibri Light" pitchFamily="34" charset="0"/>
                <a:ea typeface="Calibri" pitchFamily="34" charset="0"/>
                <a:cs typeface="Times New Roman" pitchFamily="18" charset="0"/>
              </a:rPr>
              <a:t>Composición y aporte a la economía 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s-PE" sz="2400" b="1" dirty="0">
                <a:solidFill>
                  <a:schemeClr val="bg1">
                    <a:lumMod val="65000"/>
                  </a:schemeClr>
                </a:solidFill>
                <a:latin typeface="Calibri Light" pitchFamily="34" charset="0"/>
                <a:ea typeface="Calibri" pitchFamily="34" charset="0"/>
                <a:cs typeface="Times New Roman" pitchFamily="18" charset="0"/>
              </a:rPr>
              <a:t>Dinámica empresarial 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s-PE" sz="2400" b="1" dirty="0">
                <a:solidFill>
                  <a:schemeClr val="bg1">
                    <a:lumMod val="65000"/>
                  </a:schemeClr>
                </a:solidFill>
                <a:latin typeface="Calibri Light" pitchFamily="34" charset="0"/>
                <a:ea typeface="Calibri" pitchFamily="34" charset="0"/>
                <a:cs typeface="Times New Roman" pitchFamily="18" charset="0"/>
              </a:rPr>
              <a:t>Producción 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s-PE" sz="2400" b="1" dirty="0">
                <a:solidFill>
                  <a:srgbClr val="002060"/>
                </a:solidFill>
                <a:latin typeface="Calibri Light" pitchFamily="34" charset="0"/>
                <a:ea typeface="Calibri" pitchFamily="34" charset="0"/>
                <a:cs typeface="Times New Roman" pitchFamily="18" charset="0"/>
              </a:rPr>
              <a:t>Crédito y empleo 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s-PE" sz="2400" b="1" dirty="0">
                <a:solidFill>
                  <a:schemeClr val="bg1">
                    <a:lumMod val="65000"/>
                  </a:schemeClr>
                </a:solidFill>
                <a:latin typeface="Calibri Light" pitchFamily="34" charset="0"/>
                <a:ea typeface="Calibri" pitchFamily="34" charset="0"/>
                <a:cs typeface="Times New Roman" pitchFamily="18" charset="0"/>
              </a:rPr>
              <a:t>Comercio exterior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A078EA64-9DEF-449F-A630-8F4E3F03FBA9}"/>
              </a:ext>
            </a:extLst>
          </p:cNvPr>
          <p:cNvSpPr/>
          <p:nvPr/>
        </p:nvSpPr>
        <p:spPr>
          <a:xfrm>
            <a:off x="769831" y="1626035"/>
            <a:ext cx="130921" cy="101316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8BDD4DEE-E317-4B6B-A8FB-C767E9563BE4}"/>
              </a:ext>
            </a:extLst>
          </p:cNvPr>
          <p:cNvCxnSpPr/>
          <p:nvPr/>
        </p:nvCxnSpPr>
        <p:spPr>
          <a:xfrm>
            <a:off x="1139309" y="3091768"/>
            <a:ext cx="3024000" cy="5543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2166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rupo 80"/>
          <p:cNvGrpSpPr/>
          <p:nvPr/>
        </p:nvGrpSpPr>
        <p:grpSpPr>
          <a:xfrm>
            <a:off x="419073" y="6396830"/>
            <a:ext cx="10640206" cy="430886"/>
            <a:chOff x="4313126" y="6293923"/>
            <a:chExt cx="7085882" cy="140769"/>
          </a:xfrm>
        </p:grpSpPr>
        <p:sp>
          <p:nvSpPr>
            <p:cNvPr id="82" name="CuadroTexto 81"/>
            <p:cNvSpPr txBox="1"/>
            <p:nvPr/>
          </p:nvSpPr>
          <p:spPr>
            <a:xfrm>
              <a:off x="4313126" y="6293923"/>
              <a:ext cx="5614471" cy="140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1100" dirty="0"/>
                <a:t>Nota: Al cierre de diciembre de cada año</a:t>
              </a:r>
              <a:endParaRPr lang="es-PE" sz="1100" b="1" dirty="0"/>
            </a:p>
            <a:p>
              <a:r>
                <a:rPr lang="es-PE" sz="1100" b="1" dirty="0"/>
                <a:t>Fuente: </a:t>
              </a:r>
              <a:r>
                <a:rPr lang="es-PE" sz="1100" dirty="0"/>
                <a:t>SBS, SUNAT</a:t>
              </a:r>
            </a:p>
          </p:txBody>
        </p:sp>
        <p:sp>
          <p:nvSpPr>
            <p:cNvPr id="83" name="CuadroTexto 82"/>
            <p:cNvSpPr txBox="1"/>
            <p:nvPr/>
          </p:nvSpPr>
          <p:spPr>
            <a:xfrm>
              <a:off x="8323007" y="6293923"/>
              <a:ext cx="3076001" cy="140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s-PE" sz="1100" b="1" dirty="0"/>
            </a:p>
            <a:p>
              <a:r>
                <a:rPr lang="es-PE" sz="1100" b="1" dirty="0"/>
                <a:t>Elaboración: </a:t>
              </a:r>
              <a:r>
                <a:rPr lang="es-PE" sz="1100" dirty="0"/>
                <a:t>PRODUCE (OEE)</a:t>
              </a:r>
            </a:p>
          </p:txBody>
        </p:sp>
      </p:grpSp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id="{45A73482-815A-4C68-B6D8-3C0832692590}"/>
              </a:ext>
            </a:extLst>
          </p:cNvPr>
          <p:cNvSpPr/>
          <p:nvPr/>
        </p:nvSpPr>
        <p:spPr>
          <a:xfrm>
            <a:off x="191037" y="4591813"/>
            <a:ext cx="5676928" cy="1748912"/>
          </a:xfrm>
          <a:prstGeom prst="round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El crédito directo para la industria de cuero y calzado pasó de 230 millones de soles en 2018 a 323 millones de soles en 2023</a:t>
            </a:r>
            <a:r>
              <a:rPr lang="es-PE" sz="1200" dirty="0">
                <a:latin typeface="Arial" panose="020B0604020202020204" pitchFamily="34" charset="0"/>
                <a:cs typeface="Arial" panose="020B0604020202020204" pitchFamily="34" charset="0"/>
              </a:rPr>
              <a:t>, constituyendo ello un crecimiento promedio anual de 7.0% entre 2018 y 2023.</a:t>
            </a: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En 2023, los créditos para la industria de cuero y calzado disminuyeron en 8.4%, </a:t>
            </a:r>
            <a:r>
              <a:rPr lang="es-PE" sz="1200" dirty="0">
                <a:latin typeface="Arial" panose="020B0604020202020204" pitchFamily="34" charset="0"/>
                <a:cs typeface="Arial" panose="020B0604020202020204" pitchFamily="34" charset="0"/>
              </a:rPr>
              <a:t>debido a la menor actividad productiva.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Cabe destacar que, los créditos otorgados a esta industria representan el 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0.7% del total de los créditos otorgados al sector Manufactura.</a:t>
            </a:r>
            <a:endParaRPr lang="es-P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61F9EEF0-D71C-40E6-A3D6-0B6A728EF3AE}"/>
              </a:ext>
            </a:extLst>
          </p:cNvPr>
          <p:cNvSpPr/>
          <p:nvPr/>
        </p:nvSpPr>
        <p:spPr>
          <a:xfrm>
            <a:off x="483561" y="820435"/>
            <a:ext cx="5456351" cy="783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" algn="ctr">
              <a:lnSpc>
                <a:spcPct val="107000"/>
              </a:lnSpc>
            </a:pPr>
            <a:r>
              <a:rPr lang="es-MX" sz="1400" b="1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Industria de Cuero y Calzado</a:t>
            </a:r>
            <a:r>
              <a:rPr lang="es-PE" sz="1400" b="1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marL="11430" algn="ctr">
              <a:lnSpc>
                <a:spcPct val="107000"/>
              </a:lnSpc>
              <a:spcAft>
                <a:spcPts val="0"/>
              </a:spcAft>
            </a:pPr>
            <a:r>
              <a:rPr lang="es-PE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Evolución de créditos directos, 2018-2023</a:t>
            </a:r>
            <a:endParaRPr lang="es-PE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" algn="ctr">
              <a:lnSpc>
                <a:spcPct val="107000"/>
              </a:lnSpc>
              <a:spcAft>
                <a:spcPts val="800"/>
              </a:spcAft>
            </a:pPr>
            <a:r>
              <a:rPr lang="es-PE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(En millones de soles)</a:t>
            </a:r>
            <a:endParaRPr lang="es-PE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ángulo redondeado 19">
            <a:extLst>
              <a:ext uri="{FF2B5EF4-FFF2-40B4-BE49-F238E27FC236}">
                <a16:creationId xmlns:a16="http://schemas.microsoft.com/office/drawing/2014/main" id="{B67FCDBC-E4D1-4B52-8EED-7208C992DB45}"/>
              </a:ext>
            </a:extLst>
          </p:cNvPr>
          <p:cNvSpPr/>
          <p:nvPr/>
        </p:nvSpPr>
        <p:spPr>
          <a:xfrm>
            <a:off x="6889097" y="4659325"/>
            <a:ext cx="5036658" cy="1613888"/>
          </a:xfrm>
          <a:prstGeom prst="round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En 2023, disminuyeron los créditos en la industria de cuero y calzado: </a:t>
            </a:r>
            <a:r>
              <a:rPr lang="es-PE" sz="1200" dirty="0">
                <a:latin typeface="Arial" panose="020B0604020202020204" pitchFamily="34" charset="0"/>
                <a:cs typeface="Arial" panose="020B0604020202020204" pitchFamily="34" charset="0"/>
              </a:rPr>
              <a:t>microempresa (-1.8%), pequeña empresa (-15.4%), mediana (-14.5%) y gran empresa (-15.4%).</a:t>
            </a: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endParaRPr lang="es-P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PE" sz="1200" dirty="0">
                <a:latin typeface="Arial" panose="020B0604020202020204" pitchFamily="34" charset="0"/>
                <a:cs typeface="Arial" panose="020B0604020202020204" pitchFamily="34" charset="0"/>
              </a:rPr>
              <a:t>Del monto total de crédito otorgado en la industria de cuero y calzado,</a:t>
            </a:r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 la microempresa representa el 55.4%, </a:t>
            </a:r>
            <a:r>
              <a:rPr lang="es-PE" sz="1200" dirty="0">
                <a:latin typeface="Arial" panose="020B0604020202020204" pitchFamily="34" charset="0"/>
                <a:cs typeface="Arial" panose="020B0604020202020204" pitchFamily="34" charset="0"/>
              </a:rPr>
              <a:t>la pequeña empresa con el 26.1% y la mediana y gran empresa con el 18.5%.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22683A7-C0AC-403E-B2F5-BF9402A60014}"/>
              </a:ext>
            </a:extLst>
          </p:cNvPr>
          <p:cNvSpPr txBox="1"/>
          <p:nvPr/>
        </p:nvSpPr>
        <p:spPr>
          <a:xfrm>
            <a:off x="512988" y="212062"/>
            <a:ext cx="11111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PE"/>
            </a:defPPr>
            <a:lvl1pPr>
              <a:defRPr sz="2400" b="1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defRPr>
            </a:lvl1pPr>
          </a:lstStyle>
          <a:p>
            <a:r>
              <a:rPr lang="es-PE" dirty="0"/>
              <a:t>Industria de Cuero y Calzado: </a:t>
            </a:r>
            <a:r>
              <a:rPr lang="es-PE" dirty="0">
                <a:solidFill>
                  <a:srgbClr val="0070C0"/>
                </a:solidFill>
              </a:rPr>
              <a:t>Créditos Directo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61F9EEF0-D71C-40E6-A3D6-0B6A728EF3AE}"/>
              </a:ext>
            </a:extLst>
          </p:cNvPr>
          <p:cNvSpPr/>
          <p:nvPr/>
        </p:nvSpPr>
        <p:spPr>
          <a:xfrm>
            <a:off x="6533383" y="854450"/>
            <a:ext cx="5456351" cy="783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" algn="ctr">
              <a:lnSpc>
                <a:spcPct val="107000"/>
              </a:lnSpc>
            </a:pPr>
            <a:r>
              <a:rPr lang="es-MX" sz="1400" b="1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Industria de Cuero y Calzado</a:t>
            </a:r>
            <a:r>
              <a:rPr lang="es-PE" sz="1400" b="1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marL="11430" algn="ctr">
              <a:lnSpc>
                <a:spcPct val="107000"/>
              </a:lnSpc>
              <a:spcAft>
                <a:spcPts val="0"/>
              </a:spcAft>
            </a:pPr>
            <a:r>
              <a:rPr lang="es-ES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Créditos directos por tamaño de empresa, 2022-2023</a:t>
            </a:r>
          </a:p>
          <a:p>
            <a:pPr marL="11430" algn="ctr">
              <a:lnSpc>
                <a:spcPct val="107000"/>
              </a:lnSpc>
              <a:spcAft>
                <a:spcPts val="0"/>
              </a:spcAft>
            </a:pPr>
            <a:r>
              <a:rPr lang="es-PE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(En millones de soles)</a:t>
            </a:r>
            <a:endParaRPr lang="es-ES" sz="1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A43F4D22-DE8B-4567-9ACB-E8DD1881233B}"/>
              </a:ext>
            </a:extLst>
          </p:cNvPr>
          <p:cNvCxnSpPr/>
          <p:nvPr/>
        </p:nvCxnSpPr>
        <p:spPr>
          <a:xfrm>
            <a:off x="288099" y="764088"/>
            <a:ext cx="11561523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8" name="Rectángulo 17">
            <a:extLst>
              <a:ext uri="{FF2B5EF4-FFF2-40B4-BE49-F238E27FC236}">
                <a16:creationId xmlns:a16="http://schemas.microsoft.com/office/drawing/2014/main" id="{71BF0606-12B1-4D29-9BEF-89783DCE03D4}"/>
              </a:ext>
            </a:extLst>
          </p:cNvPr>
          <p:cNvSpPr/>
          <p:nvPr/>
        </p:nvSpPr>
        <p:spPr>
          <a:xfrm>
            <a:off x="228600" y="0"/>
            <a:ext cx="271463" cy="104502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aphicFrame>
        <p:nvGraphicFramePr>
          <p:cNvPr id="20" name="Gráfico 19">
            <a:extLst>
              <a:ext uri="{FF2B5EF4-FFF2-40B4-BE49-F238E27FC236}">
                <a16:creationId xmlns:a16="http://schemas.microsoft.com/office/drawing/2014/main" id="{F2C95C53-2501-4C99-B6C5-AD47184489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365225"/>
              </p:ext>
            </p:extLst>
          </p:nvPr>
        </p:nvGraphicFramePr>
        <p:xfrm>
          <a:off x="6896875" y="1596125"/>
          <a:ext cx="5316239" cy="2965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id="{F9E2FAB9-4EB6-49DA-9F10-5657BFE4A3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7738970"/>
              </p:ext>
            </p:extLst>
          </p:nvPr>
        </p:nvGraphicFramePr>
        <p:xfrm>
          <a:off x="419073" y="1541899"/>
          <a:ext cx="5676927" cy="3126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29731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02563F58-7F77-4D92-BA9B-84F641FE07DF}"/>
              </a:ext>
            </a:extLst>
          </p:cNvPr>
          <p:cNvGrpSpPr/>
          <p:nvPr/>
        </p:nvGrpSpPr>
        <p:grpSpPr>
          <a:xfrm>
            <a:off x="7558524" y="4660153"/>
            <a:ext cx="3678465" cy="1873827"/>
            <a:chOff x="2928521" y="2609243"/>
            <a:chExt cx="3678465" cy="1873827"/>
          </a:xfrm>
        </p:grpSpPr>
        <p:graphicFrame>
          <p:nvGraphicFramePr>
            <p:cNvPr id="29" name="Gráfico 28">
              <a:extLst>
                <a:ext uri="{FF2B5EF4-FFF2-40B4-BE49-F238E27FC236}">
                  <a16:creationId xmlns:a16="http://schemas.microsoft.com/office/drawing/2014/main" id="{EFB9874D-66BC-415B-B2A6-71F0B853FDFE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90729387"/>
                </p:ext>
              </p:extLst>
            </p:nvPr>
          </p:nvGraphicFramePr>
          <p:xfrm>
            <a:off x="2928521" y="2609243"/>
            <a:ext cx="3678465" cy="187382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pic>
          <p:nvPicPr>
            <p:cNvPr id="19" name="Imagen 18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7700" y="3283323"/>
              <a:ext cx="368578" cy="360000"/>
            </a:xfrm>
            <a:prstGeom prst="rect">
              <a:avLst/>
            </a:prstGeom>
          </p:spPr>
        </p:pic>
        <p:pic>
          <p:nvPicPr>
            <p:cNvPr id="30" name="Picture 2" descr="http://www.shapecollage.com/shapes/mask-woman.png">
              <a:extLst>
                <a:ext uri="{FF2B5EF4-FFF2-40B4-BE49-F238E27FC236}">
                  <a16:creationId xmlns:a16="http://schemas.microsoft.com/office/drawing/2014/main" id="{7D19A768-F090-4A8E-80C8-8B7CAE1164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7428" y="3290980"/>
              <a:ext cx="168047" cy="36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id="{45A73482-815A-4C68-B6D8-3C0832692590}"/>
              </a:ext>
            </a:extLst>
          </p:cNvPr>
          <p:cNvSpPr/>
          <p:nvPr/>
        </p:nvSpPr>
        <p:spPr>
          <a:xfrm>
            <a:off x="228600" y="4632453"/>
            <a:ext cx="6474602" cy="1763560"/>
          </a:xfrm>
          <a:prstGeom prst="round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Entre 2019 y 2023, 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el nivel de empleo en la industria de cuero y calzado disminuyó en 1.5%,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en promedio anual, pasando de 71,117 trabajadores en 2019 a 67,498 en 2023.</a:t>
            </a: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En 2023, el nivel de empleo en esta industria disminuyó en 1.0%, </a:t>
            </a:r>
            <a:r>
              <a:rPr lang="es-PE" sz="1200" dirty="0">
                <a:latin typeface="Arial" panose="020B0604020202020204" pitchFamily="34" charset="0"/>
                <a:cs typeface="Arial" panose="020B0604020202020204" pitchFamily="34" charset="0"/>
              </a:rPr>
              <a:t>ello</a:t>
            </a:r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1200" dirty="0">
                <a:latin typeface="Arial" panose="020B0604020202020204" pitchFamily="34" charset="0"/>
                <a:cs typeface="Arial" panose="020B0604020202020204" pitchFamily="34" charset="0"/>
              </a:rPr>
              <a:t>debido a la caída de la demanda interna. En este año, el empleo informal en esta actividad representa el 75.0% de la PEA ocupada.</a:t>
            </a: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Por otro lado, el 29.9% de la PEA ocupada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de la industria de cuero y calzado 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está representado por mujeres.</a:t>
            </a:r>
            <a:endParaRPr lang="es-P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7466330" y="795987"/>
            <a:ext cx="3862854" cy="753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" algn="ctr">
              <a:lnSpc>
                <a:spcPct val="107000"/>
              </a:lnSpc>
            </a:pPr>
            <a:r>
              <a:rPr lang="es-MX" sz="1400" b="1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Industria de Cuero y Calzado</a:t>
            </a:r>
            <a:r>
              <a:rPr lang="es-PE" sz="1400" b="1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PEA ocupada por tipo de empleo, 2023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(Porcentaje)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8050721" y="3921489"/>
            <a:ext cx="28755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MX" sz="1400" b="1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Industria de  Cuero y Calzado</a:t>
            </a:r>
            <a:r>
              <a:rPr lang="es-PE" sz="1400" b="1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PEA ocupada según sexo, 2023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400" kern="0" dirty="0">
                <a:latin typeface="Arial" panose="020B0604020202020204" pitchFamily="34" charset="0"/>
                <a:cs typeface="Arial" panose="020B0604020202020204" pitchFamily="34" charset="0"/>
              </a:rPr>
              <a:t>(Porcentaje)</a:t>
            </a:r>
            <a:endParaRPr kumimoji="0" lang="es-PE" sz="14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1200E389-0F83-425C-B84F-A084982B592C}"/>
              </a:ext>
            </a:extLst>
          </p:cNvPr>
          <p:cNvSpPr txBox="1"/>
          <p:nvPr/>
        </p:nvSpPr>
        <p:spPr>
          <a:xfrm>
            <a:off x="7243275" y="6087984"/>
            <a:ext cx="4325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b="1" dirty="0"/>
              <a:t>Fuente: </a:t>
            </a:r>
            <a:r>
              <a:rPr lang="es-PE" sz="1100" dirty="0"/>
              <a:t>ENAHO 2019-2022 y EPEN 2023, (*) estimado</a:t>
            </a:r>
          </a:p>
          <a:p>
            <a:r>
              <a:rPr lang="es-PE" sz="1100" b="1" dirty="0"/>
              <a:t>Elaboración: </a:t>
            </a:r>
            <a:r>
              <a:rPr lang="es-PE" sz="1100" dirty="0"/>
              <a:t>PRODUCE – OEE</a:t>
            </a:r>
          </a:p>
        </p:txBody>
      </p:sp>
      <p:sp>
        <p:nvSpPr>
          <p:cNvPr id="34" name="27 Rectángulo"/>
          <p:cNvSpPr/>
          <p:nvPr/>
        </p:nvSpPr>
        <p:spPr>
          <a:xfrm>
            <a:off x="6899182" y="1956957"/>
            <a:ext cx="1365117" cy="6522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defRPr sz="9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s-PE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Empleo informal</a:t>
            </a:r>
          </a:p>
        </p:txBody>
      </p:sp>
      <p:sp>
        <p:nvSpPr>
          <p:cNvPr id="36" name="28 Rectángulo"/>
          <p:cNvSpPr/>
          <p:nvPr/>
        </p:nvSpPr>
        <p:spPr>
          <a:xfrm>
            <a:off x="10293733" y="3105357"/>
            <a:ext cx="1358068" cy="2044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9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s-PE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Empleo formal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CE532ED-291E-404E-B77D-42A63F26259B}"/>
              </a:ext>
            </a:extLst>
          </p:cNvPr>
          <p:cNvSpPr txBox="1"/>
          <p:nvPr/>
        </p:nvSpPr>
        <p:spPr>
          <a:xfrm>
            <a:off x="500063" y="196028"/>
            <a:ext cx="11111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PE"/>
            </a:defPPr>
            <a:lvl1pPr>
              <a:defRPr sz="2400" b="1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defRPr>
            </a:lvl1pPr>
          </a:lstStyle>
          <a:p>
            <a:r>
              <a:rPr lang="es-PE" dirty="0"/>
              <a:t>Industria de Cuero y Calzado: </a:t>
            </a:r>
            <a:r>
              <a:rPr lang="es-PE" dirty="0">
                <a:solidFill>
                  <a:srgbClr val="0070C0"/>
                </a:solidFill>
              </a:rPr>
              <a:t>Empleo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61F9EEF0-D71C-40E6-A3D6-0B6A728EF3AE}"/>
              </a:ext>
            </a:extLst>
          </p:cNvPr>
          <p:cNvSpPr/>
          <p:nvPr/>
        </p:nvSpPr>
        <p:spPr>
          <a:xfrm>
            <a:off x="584889" y="783570"/>
            <a:ext cx="5456351" cy="783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" algn="ctr">
              <a:lnSpc>
                <a:spcPct val="107000"/>
              </a:lnSpc>
            </a:pPr>
            <a:r>
              <a:rPr lang="es-MX" sz="1400" b="1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Industria de Cuero y Calzado</a:t>
            </a:r>
            <a:r>
              <a:rPr lang="es-PE" sz="1400" b="1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marL="11430" algn="ctr">
              <a:lnSpc>
                <a:spcPct val="107000"/>
              </a:lnSpc>
              <a:spcAft>
                <a:spcPts val="0"/>
              </a:spcAft>
            </a:pPr>
            <a:r>
              <a:rPr lang="es-ES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Evolución del empleo en el sector privado, 2019-2023</a:t>
            </a:r>
          </a:p>
          <a:p>
            <a:pPr marL="11430" algn="ctr">
              <a:lnSpc>
                <a:spcPct val="107000"/>
              </a:lnSpc>
              <a:spcAft>
                <a:spcPts val="0"/>
              </a:spcAft>
            </a:pPr>
            <a:r>
              <a:rPr lang="es-E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s-ES" sz="1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N°</a:t>
            </a:r>
            <a:r>
              <a:rPr lang="es-E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trabajadores y </a:t>
            </a:r>
            <a:r>
              <a:rPr lang="es-ES" sz="1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</a:t>
            </a:r>
            <a:r>
              <a:rPr lang="es-E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%)</a:t>
            </a:r>
          </a:p>
        </p:txBody>
      </p:sp>
      <p:sp>
        <p:nvSpPr>
          <p:cNvPr id="47" name="CuadroTexto 8"/>
          <p:cNvSpPr txBox="1"/>
          <p:nvPr/>
        </p:nvSpPr>
        <p:spPr>
          <a:xfrm>
            <a:off x="7581740" y="4740552"/>
            <a:ext cx="652743" cy="27699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67 498</a:t>
            </a:r>
          </a:p>
        </p:txBody>
      </p:sp>
      <p:sp>
        <p:nvSpPr>
          <p:cNvPr id="48" name="CuadroTexto 8"/>
          <p:cNvSpPr txBox="1"/>
          <p:nvPr/>
        </p:nvSpPr>
        <p:spPr>
          <a:xfrm>
            <a:off x="8098057" y="4709774"/>
            <a:ext cx="979755" cy="30777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personas</a:t>
            </a:r>
            <a:endParaRPr lang="es-P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B08EE3A3-51BF-4A4B-A3BE-6DDAD166A45D}"/>
              </a:ext>
            </a:extLst>
          </p:cNvPr>
          <p:cNvCxnSpPr/>
          <p:nvPr/>
        </p:nvCxnSpPr>
        <p:spPr>
          <a:xfrm>
            <a:off x="288099" y="764088"/>
            <a:ext cx="11561523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5" name="Rectángulo 24">
            <a:extLst>
              <a:ext uri="{FF2B5EF4-FFF2-40B4-BE49-F238E27FC236}">
                <a16:creationId xmlns:a16="http://schemas.microsoft.com/office/drawing/2014/main" id="{798F3136-CE46-42DA-A00D-41AA89769CEC}"/>
              </a:ext>
            </a:extLst>
          </p:cNvPr>
          <p:cNvSpPr/>
          <p:nvPr/>
        </p:nvSpPr>
        <p:spPr>
          <a:xfrm>
            <a:off x="228600" y="0"/>
            <a:ext cx="271463" cy="104502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aphicFrame>
        <p:nvGraphicFramePr>
          <p:cNvPr id="28" name="Gráfico 27">
            <a:extLst>
              <a:ext uri="{FF2B5EF4-FFF2-40B4-BE49-F238E27FC236}">
                <a16:creationId xmlns:a16="http://schemas.microsoft.com/office/drawing/2014/main" id="{0C3FD921-5B29-42C6-80D4-5A1A2BE8E2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2212094"/>
              </p:ext>
            </p:extLst>
          </p:nvPr>
        </p:nvGraphicFramePr>
        <p:xfrm>
          <a:off x="7838819" y="1560417"/>
          <a:ext cx="3133948" cy="2267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1" name="Gráfico 20">
            <a:extLst>
              <a:ext uri="{FF2B5EF4-FFF2-40B4-BE49-F238E27FC236}">
                <a16:creationId xmlns:a16="http://schemas.microsoft.com/office/drawing/2014/main" id="{3655B481-69A2-4D9F-BF51-B2730DA2CD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258745"/>
              </p:ext>
            </p:extLst>
          </p:nvPr>
        </p:nvGraphicFramePr>
        <p:xfrm>
          <a:off x="584889" y="1549719"/>
          <a:ext cx="5890556" cy="3079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3255776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Conector recto 41"/>
          <p:cNvCxnSpPr/>
          <p:nvPr/>
        </p:nvCxnSpPr>
        <p:spPr>
          <a:xfrm>
            <a:off x="288099" y="764088"/>
            <a:ext cx="11561523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Resultado de imagen para iconos de agua red públ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3C63B98-7FAF-4A84-BA14-643A91B9A005}"/>
              </a:ext>
            </a:extLst>
          </p:cNvPr>
          <p:cNvSpPr txBox="1"/>
          <p:nvPr/>
        </p:nvSpPr>
        <p:spPr>
          <a:xfrm>
            <a:off x="1042736" y="1778674"/>
            <a:ext cx="101065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4000" b="1" dirty="0">
                <a:latin typeface="Calibri Light" pitchFamily="34" charset="0"/>
                <a:ea typeface="Calibri" pitchFamily="34" charset="0"/>
                <a:cs typeface="Times New Roman" pitchFamily="18" charset="0"/>
              </a:rPr>
              <a:t>Contenido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417C2E7-0FFE-4A64-944A-BC894083776D}"/>
              </a:ext>
            </a:extLst>
          </p:cNvPr>
          <p:cNvSpPr txBox="1"/>
          <p:nvPr/>
        </p:nvSpPr>
        <p:spPr>
          <a:xfrm>
            <a:off x="1042735" y="3224284"/>
            <a:ext cx="102784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s-PE" sz="2400" dirty="0">
                <a:solidFill>
                  <a:schemeClr val="bg1">
                    <a:lumMod val="65000"/>
                  </a:schemeClr>
                </a:solidFill>
                <a:latin typeface="Calibri Light" pitchFamily="34" charset="0"/>
                <a:ea typeface="Calibri" pitchFamily="34" charset="0"/>
                <a:cs typeface="Times New Roman" pitchFamily="18" charset="0"/>
              </a:rPr>
              <a:t>Composición y aporte a la economía 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s-PE" sz="2400" dirty="0">
                <a:solidFill>
                  <a:schemeClr val="bg1">
                    <a:lumMod val="65000"/>
                  </a:schemeClr>
                </a:solidFill>
                <a:latin typeface="Calibri Light" pitchFamily="34" charset="0"/>
                <a:ea typeface="Calibri" pitchFamily="34" charset="0"/>
                <a:cs typeface="Times New Roman" pitchFamily="18" charset="0"/>
              </a:rPr>
              <a:t>Dinámica empresarial 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s-PE" sz="2400" dirty="0">
                <a:solidFill>
                  <a:schemeClr val="bg1">
                    <a:lumMod val="65000"/>
                  </a:schemeClr>
                </a:solidFill>
                <a:latin typeface="Calibri Light" pitchFamily="34" charset="0"/>
                <a:ea typeface="Calibri" pitchFamily="34" charset="0"/>
                <a:cs typeface="Times New Roman" pitchFamily="18" charset="0"/>
              </a:rPr>
              <a:t>Producción 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s-PE" sz="2400" dirty="0">
                <a:solidFill>
                  <a:schemeClr val="bg1">
                    <a:lumMod val="65000"/>
                  </a:schemeClr>
                </a:solidFill>
                <a:latin typeface="Calibri Light" pitchFamily="34" charset="0"/>
                <a:ea typeface="Calibri" pitchFamily="34" charset="0"/>
                <a:cs typeface="Times New Roman" pitchFamily="18" charset="0"/>
              </a:rPr>
              <a:t>Crédito y empleo 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s-PE" sz="2400" b="1" dirty="0">
                <a:solidFill>
                  <a:srgbClr val="002060"/>
                </a:solidFill>
                <a:latin typeface="Calibri Light" pitchFamily="34" charset="0"/>
                <a:ea typeface="Calibri" pitchFamily="34" charset="0"/>
                <a:cs typeface="Times New Roman" pitchFamily="18" charset="0"/>
              </a:rPr>
              <a:t>Comercio exterior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A078EA64-9DEF-449F-A630-8F4E3F03FBA9}"/>
              </a:ext>
            </a:extLst>
          </p:cNvPr>
          <p:cNvSpPr/>
          <p:nvPr/>
        </p:nvSpPr>
        <p:spPr>
          <a:xfrm>
            <a:off x="769831" y="1626035"/>
            <a:ext cx="130921" cy="101316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8BDD4DEE-E317-4B6B-A8FB-C767E9563BE4}"/>
              </a:ext>
            </a:extLst>
          </p:cNvPr>
          <p:cNvCxnSpPr/>
          <p:nvPr/>
        </p:nvCxnSpPr>
        <p:spPr>
          <a:xfrm>
            <a:off x="1139309" y="3091768"/>
            <a:ext cx="3024000" cy="5543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047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uadroTexto 19"/>
          <p:cNvSpPr txBox="1"/>
          <p:nvPr/>
        </p:nvSpPr>
        <p:spPr>
          <a:xfrm>
            <a:off x="501618" y="204589"/>
            <a:ext cx="12086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PE"/>
            </a:defPPr>
            <a:lvl1pPr>
              <a:defRPr sz="2400" b="1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defRPr>
            </a:lvl1pPr>
          </a:lstStyle>
          <a:p>
            <a:r>
              <a:rPr lang="es-PE" dirty="0"/>
              <a:t>Industria de Cuero y calzado: </a:t>
            </a:r>
            <a:r>
              <a:rPr lang="es-PE" dirty="0">
                <a:solidFill>
                  <a:srgbClr val="0070C0"/>
                </a:solidFill>
              </a:rPr>
              <a:t>Evolución de las exportaciones e importaciones</a:t>
            </a:r>
          </a:p>
        </p:txBody>
      </p:sp>
      <p:sp>
        <p:nvSpPr>
          <p:cNvPr id="11" name="Rectángulo redondeado 10">
            <a:extLst>
              <a:ext uri="{FF2B5EF4-FFF2-40B4-BE49-F238E27FC236}">
                <a16:creationId xmlns:a16="http://schemas.microsoft.com/office/drawing/2014/main" id="{45A73482-815A-4C68-B6D8-3C0832692590}"/>
              </a:ext>
            </a:extLst>
          </p:cNvPr>
          <p:cNvSpPr/>
          <p:nvPr/>
        </p:nvSpPr>
        <p:spPr>
          <a:xfrm>
            <a:off x="366619" y="4963881"/>
            <a:ext cx="5543162" cy="1623531"/>
          </a:xfrm>
          <a:prstGeom prst="round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En los últimos cinco años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, el Saldo Comercial para la industria de cuero y calzado fue negativa, ya que sus importaciones fueron superiores a las exportaciones, cuyos saldos ha pasado de US$ -615 millones en el 2019 a  US$ -794 millones en 2023. </a:t>
            </a: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En 2023,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el Saldo comercial de cuero y calzado presento una ligera recuperación, US$ -795 millones en el 2022 se redujo a  US$ -794 millones en 2023. </a:t>
            </a:r>
            <a:endParaRPr lang="es-E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74D0A812-71A2-48B1-901E-26E3AEB67FB3}"/>
              </a:ext>
            </a:extLst>
          </p:cNvPr>
          <p:cNvSpPr txBox="1"/>
          <p:nvPr/>
        </p:nvSpPr>
        <p:spPr>
          <a:xfrm flipH="1">
            <a:off x="798990" y="4551233"/>
            <a:ext cx="36934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800" b="1" dirty="0"/>
              <a:t>Fuente</a:t>
            </a:r>
            <a:r>
              <a:rPr lang="es-PE" sz="800" dirty="0"/>
              <a:t>: SUNAT 2018-2023</a:t>
            </a:r>
          </a:p>
          <a:p>
            <a:r>
              <a:rPr lang="es-PE" sz="800" b="1" dirty="0"/>
              <a:t>Elaboración: </a:t>
            </a:r>
            <a:r>
              <a:rPr lang="es-PE" sz="800" dirty="0"/>
              <a:t>PRODUCE (OEE)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D966BE7B-CC7C-4869-AF4B-9C63575D4BA9}"/>
              </a:ext>
            </a:extLst>
          </p:cNvPr>
          <p:cNvSpPr txBox="1"/>
          <p:nvPr/>
        </p:nvSpPr>
        <p:spPr>
          <a:xfrm>
            <a:off x="1004788" y="861923"/>
            <a:ext cx="42701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b="1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Industria de Cuero y calzado: </a:t>
            </a:r>
          </a:p>
          <a:p>
            <a:pPr algn="ctr"/>
            <a:r>
              <a:rPr lang="es-PE" sz="1400" b="1" dirty="0">
                <a:latin typeface="Arial" panose="020B0604020202020204" pitchFamily="34" charset="0"/>
                <a:cs typeface="Arial" panose="020B0604020202020204" pitchFamily="34" charset="0"/>
              </a:rPr>
              <a:t>Saldo Comercial, 2019-2023* </a:t>
            </a:r>
            <a:endParaRPr lang="es-PE" sz="1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1400" dirty="0">
                <a:latin typeface="Arial" panose="020B0604020202020204" pitchFamily="34" charset="0"/>
                <a:cs typeface="Arial" panose="020B0604020202020204" pitchFamily="34" charset="0"/>
              </a:rPr>
              <a:t>(Millones de US$)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74D0A812-71A2-48B1-901E-26E3AEB67FB3}"/>
              </a:ext>
            </a:extLst>
          </p:cNvPr>
          <p:cNvSpPr txBox="1"/>
          <p:nvPr/>
        </p:nvSpPr>
        <p:spPr>
          <a:xfrm flipH="1">
            <a:off x="7000526" y="4400087"/>
            <a:ext cx="36934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800" b="1" dirty="0"/>
              <a:t>Fuente</a:t>
            </a:r>
            <a:r>
              <a:rPr lang="es-PE" sz="800" dirty="0"/>
              <a:t>: SUNAT 2018-2023</a:t>
            </a:r>
          </a:p>
          <a:p>
            <a:r>
              <a:rPr lang="es-PE" sz="800" b="1" dirty="0"/>
              <a:t>Elaboración: </a:t>
            </a:r>
            <a:r>
              <a:rPr lang="es-PE" sz="800" dirty="0"/>
              <a:t>PRODUCE (OEE)</a:t>
            </a:r>
          </a:p>
        </p:txBody>
      </p:sp>
      <p:sp>
        <p:nvSpPr>
          <p:cNvPr id="21" name="Rectángulo redondeado 20">
            <a:extLst>
              <a:ext uri="{FF2B5EF4-FFF2-40B4-BE49-F238E27FC236}">
                <a16:creationId xmlns:a16="http://schemas.microsoft.com/office/drawing/2014/main" id="{45A73482-815A-4C68-B6D8-3C0832692590}"/>
              </a:ext>
            </a:extLst>
          </p:cNvPr>
          <p:cNvSpPr/>
          <p:nvPr/>
        </p:nvSpPr>
        <p:spPr>
          <a:xfrm>
            <a:off x="6848379" y="5014273"/>
            <a:ext cx="5151185" cy="1623530"/>
          </a:xfrm>
          <a:prstGeom prst="round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El valor de las exportaciones </a:t>
            </a:r>
            <a:r>
              <a:rPr lang="es-PE" sz="1200" dirty="0">
                <a:latin typeface="Arial" panose="020B0604020202020204" pitchFamily="34" charset="0"/>
                <a:cs typeface="Arial" panose="020B0604020202020204" pitchFamily="34" charset="0"/>
              </a:rPr>
              <a:t>de la industria de cuero y calzado</a:t>
            </a:r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PE" sz="1200" dirty="0">
                <a:latin typeface="Arial" panose="020B0604020202020204" pitchFamily="34" charset="0"/>
                <a:cs typeface="Arial" panose="020B0604020202020204" pitchFamily="34" charset="0"/>
              </a:rPr>
              <a:t>disminuyó, en promedio anual, los últimos 5 años en 6.4%, debido a los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menores envíos hacia EE.UU., Chile, Ecuador y México.</a:t>
            </a:r>
            <a:endParaRPr lang="es-P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endParaRPr lang="es-PE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Por su parte, el valor de las importaciones </a:t>
            </a:r>
            <a:r>
              <a:rPr lang="es-PE" sz="1200" dirty="0">
                <a:latin typeface="Arial" panose="020B0604020202020204" pitchFamily="34" charset="0"/>
                <a:cs typeface="Arial" panose="020B0604020202020204" pitchFamily="34" charset="0"/>
              </a:rPr>
              <a:t>de la industria de cuero y calzado aumentó en </a:t>
            </a:r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6.6%</a:t>
            </a:r>
            <a:r>
              <a:rPr lang="es-PE" sz="1200" dirty="0">
                <a:latin typeface="Arial" panose="020B0604020202020204" pitchFamily="34" charset="0"/>
                <a:cs typeface="Arial" panose="020B0604020202020204" pitchFamily="34" charset="0"/>
              </a:rPr>
              <a:t>, en promedio anual, los últimos 5 años</a:t>
            </a:r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PE" sz="1200" dirty="0">
                <a:latin typeface="Arial" panose="020B0604020202020204" pitchFamily="34" charset="0"/>
                <a:cs typeface="Arial" panose="020B0604020202020204" pitchFamily="34" charset="0"/>
              </a:rPr>
              <a:t>pasando de US$ CIF 647 millones en 2019 a US$ 826 millones en 2023.</a:t>
            </a:r>
            <a:endParaRPr lang="es-P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F7DEFB68-83B0-4688-A828-3FCD819FD80A}"/>
              </a:ext>
            </a:extLst>
          </p:cNvPr>
          <p:cNvCxnSpPr/>
          <p:nvPr/>
        </p:nvCxnSpPr>
        <p:spPr>
          <a:xfrm>
            <a:off x="288099" y="764088"/>
            <a:ext cx="11561523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Rectángulo 15">
            <a:extLst>
              <a:ext uri="{FF2B5EF4-FFF2-40B4-BE49-F238E27FC236}">
                <a16:creationId xmlns:a16="http://schemas.microsoft.com/office/drawing/2014/main" id="{D9A720CC-7B4A-46CC-8EF7-7992548F9E7A}"/>
              </a:ext>
            </a:extLst>
          </p:cNvPr>
          <p:cNvSpPr/>
          <p:nvPr/>
        </p:nvSpPr>
        <p:spPr>
          <a:xfrm>
            <a:off x="230155" y="0"/>
            <a:ext cx="271463" cy="104502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D966BE7B-CC7C-4869-AF4B-9C63575D4BA9}"/>
              </a:ext>
            </a:extLst>
          </p:cNvPr>
          <p:cNvSpPr txBox="1"/>
          <p:nvPr/>
        </p:nvSpPr>
        <p:spPr>
          <a:xfrm>
            <a:off x="6750875" y="818777"/>
            <a:ext cx="53461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b="1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Industria de Cuero y calzado: </a:t>
            </a:r>
          </a:p>
          <a:p>
            <a:pPr algn="ctr"/>
            <a:r>
              <a:rPr lang="es-PE" sz="1400" b="1" dirty="0">
                <a:latin typeface="Arial" panose="020B0604020202020204" pitchFamily="34" charset="0"/>
                <a:cs typeface="Arial" panose="020B0604020202020204" pitchFamily="34" charset="0"/>
              </a:rPr>
              <a:t>Evolución de las exportaciones e importaciones, 2019-2023*</a:t>
            </a:r>
            <a:endParaRPr lang="es-PE" sz="1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1400" dirty="0">
                <a:latin typeface="Arial" panose="020B0604020202020204" pitchFamily="34" charset="0"/>
                <a:cs typeface="Arial" panose="020B0604020202020204" pitchFamily="34" charset="0"/>
              </a:rPr>
              <a:t>(Millones de US$)</a:t>
            </a:r>
          </a:p>
        </p:txBody>
      </p:sp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id="{2105E789-22C8-4E24-88EE-1231594B5B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1995901"/>
              </p:ext>
            </p:extLst>
          </p:nvPr>
        </p:nvGraphicFramePr>
        <p:xfrm>
          <a:off x="563586" y="1392209"/>
          <a:ext cx="5346194" cy="3159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4" name="Gráfico 23">
            <a:extLst>
              <a:ext uri="{FF2B5EF4-FFF2-40B4-BE49-F238E27FC236}">
                <a16:creationId xmlns:a16="http://schemas.microsoft.com/office/drawing/2014/main" id="{0CE99273-E739-4D72-83B8-D75342920F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8252286"/>
              </p:ext>
            </p:extLst>
          </p:nvPr>
        </p:nvGraphicFramePr>
        <p:xfrm>
          <a:off x="6845806" y="1524862"/>
          <a:ext cx="5346194" cy="2783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986350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id="{36013E63-F6D7-42C0-AA84-0C965E41B1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2251618"/>
              </p:ext>
            </p:extLst>
          </p:nvPr>
        </p:nvGraphicFramePr>
        <p:xfrm>
          <a:off x="6929677" y="909744"/>
          <a:ext cx="4742532" cy="3342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id="{50B2321E-B0F0-45CB-9AF2-4C73C2F394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2910581"/>
              </p:ext>
            </p:extLst>
          </p:nvPr>
        </p:nvGraphicFramePr>
        <p:xfrm>
          <a:off x="709831" y="1549327"/>
          <a:ext cx="4634538" cy="2741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CuadroTexto 19"/>
          <p:cNvSpPr txBox="1"/>
          <p:nvPr/>
        </p:nvSpPr>
        <p:spPr>
          <a:xfrm>
            <a:off x="501618" y="204589"/>
            <a:ext cx="12086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PE"/>
            </a:defPPr>
            <a:lvl1pPr>
              <a:defRPr sz="2400" b="1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defRPr>
            </a:lvl1pPr>
          </a:lstStyle>
          <a:p>
            <a:r>
              <a:rPr lang="es-PE" dirty="0"/>
              <a:t>Industria de Cuero y calzado: </a:t>
            </a:r>
            <a:r>
              <a:rPr lang="es-PE" dirty="0">
                <a:solidFill>
                  <a:srgbClr val="0070C0"/>
                </a:solidFill>
              </a:rPr>
              <a:t>Evolución de las exportaciones e importaciones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966BE7B-CC7C-4869-AF4B-9C63575D4BA9}"/>
              </a:ext>
            </a:extLst>
          </p:cNvPr>
          <p:cNvSpPr txBox="1"/>
          <p:nvPr/>
        </p:nvSpPr>
        <p:spPr>
          <a:xfrm>
            <a:off x="1107873" y="810663"/>
            <a:ext cx="42701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b="1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Industria de Cuero y calzado: </a:t>
            </a:r>
          </a:p>
          <a:p>
            <a:pPr algn="ctr"/>
            <a:r>
              <a:rPr lang="es-PE" sz="1400" b="1" dirty="0">
                <a:latin typeface="Arial" panose="020B0604020202020204" pitchFamily="34" charset="0"/>
                <a:cs typeface="Arial" panose="020B0604020202020204" pitchFamily="34" charset="0"/>
              </a:rPr>
              <a:t>Evolución de las exportaciones, 2018-2023*</a:t>
            </a:r>
            <a:endParaRPr lang="es-PE" sz="1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1400" dirty="0">
                <a:latin typeface="Arial" panose="020B0604020202020204" pitchFamily="34" charset="0"/>
                <a:cs typeface="Arial" panose="020B0604020202020204" pitchFamily="34" charset="0"/>
              </a:rPr>
              <a:t>(Millones US$-FOB y Var. % interanual)</a:t>
            </a:r>
          </a:p>
        </p:txBody>
      </p:sp>
      <p:sp>
        <p:nvSpPr>
          <p:cNvPr id="11" name="Rectángulo redondeado 10">
            <a:extLst>
              <a:ext uri="{FF2B5EF4-FFF2-40B4-BE49-F238E27FC236}">
                <a16:creationId xmlns:a16="http://schemas.microsoft.com/office/drawing/2014/main" id="{45A73482-815A-4C68-B6D8-3C0832692590}"/>
              </a:ext>
            </a:extLst>
          </p:cNvPr>
          <p:cNvSpPr/>
          <p:nvPr/>
        </p:nvSpPr>
        <p:spPr>
          <a:xfrm>
            <a:off x="372862" y="5029878"/>
            <a:ext cx="5740129" cy="1557534"/>
          </a:xfrm>
          <a:prstGeom prst="round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Entre 2018 y 2022, el valor de las exportaciones de la industria de cuero y calzado disminuyó en 5.9% </a:t>
            </a:r>
            <a:r>
              <a:rPr lang="es-PE" sz="1200" dirty="0">
                <a:latin typeface="Arial" panose="020B0604020202020204" pitchFamily="34" charset="0"/>
                <a:cs typeface="Arial" panose="020B0604020202020204" pitchFamily="34" charset="0"/>
              </a:rPr>
              <a:t>en promedio anual, pasando de US$ 44 millones en 2018 a US$ 35 millones en 2022.</a:t>
            </a: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endParaRPr lang="es-E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En 2023, el valor de las exportaciones de la industria de cuero y calzado disminuyó en (-8.6%)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por menores envíos a EE.UU., Chile, Ecuador y México. 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74D0A812-71A2-48B1-901E-26E3AEB67FB3}"/>
              </a:ext>
            </a:extLst>
          </p:cNvPr>
          <p:cNvSpPr txBox="1"/>
          <p:nvPr/>
        </p:nvSpPr>
        <p:spPr>
          <a:xfrm flipH="1">
            <a:off x="709830" y="4292513"/>
            <a:ext cx="3693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dirty="0"/>
              <a:t>(*) cifras ene – dic.</a:t>
            </a:r>
          </a:p>
          <a:p>
            <a:r>
              <a:rPr lang="es-PE" sz="800" b="1" dirty="0"/>
              <a:t>Fuente</a:t>
            </a:r>
            <a:r>
              <a:rPr lang="es-PE" sz="800" dirty="0"/>
              <a:t>: SUNAT 2018-2023</a:t>
            </a:r>
          </a:p>
          <a:p>
            <a:r>
              <a:rPr lang="es-PE" sz="800" b="1" dirty="0"/>
              <a:t>Elaboración: </a:t>
            </a:r>
            <a:r>
              <a:rPr lang="es-PE" sz="800" dirty="0"/>
              <a:t>PRODUCE (OEE)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D966BE7B-CC7C-4869-AF4B-9C63575D4BA9}"/>
              </a:ext>
            </a:extLst>
          </p:cNvPr>
          <p:cNvSpPr txBox="1"/>
          <p:nvPr/>
        </p:nvSpPr>
        <p:spPr>
          <a:xfrm>
            <a:off x="7305003" y="870843"/>
            <a:ext cx="42701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b="1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Industria de Cuero y calzado: </a:t>
            </a:r>
          </a:p>
          <a:p>
            <a:pPr algn="ctr"/>
            <a:r>
              <a:rPr lang="es-PE" sz="1400" b="1" dirty="0">
                <a:latin typeface="Arial" panose="020B0604020202020204" pitchFamily="34" charset="0"/>
                <a:cs typeface="Arial" panose="020B0604020202020204" pitchFamily="34" charset="0"/>
              </a:rPr>
              <a:t>Evolución de las importaciones, 2018-2023* </a:t>
            </a:r>
            <a:endParaRPr lang="es-PE" sz="1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1400" dirty="0">
                <a:latin typeface="Arial" panose="020B0604020202020204" pitchFamily="34" charset="0"/>
                <a:cs typeface="Arial" panose="020B0604020202020204" pitchFamily="34" charset="0"/>
              </a:rPr>
              <a:t>(Millones US$-CIF y Var. % interanual)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74D0A812-71A2-48B1-901E-26E3AEB67FB3}"/>
              </a:ext>
            </a:extLst>
          </p:cNvPr>
          <p:cNvSpPr txBox="1"/>
          <p:nvPr/>
        </p:nvSpPr>
        <p:spPr>
          <a:xfrm flipH="1">
            <a:off x="6832575" y="4251785"/>
            <a:ext cx="3693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dirty="0"/>
              <a:t>(*) cifras ene - dic.</a:t>
            </a:r>
            <a:endParaRPr lang="es-PE" sz="800" b="1" dirty="0"/>
          </a:p>
          <a:p>
            <a:r>
              <a:rPr lang="es-PE" sz="800" b="1" dirty="0"/>
              <a:t>Fuente</a:t>
            </a:r>
            <a:r>
              <a:rPr lang="es-PE" sz="800" dirty="0"/>
              <a:t>: SUNAT 2018-2023</a:t>
            </a:r>
          </a:p>
          <a:p>
            <a:r>
              <a:rPr lang="es-PE" sz="800" b="1" dirty="0"/>
              <a:t>Elaboración: </a:t>
            </a:r>
            <a:r>
              <a:rPr lang="es-PE" sz="800" dirty="0"/>
              <a:t>PRODUCE (OEE)</a:t>
            </a:r>
          </a:p>
        </p:txBody>
      </p:sp>
      <p:sp>
        <p:nvSpPr>
          <p:cNvPr id="21" name="Rectángulo redondeado 20">
            <a:extLst>
              <a:ext uri="{FF2B5EF4-FFF2-40B4-BE49-F238E27FC236}">
                <a16:creationId xmlns:a16="http://schemas.microsoft.com/office/drawing/2014/main" id="{45A73482-815A-4C68-B6D8-3C0832692590}"/>
              </a:ext>
            </a:extLst>
          </p:cNvPr>
          <p:cNvSpPr/>
          <p:nvPr/>
        </p:nvSpPr>
        <p:spPr>
          <a:xfrm>
            <a:off x="6587689" y="4951548"/>
            <a:ext cx="5426508" cy="1756872"/>
          </a:xfrm>
          <a:prstGeom prst="round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Entre 2018 y 2022, el valor de las importaciones de la industria de cuero y calzado aumentó en 8.5% en promedio anual, </a:t>
            </a:r>
            <a:r>
              <a:rPr lang="es-PE" sz="1200" dirty="0">
                <a:latin typeface="Arial" panose="020B0604020202020204" pitchFamily="34" charset="0"/>
                <a:cs typeface="Arial" panose="020B0604020202020204" pitchFamily="34" charset="0"/>
              </a:rPr>
              <a:t>pasando de US$ 600 millones en 2018 a US$ 830 millones en 2022.</a:t>
            </a: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endParaRPr lang="es-E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En 2023, el valor de las importaciones de cuero y calzado se contrajo ligeramente en (-0.5%),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debido a la disminución en las importaciones de China, Indonesia y Brasil, aunque fue atenuado por el aumento en las compras de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Viet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endParaRPr lang="es-P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F7DEFB68-83B0-4688-A828-3FCD819FD80A}"/>
              </a:ext>
            </a:extLst>
          </p:cNvPr>
          <p:cNvCxnSpPr/>
          <p:nvPr/>
        </p:nvCxnSpPr>
        <p:spPr>
          <a:xfrm>
            <a:off x="288099" y="764088"/>
            <a:ext cx="11561523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Rectángulo 15">
            <a:extLst>
              <a:ext uri="{FF2B5EF4-FFF2-40B4-BE49-F238E27FC236}">
                <a16:creationId xmlns:a16="http://schemas.microsoft.com/office/drawing/2014/main" id="{D9A720CC-7B4A-46CC-8EF7-7992548F9E7A}"/>
              </a:ext>
            </a:extLst>
          </p:cNvPr>
          <p:cNvSpPr/>
          <p:nvPr/>
        </p:nvSpPr>
        <p:spPr>
          <a:xfrm>
            <a:off x="230155" y="0"/>
            <a:ext cx="271463" cy="104502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7570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Gráfico 20">
            <a:extLst>
              <a:ext uri="{FF2B5EF4-FFF2-40B4-BE49-F238E27FC236}">
                <a16:creationId xmlns:a16="http://schemas.microsoft.com/office/drawing/2014/main" id="{518A7752-58F3-4D02-83D7-6D43AE674D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4236660"/>
              </p:ext>
            </p:extLst>
          </p:nvPr>
        </p:nvGraphicFramePr>
        <p:xfrm>
          <a:off x="736081" y="1564134"/>
          <a:ext cx="4107691" cy="2617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CuadroTexto 19"/>
          <p:cNvSpPr txBox="1"/>
          <p:nvPr/>
        </p:nvSpPr>
        <p:spPr>
          <a:xfrm>
            <a:off x="501618" y="199206"/>
            <a:ext cx="10381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PE"/>
            </a:defPPr>
            <a:lvl1pPr>
              <a:defRPr sz="2400" b="1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defRPr>
            </a:lvl1pPr>
          </a:lstStyle>
          <a:p>
            <a:r>
              <a:rPr lang="es-PE" dirty="0"/>
              <a:t>Exportaciones: </a:t>
            </a:r>
            <a:r>
              <a:rPr lang="es-PE" dirty="0">
                <a:solidFill>
                  <a:srgbClr val="0070C0"/>
                </a:solidFill>
              </a:rPr>
              <a:t>Principales destinos y productos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966BE7B-CC7C-4869-AF4B-9C63575D4BA9}"/>
              </a:ext>
            </a:extLst>
          </p:cNvPr>
          <p:cNvSpPr txBox="1"/>
          <p:nvPr/>
        </p:nvSpPr>
        <p:spPr>
          <a:xfrm>
            <a:off x="6754723" y="777385"/>
            <a:ext cx="50094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b="1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Industria de Cuero y calzado: </a:t>
            </a:r>
          </a:p>
          <a:p>
            <a:pPr algn="ctr"/>
            <a:r>
              <a:rPr lang="es-PE" sz="1400" b="1" dirty="0">
                <a:latin typeface="Arial" panose="020B0604020202020204" pitchFamily="34" charset="0"/>
                <a:cs typeface="Arial" panose="020B0604020202020204" pitchFamily="34" charset="0"/>
              </a:rPr>
              <a:t>Principales productos exportados, 2023</a:t>
            </a:r>
            <a:endParaRPr lang="es-PE" sz="1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sz="1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Millones de US$-FOB</a:t>
            </a:r>
            <a:r>
              <a:rPr lang="es-PE" sz="1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7" name="Rectángulo redondeado 16">
            <a:extLst>
              <a:ext uri="{FF2B5EF4-FFF2-40B4-BE49-F238E27FC236}">
                <a16:creationId xmlns:a16="http://schemas.microsoft.com/office/drawing/2014/main" id="{45A73482-815A-4C68-B6D8-3C0832692590}"/>
              </a:ext>
            </a:extLst>
          </p:cNvPr>
          <p:cNvSpPr/>
          <p:nvPr/>
        </p:nvSpPr>
        <p:spPr>
          <a:xfrm>
            <a:off x="365886" y="4831587"/>
            <a:ext cx="5204490" cy="1705825"/>
          </a:xfrm>
          <a:prstGeom prst="round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En 2023, los principales destinos de las exportaciones fueron Estados Unidos con una participación de (26.4%), </a:t>
            </a:r>
            <a:r>
              <a:rPr lang="es-PE" sz="1200" dirty="0">
                <a:latin typeface="Arial" panose="020B0604020202020204" pitchFamily="34" charset="0"/>
                <a:cs typeface="Arial" panose="020B0604020202020204" pitchFamily="34" charset="0"/>
              </a:rPr>
              <a:t>seguido de Chile (21.2%), Ecuador (9.7%), Bolivia (6.6%), Singapur (4.6%) y México (3.2%), que en conjunto representan el 71.7% de las exportaciones totales.</a:t>
            </a: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endParaRPr lang="es-P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Los menores envíos de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las exportaciones en el 2023, lo registró </a:t>
            </a: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EE.UU, México, Ecuador, Singapur y Chile.</a:t>
            </a: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endParaRPr lang="es-E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D966BE7B-CC7C-4869-AF4B-9C63575D4BA9}"/>
              </a:ext>
            </a:extLst>
          </p:cNvPr>
          <p:cNvSpPr txBox="1"/>
          <p:nvPr/>
        </p:nvSpPr>
        <p:spPr>
          <a:xfrm>
            <a:off x="521837" y="770737"/>
            <a:ext cx="57679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b="1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Industria de Cuero y calzado: </a:t>
            </a:r>
          </a:p>
          <a:p>
            <a:pPr algn="ctr"/>
            <a:r>
              <a:rPr lang="es-PE" sz="1400" b="1" dirty="0">
                <a:latin typeface="Arial" panose="020B0604020202020204" pitchFamily="34" charset="0"/>
                <a:cs typeface="Arial" panose="020B0604020202020204" pitchFamily="34" charset="0"/>
              </a:rPr>
              <a:t>Principales destinos de las exportaciones, 2023 </a:t>
            </a:r>
            <a:endParaRPr lang="es-PE" sz="1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Porcentaje</a:t>
            </a:r>
            <a:r>
              <a:rPr lang="es-PE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6" name="Rectángulo redondeado 16">
            <a:extLst>
              <a:ext uri="{FF2B5EF4-FFF2-40B4-BE49-F238E27FC236}">
                <a16:creationId xmlns:a16="http://schemas.microsoft.com/office/drawing/2014/main" id="{43D1ECE3-D312-47C4-A0BE-D04EFE42D5ED}"/>
              </a:ext>
            </a:extLst>
          </p:cNvPr>
          <p:cNvSpPr/>
          <p:nvPr/>
        </p:nvSpPr>
        <p:spPr>
          <a:xfrm>
            <a:off x="6218150" y="5407058"/>
            <a:ext cx="5885895" cy="1251736"/>
          </a:xfrm>
          <a:prstGeom prst="round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Entre los principales productos exportados el 2023, </a:t>
            </a:r>
            <a:r>
              <a:rPr lang="es-PE" sz="1200" dirty="0">
                <a:latin typeface="Arial" panose="020B0604020202020204" pitchFamily="34" charset="0"/>
                <a:cs typeface="Arial" panose="020B0604020202020204" pitchFamily="34" charset="0"/>
              </a:rPr>
              <a:t>en cueros fueron: demás fundas y estuches, bolsos de mano y artículos de bolsillo, que en conjunto representan el 63% del valor exportado por esta industria. Mientras que en la industria de calzado, se exportaron mayormente calzados de suela natural y calzados que cubren el tobillo.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4D0A812-71A2-48B1-901E-26E3AEB67FB3}"/>
              </a:ext>
            </a:extLst>
          </p:cNvPr>
          <p:cNvSpPr txBox="1"/>
          <p:nvPr/>
        </p:nvSpPr>
        <p:spPr>
          <a:xfrm flipH="1">
            <a:off x="943218" y="4416701"/>
            <a:ext cx="36934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800" b="1" dirty="0"/>
              <a:t>Fuente</a:t>
            </a:r>
            <a:r>
              <a:rPr lang="es-PE" sz="800" dirty="0"/>
              <a:t>: SUNAT 2022 y 2023</a:t>
            </a:r>
          </a:p>
          <a:p>
            <a:r>
              <a:rPr lang="es-PE" sz="800" b="1" dirty="0"/>
              <a:t>Elaboración: </a:t>
            </a:r>
            <a:r>
              <a:rPr lang="es-PE" sz="800" dirty="0"/>
              <a:t>PRODUCE (OEE)</a:t>
            </a:r>
          </a:p>
        </p:txBody>
      </p:sp>
      <p:sp>
        <p:nvSpPr>
          <p:cNvPr id="14" name="CuadroTexto 3"/>
          <p:cNvSpPr txBox="1"/>
          <p:nvPr/>
        </p:nvSpPr>
        <p:spPr>
          <a:xfrm>
            <a:off x="5007904" y="1516049"/>
            <a:ext cx="940049" cy="289560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sz="1000" b="1" u="sng" dirty="0"/>
              <a:t>Var.% 23/22</a:t>
            </a:r>
          </a:p>
          <a:p>
            <a:endParaRPr lang="es-PE" sz="1100" dirty="0"/>
          </a:p>
          <a:p>
            <a:endParaRPr lang="es-PE" sz="1100" dirty="0"/>
          </a:p>
          <a:p>
            <a:endParaRPr lang="es-PE" sz="1100" dirty="0"/>
          </a:p>
          <a:p>
            <a:endParaRPr lang="es-PE" sz="1100" dirty="0"/>
          </a:p>
        </p:txBody>
      </p:sp>
      <p:sp>
        <p:nvSpPr>
          <p:cNvPr id="18" name="CuadroTexto 4"/>
          <p:cNvSpPr txBox="1"/>
          <p:nvPr/>
        </p:nvSpPr>
        <p:spPr>
          <a:xfrm>
            <a:off x="5098576" y="1827688"/>
            <a:ext cx="655320" cy="2430248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PE" sz="1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-6.3%</a:t>
            </a:r>
          </a:p>
          <a:p>
            <a:pPr algn="ctr"/>
            <a:endParaRPr lang="es-PE" sz="10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PE" sz="2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sz="1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-11.4%</a:t>
            </a:r>
          </a:p>
          <a:p>
            <a:pPr algn="ctr"/>
            <a:endParaRPr lang="es-MX" sz="9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PE" sz="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sz="1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-30.9%</a:t>
            </a:r>
          </a:p>
          <a:p>
            <a:pPr algn="ctr"/>
            <a:endParaRPr lang="es-MX" sz="5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PE" sz="10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sz="1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15.6%</a:t>
            </a:r>
          </a:p>
          <a:p>
            <a:pPr algn="ctr"/>
            <a:endParaRPr lang="es-PE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sz="1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-19.1%</a:t>
            </a:r>
          </a:p>
          <a:p>
            <a:endParaRPr lang="es-MX" sz="4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7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4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05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-9.8</a:t>
            </a:r>
            <a:r>
              <a:rPr lang="es-MX" sz="1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s-PE" sz="10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PE" sz="105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PE" sz="11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4D0A812-71A2-48B1-901E-26E3AEB67FB3}"/>
              </a:ext>
            </a:extLst>
          </p:cNvPr>
          <p:cNvSpPr txBox="1"/>
          <p:nvPr/>
        </p:nvSpPr>
        <p:spPr>
          <a:xfrm flipH="1">
            <a:off x="6621626" y="4973158"/>
            <a:ext cx="36934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800" b="1" dirty="0"/>
              <a:t>Fuente</a:t>
            </a:r>
            <a:r>
              <a:rPr lang="es-PE" sz="800" dirty="0"/>
              <a:t>: SUNAT 2022 y 2023</a:t>
            </a:r>
          </a:p>
          <a:p>
            <a:r>
              <a:rPr lang="es-PE" sz="800" b="1" dirty="0"/>
              <a:t>Elaboración: </a:t>
            </a:r>
            <a:r>
              <a:rPr lang="es-PE" sz="800" dirty="0"/>
              <a:t>PRODUCE (OEE)</a:t>
            </a: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26DDF960-BDD8-4030-874E-698E8D07D444}"/>
              </a:ext>
            </a:extLst>
          </p:cNvPr>
          <p:cNvCxnSpPr/>
          <p:nvPr/>
        </p:nvCxnSpPr>
        <p:spPr>
          <a:xfrm>
            <a:off x="288099" y="764088"/>
            <a:ext cx="11561523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4" name="Rectángulo 23">
            <a:extLst>
              <a:ext uri="{FF2B5EF4-FFF2-40B4-BE49-F238E27FC236}">
                <a16:creationId xmlns:a16="http://schemas.microsoft.com/office/drawing/2014/main" id="{E961786F-DADA-4A38-A8BD-A3E878AD4D56}"/>
              </a:ext>
            </a:extLst>
          </p:cNvPr>
          <p:cNvSpPr/>
          <p:nvPr/>
        </p:nvSpPr>
        <p:spPr>
          <a:xfrm>
            <a:off x="230155" y="0"/>
            <a:ext cx="271463" cy="104502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aphicFrame>
        <p:nvGraphicFramePr>
          <p:cNvPr id="22" name="Tabla 21">
            <a:extLst>
              <a:ext uri="{FF2B5EF4-FFF2-40B4-BE49-F238E27FC236}">
                <a16:creationId xmlns:a16="http://schemas.microsoft.com/office/drawing/2014/main" id="{EF7CDE42-AAF5-4738-83DE-07209B629E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255199"/>
              </p:ext>
            </p:extLst>
          </p:nvPr>
        </p:nvGraphicFramePr>
        <p:xfrm>
          <a:off x="6754724" y="1516048"/>
          <a:ext cx="5009461" cy="3361766"/>
        </p:xfrm>
        <a:graphic>
          <a:graphicData uri="http://schemas.openxmlformats.org/drawingml/2006/table">
            <a:tbl>
              <a:tblPr/>
              <a:tblGrid>
                <a:gridCol w="2307846">
                  <a:extLst>
                    <a:ext uri="{9D8B030D-6E8A-4147-A177-3AD203B41FA5}">
                      <a16:colId xmlns:a16="http://schemas.microsoft.com/office/drawing/2014/main" val="1261676134"/>
                    </a:ext>
                  </a:extLst>
                </a:gridCol>
                <a:gridCol w="625857">
                  <a:extLst>
                    <a:ext uri="{9D8B030D-6E8A-4147-A177-3AD203B41FA5}">
                      <a16:colId xmlns:a16="http://schemas.microsoft.com/office/drawing/2014/main" val="1453603139"/>
                    </a:ext>
                  </a:extLst>
                </a:gridCol>
                <a:gridCol w="625857">
                  <a:extLst>
                    <a:ext uri="{9D8B030D-6E8A-4147-A177-3AD203B41FA5}">
                      <a16:colId xmlns:a16="http://schemas.microsoft.com/office/drawing/2014/main" val="4048911874"/>
                    </a:ext>
                  </a:extLst>
                </a:gridCol>
                <a:gridCol w="625857">
                  <a:extLst>
                    <a:ext uri="{9D8B030D-6E8A-4147-A177-3AD203B41FA5}">
                      <a16:colId xmlns:a16="http://schemas.microsoft.com/office/drawing/2014/main" val="1114072919"/>
                    </a:ext>
                  </a:extLst>
                </a:gridCol>
                <a:gridCol w="824044">
                  <a:extLst>
                    <a:ext uri="{9D8B030D-6E8A-4147-A177-3AD203B41FA5}">
                      <a16:colId xmlns:a16="http://schemas.microsoft.com/office/drawing/2014/main" val="67030283"/>
                    </a:ext>
                  </a:extLst>
                </a:gridCol>
              </a:tblGrid>
              <a:tr h="187938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Productos de Cuero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 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 % (2023)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406626"/>
                  </a:ext>
                </a:extLst>
              </a:tr>
              <a:tr h="187938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Demás fundas y estuches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>
                          <a:solidFill>
                            <a:srgbClr val="70AD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734376"/>
                  </a:ext>
                </a:extLst>
              </a:tr>
              <a:tr h="187938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Bolsos de mano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 dirty="0">
                          <a:solidFill>
                            <a:srgbClr val="70AD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551349"/>
                  </a:ext>
                </a:extLst>
              </a:tr>
              <a:tr h="187938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Artículos de bolsillo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550749"/>
                  </a:ext>
                </a:extLst>
              </a:tr>
              <a:tr h="187938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Cueros y pieles de porcino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>
                          <a:solidFill>
                            <a:srgbClr val="70AD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261493"/>
                  </a:ext>
                </a:extLst>
              </a:tr>
              <a:tr h="187938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Recortes y desperdicios de cuero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379276"/>
                  </a:ext>
                </a:extLst>
              </a:tr>
              <a:tr h="187938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205827"/>
                  </a:ext>
                </a:extLst>
              </a:tr>
              <a:tr h="187938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Cuero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58445"/>
                  </a:ext>
                </a:extLst>
              </a:tr>
              <a:tr h="187938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Productos de Calzado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 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 % (2023)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885022"/>
                  </a:ext>
                </a:extLst>
              </a:tr>
              <a:tr h="187938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Calzados con suela natural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035493"/>
                  </a:ext>
                </a:extLst>
              </a:tr>
              <a:tr h="187938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Calzados que cubren el tobillo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 dirty="0">
                          <a:solidFill>
                            <a:srgbClr val="70AD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490245"/>
                  </a:ext>
                </a:extLst>
              </a:tr>
              <a:tr h="365317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Los demás calzados con plataforma de madera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917585"/>
                  </a:ext>
                </a:extLst>
              </a:tr>
              <a:tr h="187938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Calzados impermeables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329800"/>
                  </a:ext>
                </a:extLst>
              </a:tr>
              <a:tr h="365317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Demás calzados con suela de caucho o plástico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>
                          <a:solidFill>
                            <a:srgbClr val="70AD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467442"/>
                  </a:ext>
                </a:extLst>
              </a:tr>
              <a:tr h="187938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33118"/>
                  </a:ext>
                </a:extLst>
              </a:tr>
              <a:tr h="187938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Calzado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534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14208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Gráfico 22">
            <a:extLst>
              <a:ext uri="{FF2B5EF4-FFF2-40B4-BE49-F238E27FC236}">
                <a16:creationId xmlns:a16="http://schemas.microsoft.com/office/drawing/2014/main" id="{F2888940-8F7F-4E54-AB29-A19A72E6F0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6156790"/>
              </p:ext>
            </p:extLst>
          </p:nvPr>
        </p:nvGraphicFramePr>
        <p:xfrm>
          <a:off x="795311" y="1717079"/>
          <a:ext cx="4065047" cy="2491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CuadroTexto 19"/>
          <p:cNvSpPr txBox="1"/>
          <p:nvPr/>
        </p:nvSpPr>
        <p:spPr>
          <a:xfrm>
            <a:off x="501618" y="230352"/>
            <a:ext cx="10381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PE"/>
            </a:defPPr>
            <a:lvl1pPr>
              <a:defRPr sz="2400" b="1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defRPr>
            </a:lvl1pPr>
          </a:lstStyle>
          <a:p>
            <a:r>
              <a:rPr lang="es-PE" dirty="0"/>
              <a:t>Importaciones: </a:t>
            </a:r>
            <a:r>
              <a:rPr lang="es-PE" dirty="0">
                <a:solidFill>
                  <a:srgbClr val="0070C0"/>
                </a:solidFill>
              </a:rPr>
              <a:t>Principales compradores y producto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966BE7B-CC7C-4869-AF4B-9C63575D4BA9}"/>
              </a:ext>
            </a:extLst>
          </p:cNvPr>
          <p:cNvSpPr txBox="1"/>
          <p:nvPr/>
        </p:nvSpPr>
        <p:spPr>
          <a:xfrm>
            <a:off x="6470666" y="800409"/>
            <a:ext cx="53789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b="1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Industria de Cuero y calzado: </a:t>
            </a:r>
          </a:p>
          <a:p>
            <a:pPr algn="ctr"/>
            <a:r>
              <a:rPr lang="es-PE" sz="1400" b="1" dirty="0">
                <a:latin typeface="Arial" panose="020B0604020202020204" pitchFamily="34" charset="0"/>
                <a:cs typeface="Arial" panose="020B0604020202020204" pitchFamily="34" charset="0"/>
              </a:rPr>
              <a:t>Principales productos importados, 2023 </a:t>
            </a:r>
            <a:endParaRPr lang="es-PE" sz="1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sz="1400" dirty="0">
                <a:latin typeface="Arial" panose="020B0604020202020204" pitchFamily="34" charset="0"/>
                <a:cs typeface="Arial" panose="020B0604020202020204" pitchFamily="34" charset="0"/>
              </a:rPr>
              <a:t>(Millones de US$-CIF)</a:t>
            </a:r>
          </a:p>
        </p:txBody>
      </p:sp>
      <p:sp>
        <p:nvSpPr>
          <p:cNvPr id="17" name="Rectángulo redondeado 16">
            <a:extLst>
              <a:ext uri="{FF2B5EF4-FFF2-40B4-BE49-F238E27FC236}">
                <a16:creationId xmlns:a16="http://schemas.microsoft.com/office/drawing/2014/main" id="{45A73482-815A-4C68-B6D8-3C0832692590}"/>
              </a:ext>
            </a:extLst>
          </p:cNvPr>
          <p:cNvSpPr/>
          <p:nvPr/>
        </p:nvSpPr>
        <p:spPr>
          <a:xfrm>
            <a:off x="249458" y="4742008"/>
            <a:ext cx="5679109" cy="1920047"/>
          </a:xfrm>
          <a:prstGeom prst="round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En 2023, los principales proveedores de las importaciones de cuero y calzado fueron: </a:t>
            </a:r>
            <a:r>
              <a:rPr lang="es-PE" sz="1200" dirty="0">
                <a:latin typeface="Arial" panose="020B0604020202020204" pitchFamily="34" charset="0"/>
                <a:cs typeface="Arial" panose="020B0604020202020204" pitchFamily="34" charset="0"/>
              </a:rPr>
              <a:t>China (56.4%), Vietnam (17.1%), Indonesia (11.0%), Brasil (5.6%) y Camboya (2.1%) cuya participación en conjunto representó el 92.1% del valor total importado.</a:t>
            </a: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endParaRPr lang="es-E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PE" sz="1200" dirty="0">
                <a:latin typeface="Arial" panose="020B0604020202020204" pitchFamily="34" charset="0"/>
                <a:cs typeface="Arial" panose="020B0604020202020204" pitchFamily="34" charset="0"/>
              </a:rPr>
              <a:t>Durante el 2023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, disminuyó las importaciones de cuero y calzado proveniente de </a:t>
            </a: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Brasil (-22.9%), Indonesia (-4.4%) y China (-0.7%),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aunque fue parcialmente atenuado por el incremento en la adquisición desde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Viet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(+8.5%).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D966BE7B-CC7C-4869-AF4B-9C63575D4BA9}"/>
              </a:ext>
            </a:extLst>
          </p:cNvPr>
          <p:cNvSpPr txBox="1"/>
          <p:nvPr/>
        </p:nvSpPr>
        <p:spPr>
          <a:xfrm>
            <a:off x="511067" y="857297"/>
            <a:ext cx="57679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b="1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Industria de Cuero y calzado: </a:t>
            </a:r>
          </a:p>
          <a:p>
            <a:pPr algn="ctr"/>
            <a:r>
              <a:rPr lang="es-PE" sz="1400" b="1" dirty="0">
                <a:latin typeface="Arial" panose="020B0604020202020204" pitchFamily="34" charset="0"/>
                <a:cs typeface="Arial" panose="020B0604020202020204" pitchFamily="34" charset="0"/>
              </a:rPr>
              <a:t>Principales proveedores de las importaciones, 2023 </a:t>
            </a:r>
            <a:endParaRPr lang="es-PE" sz="1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Porcentaje</a:t>
            </a:r>
            <a:r>
              <a:rPr lang="es-PE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6" name="Rectángulo redondeado 16">
            <a:extLst>
              <a:ext uri="{FF2B5EF4-FFF2-40B4-BE49-F238E27FC236}">
                <a16:creationId xmlns:a16="http://schemas.microsoft.com/office/drawing/2014/main" id="{43D1ECE3-D312-47C4-A0BE-D04EFE42D5ED}"/>
              </a:ext>
            </a:extLst>
          </p:cNvPr>
          <p:cNvSpPr/>
          <p:nvPr/>
        </p:nvSpPr>
        <p:spPr>
          <a:xfrm>
            <a:off x="6279018" y="5472492"/>
            <a:ext cx="5877017" cy="1315582"/>
          </a:xfrm>
          <a:prstGeom prst="round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Entre los principales productos importados de la industria de cuero el 2023 </a:t>
            </a:r>
            <a:r>
              <a:rPr lang="es-PE" sz="1200" dirty="0">
                <a:latin typeface="Arial" panose="020B0604020202020204" pitchFamily="34" charset="0"/>
                <a:cs typeface="Arial" panose="020B0604020202020204" pitchFamily="34" charset="0"/>
              </a:rPr>
              <a:t>fueron: las demás fundas y estuches, bolsos de mano con exterior de plástico y artículos de bolsillo, que en conjunto representan el </a:t>
            </a:r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75% del valor importado por esta industria. </a:t>
            </a:r>
            <a:r>
              <a:rPr lang="es-PE" sz="1200" dirty="0">
                <a:latin typeface="Arial" panose="020B0604020202020204" pitchFamily="34" charset="0"/>
                <a:cs typeface="Arial" panose="020B0604020202020204" pitchFamily="34" charset="0"/>
              </a:rPr>
              <a:t>En la industria de calzado, se importaron mayormente calzados con suela de plástico, calzados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con parte superior de material textil y Calzado de tenis.</a:t>
            </a: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endParaRPr lang="es-P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4D0A812-71A2-48B1-901E-26E3AEB67FB3}"/>
              </a:ext>
            </a:extLst>
          </p:cNvPr>
          <p:cNvSpPr txBox="1"/>
          <p:nvPr/>
        </p:nvSpPr>
        <p:spPr>
          <a:xfrm flipH="1">
            <a:off x="908560" y="4208271"/>
            <a:ext cx="3693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dirty="0"/>
              <a:t>.</a:t>
            </a:r>
            <a:endParaRPr lang="es-PE" sz="800" b="1" dirty="0"/>
          </a:p>
          <a:p>
            <a:r>
              <a:rPr lang="es-PE" sz="800" b="1" dirty="0"/>
              <a:t>Fuente</a:t>
            </a:r>
            <a:r>
              <a:rPr lang="es-PE" sz="800" dirty="0"/>
              <a:t>: SUNAT </a:t>
            </a:r>
          </a:p>
          <a:p>
            <a:r>
              <a:rPr lang="es-PE" sz="800" b="1" dirty="0"/>
              <a:t>Elaboración: </a:t>
            </a:r>
            <a:r>
              <a:rPr lang="es-PE" sz="800" dirty="0"/>
              <a:t>PRODUCE (OEE)</a:t>
            </a:r>
          </a:p>
        </p:txBody>
      </p:sp>
      <p:sp>
        <p:nvSpPr>
          <p:cNvPr id="14" name="CuadroTexto 3"/>
          <p:cNvSpPr txBox="1"/>
          <p:nvPr/>
        </p:nvSpPr>
        <p:spPr>
          <a:xfrm>
            <a:off x="5007903" y="1539073"/>
            <a:ext cx="940049" cy="289560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sz="1000" b="1" u="sng" dirty="0"/>
              <a:t>Var.% 23/22</a:t>
            </a:r>
          </a:p>
          <a:p>
            <a:endParaRPr lang="es-PE" sz="1100" dirty="0"/>
          </a:p>
          <a:p>
            <a:endParaRPr lang="es-PE" sz="1100" dirty="0"/>
          </a:p>
          <a:p>
            <a:endParaRPr lang="es-PE" sz="1100" dirty="0"/>
          </a:p>
          <a:p>
            <a:endParaRPr lang="es-PE" sz="1100" dirty="0"/>
          </a:p>
        </p:txBody>
      </p:sp>
      <p:sp>
        <p:nvSpPr>
          <p:cNvPr id="18" name="CuadroTexto 4"/>
          <p:cNvSpPr txBox="1"/>
          <p:nvPr/>
        </p:nvSpPr>
        <p:spPr>
          <a:xfrm>
            <a:off x="5076495" y="1832426"/>
            <a:ext cx="655320" cy="2399780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PE" sz="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-0.7%</a:t>
            </a:r>
          </a:p>
          <a:p>
            <a:pPr algn="ctr"/>
            <a:endParaRPr lang="es-PE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PE" sz="8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8.5%</a:t>
            </a:r>
          </a:p>
          <a:p>
            <a:pPr algn="ctr"/>
            <a:endParaRPr lang="es-PE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PE" sz="7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-4.4%</a:t>
            </a:r>
          </a:p>
          <a:p>
            <a:pPr algn="ctr"/>
            <a:endParaRPr lang="es-MX" sz="105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PE" sz="5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-22.9%</a:t>
            </a:r>
          </a:p>
          <a:p>
            <a:pPr algn="ctr"/>
            <a:endParaRPr lang="es-MX" sz="10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PE" sz="10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3.1%</a:t>
            </a:r>
          </a:p>
          <a:p>
            <a:endParaRPr lang="es-PE" sz="12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PE" sz="12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PE" sz="12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PE" sz="12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PE" sz="12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74D0A812-71A2-48B1-901E-26E3AEB67FB3}"/>
              </a:ext>
            </a:extLst>
          </p:cNvPr>
          <p:cNvSpPr txBox="1"/>
          <p:nvPr/>
        </p:nvSpPr>
        <p:spPr>
          <a:xfrm flipH="1">
            <a:off x="6809838" y="5128232"/>
            <a:ext cx="36934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800" b="1" dirty="0"/>
              <a:t>Fuente</a:t>
            </a:r>
            <a:r>
              <a:rPr lang="es-PE" sz="800" dirty="0"/>
              <a:t>: SUNAT </a:t>
            </a:r>
          </a:p>
          <a:p>
            <a:r>
              <a:rPr lang="es-PE" sz="800" b="1" dirty="0"/>
              <a:t>Elaboración: </a:t>
            </a:r>
            <a:r>
              <a:rPr lang="es-PE" sz="800" dirty="0"/>
              <a:t>PRODUCE (OEE)</a:t>
            </a: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CFA93777-1B7F-4903-96C6-D45D87755DA5}"/>
              </a:ext>
            </a:extLst>
          </p:cNvPr>
          <p:cNvCxnSpPr/>
          <p:nvPr/>
        </p:nvCxnSpPr>
        <p:spPr>
          <a:xfrm>
            <a:off x="288099" y="764088"/>
            <a:ext cx="11561523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4" name="Rectángulo 23">
            <a:extLst>
              <a:ext uri="{FF2B5EF4-FFF2-40B4-BE49-F238E27FC236}">
                <a16:creationId xmlns:a16="http://schemas.microsoft.com/office/drawing/2014/main" id="{3AB742B0-A90B-410B-9C68-D64D3347A9CE}"/>
              </a:ext>
            </a:extLst>
          </p:cNvPr>
          <p:cNvSpPr/>
          <p:nvPr/>
        </p:nvSpPr>
        <p:spPr>
          <a:xfrm>
            <a:off x="230155" y="0"/>
            <a:ext cx="271463" cy="104502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aphicFrame>
        <p:nvGraphicFramePr>
          <p:cNvPr id="25" name="Tabla 24">
            <a:extLst>
              <a:ext uri="{FF2B5EF4-FFF2-40B4-BE49-F238E27FC236}">
                <a16:creationId xmlns:a16="http://schemas.microsoft.com/office/drawing/2014/main" id="{6075BACA-444C-4AB6-9C86-3F240D79F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404169"/>
              </p:ext>
            </p:extLst>
          </p:nvPr>
        </p:nvGraphicFramePr>
        <p:xfrm>
          <a:off x="6915411" y="1560491"/>
          <a:ext cx="5027131" cy="3567741"/>
        </p:xfrm>
        <a:graphic>
          <a:graphicData uri="http://schemas.openxmlformats.org/drawingml/2006/table">
            <a:tbl>
              <a:tblPr/>
              <a:tblGrid>
                <a:gridCol w="2315987">
                  <a:extLst>
                    <a:ext uri="{9D8B030D-6E8A-4147-A177-3AD203B41FA5}">
                      <a16:colId xmlns:a16="http://schemas.microsoft.com/office/drawing/2014/main" val="3000874100"/>
                    </a:ext>
                  </a:extLst>
                </a:gridCol>
                <a:gridCol w="628064">
                  <a:extLst>
                    <a:ext uri="{9D8B030D-6E8A-4147-A177-3AD203B41FA5}">
                      <a16:colId xmlns:a16="http://schemas.microsoft.com/office/drawing/2014/main" val="2697415831"/>
                    </a:ext>
                  </a:extLst>
                </a:gridCol>
                <a:gridCol w="628064">
                  <a:extLst>
                    <a:ext uri="{9D8B030D-6E8A-4147-A177-3AD203B41FA5}">
                      <a16:colId xmlns:a16="http://schemas.microsoft.com/office/drawing/2014/main" val="734070251"/>
                    </a:ext>
                  </a:extLst>
                </a:gridCol>
                <a:gridCol w="628064">
                  <a:extLst>
                    <a:ext uri="{9D8B030D-6E8A-4147-A177-3AD203B41FA5}">
                      <a16:colId xmlns:a16="http://schemas.microsoft.com/office/drawing/2014/main" val="2989639911"/>
                    </a:ext>
                  </a:extLst>
                </a:gridCol>
                <a:gridCol w="826952">
                  <a:extLst>
                    <a:ext uri="{9D8B030D-6E8A-4147-A177-3AD203B41FA5}">
                      <a16:colId xmlns:a16="http://schemas.microsoft.com/office/drawing/2014/main" val="3371744083"/>
                    </a:ext>
                  </a:extLst>
                </a:gridCol>
              </a:tblGrid>
              <a:tr h="210563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Productos de Cuero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 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 % (2023)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212152"/>
                  </a:ext>
                </a:extLst>
              </a:tr>
              <a:tr h="210563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Demás fundas y estuches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>
                          <a:solidFill>
                            <a:srgbClr val="70AD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691589"/>
                  </a:ext>
                </a:extLst>
              </a:tr>
              <a:tr h="210563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Bolsos de mano con exterior de plástico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>
                          <a:solidFill>
                            <a:srgbClr val="70AD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159769"/>
                  </a:ext>
                </a:extLst>
              </a:tr>
              <a:tr h="210563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Artículos de bolsillo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184974"/>
                  </a:ext>
                </a:extLst>
              </a:tr>
              <a:tr h="210563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Maletas y maletines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 dirty="0">
                          <a:solidFill>
                            <a:srgbClr val="70AD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286274"/>
                  </a:ext>
                </a:extLst>
              </a:tr>
              <a:tr h="210563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Bolsos con exterior de cuero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845922"/>
                  </a:ext>
                </a:extLst>
              </a:tr>
              <a:tr h="210563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325634"/>
                  </a:ext>
                </a:extLst>
              </a:tr>
              <a:tr h="210563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Cuero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191.3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 dirty="0">
                          <a:solidFill>
                            <a:srgbClr val="70AD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740807"/>
                  </a:ext>
                </a:extLst>
              </a:tr>
              <a:tr h="210563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Productos de Calzado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 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 % (2023)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252296"/>
                  </a:ext>
                </a:extLst>
              </a:tr>
              <a:tr h="210563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Calzado con suela de plástico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218.2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 dirty="0">
                          <a:solidFill>
                            <a:srgbClr val="70AD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491491"/>
                  </a:ext>
                </a:extLst>
              </a:tr>
              <a:tr h="40929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Calzados con parte superior de material textil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209.2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190731"/>
                  </a:ext>
                </a:extLst>
              </a:tr>
              <a:tr h="210563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Calzado de tenis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662560"/>
                  </a:ext>
                </a:extLst>
              </a:tr>
              <a:tr h="210563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Calzado de cuero natural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 dirty="0">
                          <a:solidFill>
                            <a:srgbClr val="70AD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259829"/>
                  </a:ext>
                </a:extLst>
              </a:tr>
              <a:tr h="210563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Calzados que cubran el tobillo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 dirty="0">
                          <a:solidFill>
                            <a:srgbClr val="70AD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169449"/>
                  </a:ext>
                </a:extLst>
              </a:tr>
              <a:tr h="210563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591408"/>
                  </a:ext>
                </a:extLst>
              </a:tr>
              <a:tr h="210563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Calzado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648.7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634.5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337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2570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uadroTexto 19"/>
          <p:cNvSpPr txBox="1"/>
          <p:nvPr/>
        </p:nvSpPr>
        <p:spPr>
          <a:xfrm>
            <a:off x="473464" y="143955"/>
            <a:ext cx="11111744" cy="45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PE"/>
            </a:defPPr>
            <a:lvl1pPr>
              <a:defRPr sz="2400" b="1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5pPr>
            <a:lvl6pPr>
              <a:defRPr>
                <a:latin typeface="Calibri" panose="020F0502020204030204" pitchFamily="34" charset="0"/>
              </a:defRPr>
            </a:lvl6pPr>
            <a:lvl7pPr>
              <a:defRPr>
                <a:latin typeface="Calibri" panose="020F0502020204030204" pitchFamily="34" charset="0"/>
              </a:defRPr>
            </a:lvl7pPr>
            <a:lvl8pPr>
              <a:defRPr>
                <a:latin typeface="Calibri" panose="020F0502020204030204" pitchFamily="34" charset="0"/>
              </a:defRPr>
            </a:lvl8pPr>
            <a:lvl9pPr>
              <a:defRPr>
                <a:latin typeface="Calibri" panose="020F0502020204030204" pitchFamily="34" charset="0"/>
              </a:defRPr>
            </a:lvl9pPr>
          </a:lstStyle>
          <a:p>
            <a:r>
              <a:rPr lang="es-PE" dirty="0"/>
              <a:t>Indicadores Claves: </a:t>
            </a:r>
            <a:r>
              <a:rPr lang="es-PE" dirty="0">
                <a:solidFill>
                  <a:srgbClr val="0070C0"/>
                </a:solidFill>
              </a:rPr>
              <a:t>Industria de Cuero y calzado</a:t>
            </a: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0C1472DD-4D9B-4CD4-A414-4B2F2565BAF0}"/>
              </a:ext>
            </a:extLst>
          </p:cNvPr>
          <p:cNvSpPr/>
          <p:nvPr/>
        </p:nvSpPr>
        <p:spPr>
          <a:xfrm>
            <a:off x="69476" y="0"/>
            <a:ext cx="271463" cy="1045029"/>
          </a:xfrm>
          <a:prstGeom prst="rect">
            <a:avLst/>
          </a:prstGeom>
          <a:solidFill>
            <a:srgbClr val="009D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2050" name="Picture 2" descr="icono de estilo de línea de figuras de mujer rosa 2599160 Vector en Vecteezy">
            <a:extLst>
              <a:ext uri="{FF2B5EF4-FFF2-40B4-BE49-F238E27FC236}">
                <a16:creationId xmlns:a16="http://schemas.microsoft.com/office/drawing/2014/main" id="{EB2B35E3-DC23-C718-F67C-D555C28C85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86" y="3921753"/>
            <a:ext cx="911460" cy="911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B27803D-6C3B-B7EE-2550-45425221607F}"/>
              </a:ext>
            </a:extLst>
          </p:cNvPr>
          <p:cNvSpPr txBox="1"/>
          <p:nvPr/>
        </p:nvSpPr>
        <p:spPr>
          <a:xfrm>
            <a:off x="1773770" y="1511157"/>
            <a:ext cx="31772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Más de 6 mil empresas formales</a:t>
            </a:r>
            <a:r>
              <a:rPr lang="es-MX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MX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(99.6% son MYPE)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DC7F5C9-D7E2-E5EB-36CC-B770209D98BC}"/>
              </a:ext>
            </a:extLst>
          </p:cNvPr>
          <p:cNvSpPr txBox="1"/>
          <p:nvPr/>
        </p:nvSpPr>
        <p:spPr>
          <a:xfrm>
            <a:off x="340939" y="813303"/>
            <a:ext cx="115615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335" algn="ctr">
              <a:lnSpc>
                <a:spcPct val="100000"/>
              </a:lnSpc>
              <a:spcBef>
                <a:spcPts val="100"/>
              </a:spcBef>
            </a:pPr>
            <a:r>
              <a:rPr lang="es-PE" sz="2400" b="1" spc="15" dirty="0">
                <a:solidFill>
                  <a:srgbClr val="002060"/>
                </a:solidFill>
                <a:latin typeface="Arial"/>
                <a:cs typeface="Arial"/>
              </a:rPr>
              <a:t>Datos relevantes de la actividad industrial de Cuero y Calzado 2023</a:t>
            </a:r>
            <a:endParaRPr lang="es-PE" sz="24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C8719832-9AE7-37D3-B9B9-FECCB029CFD3}"/>
              </a:ext>
            </a:extLst>
          </p:cNvPr>
          <p:cNvSpPr txBox="1"/>
          <p:nvPr/>
        </p:nvSpPr>
        <p:spPr>
          <a:xfrm>
            <a:off x="1742145" y="3789280"/>
            <a:ext cx="37301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Más de 67 mil</a:t>
            </a:r>
            <a:r>
              <a:rPr lang="es-MX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 trabajadores</a:t>
            </a:r>
          </a:p>
          <a:p>
            <a:r>
              <a:rPr lang="es-MX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</a:rPr>
              <a:t>4.7% de la PEA ocupada en el Sector Manufactura y 0.4% de la PEA ocupada nacional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CE130D1-2D4F-C549-CBE5-2B10E0456C48}"/>
              </a:ext>
            </a:extLst>
          </p:cNvPr>
          <p:cNvSpPr txBox="1"/>
          <p:nvPr/>
        </p:nvSpPr>
        <p:spPr>
          <a:xfrm>
            <a:off x="7922478" y="1590406"/>
            <a:ext cx="36364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91.1% </a:t>
            </a:r>
          </a:p>
          <a:p>
            <a:r>
              <a:rPr lang="es-MX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de las empresas se focalizan en la Costa,</a:t>
            </a:r>
            <a:r>
              <a:rPr lang="es-MX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  <a:ea typeface="Arial Unicode MS" panose="020B0604020202020204"/>
              </a:rPr>
              <a:t> </a:t>
            </a:r>
            <a:r>
              <a:rPr lang="es-MX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especialmente, en Lima y Callao, La Libertad y Arequipa.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1876BA05-D706-547C-011B-3E142B05D7F6}"/>
              </a:ext>
            </a:extLst>
          </p:cNvPr>
          <p:cNvSpPr txBox="1"/>
          <p:nvPr/>
        </p:nvSpPr>
        <p:spPr>
          <a:xfrm>
            <a:off x="1789241" y="5180578"/>
            <a:ext cx="33117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75% </a:t>
            </a:r>
            <a:r>
              <a:rPr lang="es-MX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de empleo informal </a:t>
            </a:r>
          </a:p>
          <a:p>
            <a:r>
              <a:rPr lang="es-MX" sz="1400" b="1" dirty="0">
                <a:solidFill>
                  <a:srgbClr val="0070C0"/>
                </a:solidFill>
              </a:rPr>
              <a:t>8 </a:t>
            </a:r>
            <a:r>
              <a:rPr lang="es-MX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cada </a:t>
            </a:r>
            <a:r>
              <a:rPr lang="es-MX" sz="1400" b="1" dirty="0">
                <a:solidFill>
                  <a:srgbClr val="0070C0"/>
                </a:solidFill>
                <a:latin typeface="Arial Unicode MS" panose="020B0604020202020204" pitchFamily="34" charset="-128"/>
              </a:rPr>
              <a:t>10 </a:t>
            </a:r>
            <a:r>
              <a:rPr lang="es-MX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Arial Unicode MS" panose="020B0604020202020204"/>
                <a:cs typeface="Arial" panose="020B0604020202020204" pitchFamily="34" charset="0"/>
              </a:rPr>
              <a:t>puestos de trabajo en esta industria son informales</a:t>
            </a:r>
            <a:r>
              <a:rPr lang="es-MX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Arial Unicode MS" panose="020B0604020202020204" pitchFamily="34" charset="-128"/>
              </a:rPr>
              <a:t>.</a:t>
            </a:r>
          </a:p>
          <a:p>
            <a:endParaRPr lang="es-MX" sz="1400" dirty="0">
              <a:solidFill>
                <a:schemeClr val="tx1">
                  <a:lumMod val="75000"/>
                  <a:lumOff val="25000"/>
                </a:schemeClr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58F9C526-AB30-32AE-79D5-AE396EA0C733}"/>
              </a:ext>
            </a:extLst>
          </p:cNvPr>
          <p:cNvSpPr txBox="1"/>
          <p:nvPr/>
        </p:nvSpPr>
        <p:spPr>
          <a:xfrm>
            <a:off x="7970203" y="4253507"/>
            <a:ext cx="33748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64% </a:t>
            </a:r>
            <a:r>
              <a:rPr lang="es-MX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del valor exportado se destinaron a </a:t>
            </a:r>
            <a:r>
              <a:rPr lang="es-MX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EE.UU, Chile Ecuador y Bolivia en 2023.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449C766-3195-4C25-8E7D-98643F5017E7}"/>
              </a:ext>
            </a:extLst>
          </p:cNvPr>
          <p:cNvSpPr txBox="1"/>
          <p:nvPr/>
        </p:nvSpPr>
        <p:spPr>
          <a:xfrm>
            <a:off x="362080" y="6444563"/>
            <a:ext cx="3177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900" dirty="0"/>
              <a:t>Fuente: INEI, ENAHO</a:t>
            </a:r>
          </a:p>
          <a:p>
            <a:r>
              <a:rPr lang="es-PE" sz="900" dirty="0"/>
              <a:t>Elaboración: PRODUCE - OGEIEE</a:t>
            </a:r>
          </a:p>
        </p:txBody>
      </p: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48AF44AD-8A1A-AA12-F693-3AA7AF40A756}"/>
              </a:ext>
            </a:extLst>
          </p:cNvPr>
          <p:cNvCxnSpPr/>
          <p:nvPr/>
        </p:nvCxnSpPr>
        <p:spPr>
          <a:xfrm>
            <a:off x="5711483" y="1970576"/>
            <a:ext cx="0" cy="4196639"/>
          </a:xfrm>
          <a:prstGeom prst="lin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Sistema Del Icono De La Empresa Stock de ilustración - Ilustración de  gerencia, seguridad: 64697553">
            <a:extLst>
              <a:ext uri="{FF2B5EF4-FFF2-40B4-BE49-F238E27FC236}">
                <a16:creationId xmlns:a16="http://schemas.microsoft.com/office/drawing/2014/main" id="{3E12D4A4-DD71-431C-8C1A-885E96F47C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875" y="1532419"/>
            <a:ext cx="968478" cy="968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8" descr="Aumentar El Vector Icono De Línea, Imágenes Prediseñadas De Crecimiento,  Línea De Iconos, Aumentar Los Iconos PNG y Vector para Descargar Gratis |  Pngtree">
            <a:extLst>
              <a:ext uri="{FF2B5EF4-FFF2-40B4-BE49-F238E27FC236}">
                <a16:creationId xmlns:a16="http://schemas.microsoft.com/office/drawing/2014/main" id="{9F334E02-39B6-42C1-8186-6D5002F40E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287" y="2716330"/>
            <a:ext cx="900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E2F74CAF-EC9C-4530-A4AF-854D68C0748F}"/>
              </a:ext>
            </a:extLst>
          </p:cNvPr>
          <p:cNvSpPr txBox="1"/>
          <p:nvPr/>
        </p:nvSpPr>
        <p:spPr>
          <a:xfrm>
            <a:off x="1789241" y="2742009"/>
            <a:ext cx="3463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1.0% 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 Black" panose="020B0A04020102020204" pitchFamily="34" charset="0"/>
                <a:cs typeface="Arial" panose="020B0604020202020204" pitchFamily="34" charset="0"/>
              </a:rPr>
              <a:t>del PBI Manufacturero  </a:t>
            </a:r>
            <a:endParaRPr kumimoji="0" lang="es-MX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 Unicode MS" panose="020B0604020202020204" pitchFamily="34" charset="-128"/>
                <a:ea typeface="+mn-ea"/>
                <a:cs typeface="+mn-cs"/>
              </a:rPr>
              <a:t>Aporte de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anose="020B0604020202020204" pitchFamily="34" charset="-128"/>
                <a:ea typeface="+mn-ea"/>
                <a:cs typeface="+mn-cs"/>
              </a:rPr>
              <a:t>S/ 756 millones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 Unicode MS" panose="020B0604020202020204" pitchFamily="34" charset="-128"/>
                <a:ea typeface="+mn-ea"/>
                <a:cs typeface="+mn-cs"/>
              </a:rPr>
              <a:t>(precios constantes 2007)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 Unicode MS" panose="020B0604020202020204" pitchFamily="34" charset="-128"/>
              <a:ea typeface="+mn-ea"/>
              <a:cs typeface="+mn-cs"/>
            </a:endParaRPr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BD7A5D57-6381-4731-97C6-4F773E146063}"/>
              </a:ext>
            </a:extLst>
          </p:cNvPr>
          <p:cNvGrpSpPr/>
          <p:nvPr/>
        </p:nvGrpSpPr>
        <p:grpSpPr>
          <a:xfrm>
            <a:off x="6288756" y="1650247"/>
            <a:ext cx="1056450" cy="987755"/>
            <a:chOff x="1891736" y="853119"/>
            <a:chExt cx="4876190" cy="5090707"/>
          </a:xfrm>
        </p:grpSpPr>
        <p:pic>
          <p:nvPicPr>
            <p:cNvPr id="44" name="Imagen 43">
              <a:extLst>
                <a:ext uri="{FF2B5EF4-FFF2-40B4-BE49-F238E27FC236}">
                  <a16:creationId xmlns:a16="http://schemas.microsoft.com/office/drawing/2014/main" id="{54EC118C-23B1-4C79-8362-A8EAD0ACC3E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91736" y="853119"/>
              <a:ext cx="4876190" cy="4876190"/>
            </a:xfrm>
            <a:prstGeom prst="rect">
              <a:avLst/>
            </a:prstGeom>
          </p:spPr>
        </p:pic>
        <p:sp>
          <p:nvSpPr>
            <p:cNvPr id="45" name="CuadroTexto 44">
              <a:extLst>
                <a:ext uri="{FF2B5EF4-FFF2-40B4-BE49-F238E27FC236}">
                  <a16:creationId xmlns:a16="http://schemas.microsoft.com/office/drawing/2014/main" id="{BCB84826-6CDB-4AC8-A412-6040B57B887E}"/>
                </a:ext>
              </a:extLst>
            </p:cNvPr>
            <p:cNvSpPr txBox="1"/>
            <p:nvPr/>
          </p:nvSpPr>
          <p:spPr>
            <a:xfrm rot="19872392">
              <a:off x="3069130" y="3455462"/>
              <a:ext cx="1420587" cy="2488364"/>
            </a:xfrm>
            <a:prstGeom prst="rect">
              <a:avLst/>
            </a:prstGeom>
            <a:noFill/>
          </p:spPr>
          <p:txBody>
            <a:bodyPr vert="vert" wrap="none" rtlCol="0">
              <a:spAutoFit/>
            </a:bodyPr>
            <a:lstStyle/>
            <a:p>
              <a:r>
                <a:rPr lang="es-MX" sz="800" b="1" dirty="0"/>
                <a:t>COSTA</a:t>
              </a:r>
              <a:endParaRPr lang="es-PE" sz="800" b="1" dirty="0"/>
            </a:p>
          </p:txBody>
        </p:sp>
      </p:grpSp>
      <p:sp>
        <p:nvSpPr>
          <p:cNvPr id="46" name="CuadroTexto 45">
            <a:extLst>
              <a:ext uri="{FF2B5EF4-FFF2-40B4-BE49-F238E27FC236}">
                <a16:creationId xmlns:a16="http://schemas.microsoft.com/office/drawing/2014/main" id="{B7092AD8-2D2C-4F24-9EC7-5E9000B217C1}"/>
              </a:ext>
            </a:extLst>
          </p:cNvPr>
          <p:cNvSpPr txBox="1"/>
          <p:nvPr/>
        </p:nvSpPr>
        <p:spPr>
          <a:xfrm>
            <a:off x="7954857" y="5553676"/>
            <a:ext cx="35716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30.3% </a:t>
            </a:r>
            <a:r>
              <a:rPr lang="es-MX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acceden a un crédito</a:t>
            </a:r>
            <a:endParaRPr lang="es-MX" sz="1400" dirty="0">
              <a:solidFill>
                <a:schemeClr val="tx1">
                  <a:lumMod val="75000"/>
                  <a:lumOff val="25000"/>
                </a:schemeClr>
              </a:solidFill>
              <a:latin typeface="Arial Unicode MS" panose="020B0604020202020204" pitchFamily="34" charset="-128"/>
            </a:endParaRPr>
          </a:p>
          <a:p>
            <a:r>
              <a:rPr lang="es-MX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</a:rPr>
              <a:t>Más de 2 mil empresas accedieron a un crédito financiero en 2022.</a:t>
            </a:r>
          </a:p>
        </p:txBody>
      </p:sp>
      <p:pic>
        <p:nvPicPr>
          <p:cNvPr id="1038" name="Picture 14" descr="icono de crédito de dinero en línea, estilo de esquema 15550969 Vector en  Vecteezy">
            <a:extLst>
              <a:ext uri="{FF2B5EF4-FFF2-40B4-BE49-F238E27FC236}">
                <a16:creationId xmlns:a16="http://schemas.microsoft.com/office/drawing/2014/main" id="{02A56D10-9B7B-4863-BAEC-920FAFED81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365" y="5420928"/>
            <a:ext cx="1056450" cy="105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3D52B9EF-B85F-4675-A0B0-F282018ECD97}"/>
              </a:ext>
            </a:extLst>
          </p:cNvPr>
          <p:cNvCxnSpPr/>
          <p:nvPr/>
        </p:nvCxnSpPr>
        <p:spPr>
          <a:xfrm>
            <a:off x="288099" y="764088"/>
            <a:ext cx="11561523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39" name="Imagen 38">
            <a:extLst>
              <a:ext uri="{FF2B5EF4-FFF2-40B4-BE49-F238E27FC236}">
                <a16:creationId xmlns:a16="http://schemas.microsoft.com/office/drawing/2014/main" id="{2DFAE716-7441-4179-B106-A6B7F9B6D86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39" y="1751066"/>
            <a:ext cx="297779" cy="298360"/>
          </a:xfrm>
          <a:prstGeom prst="rect">
            <a:avLst/>
          </a:prstGeom>
        </p:spPr>
      </p:pic>
      <p:pic>
        <p:nvPicPr>
          <p:cNvPr id="40" name="Imagen 39">
            <a:extLst>
              <a:ext uri="{FF2B5EF4-FFF2-40B4-BE49-F238E27FC236}">
                <a16:creationId xmlns:a16="http://schemas.microsoft.com/office/drawing/2014/main" id="{56D51CA2-14A4-4E6B-81BD-9DD0555573D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299" y="1972495"/>
            <a:ext cx="418169" cy="418169"/>
          </a:xfrm>
          <a:prstGeom prst="rect">
            <a:avLst/>
          </a:prstGeom>
        </p:spPr>
      </p:pic>
      <p:pic>
        <p:nvPicPr>
          <p:cNvPr id="3" name="Picture 2" descr="Proceso De Fabricación De Calzado - Ilustración De Vector Plano Aislado  Sobre Fondo Blanco. Ilustraciones svg, vectoriales, clip art vectorizado  libre de derechos. Image 181321219">
            <a:extLst>
              <a:ext uri="{FF2B5EF4-FFF2-40B4-BE49-F238E27FC236}">
                <a16:creationId xmlns:a16="http://schemas.microsoft.com/office/drawing/2014/main" id="{D0260A15-62BF-4365-B74B-8EB10367D3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2" t="3265" r="61134" b="47269"/>
          <a:stretch/>
        </p:blipFill>
        <p:spPr bwMode="auto">
          <a:xfrm>
            <a:off x="943168" y="5246673"/>
            <a:ext cx="692624" cy="784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CuadroTexto 40">
            <a:extLst>
              <a:ext uri="{FF2B5EF4-FFF2-40B4-BE49-F238E27FC236}">
                <a16:creationId xmlns:a16="http://schemas.microsoft.com/office/drawing/2014/main" id="{A5878870-6BA6-4009-A0FF-8413A60B420A}"/>
              </a:ext>
            </a:extLst>
          </p:cNvPr>
          <p:cNvSpPr txBox="1"/>
          <p:nvPr/>
        </p:nvSpPr>
        <p:spPr>
          <a:xfrm>
            <a:off x="7945002" y="2860401"/>
            <a:ext cx="36138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US$ 32 </a:t>
            </a:r>
            <a:r>
              <a:rPr lang="es-MX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millones</a:t>
            </a:r>
            <a:r>
              <a:rPr lang="es-MX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Es el valor exportado por la industria en 2023 y contribuyen con el </a:t>
            </a: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0.2% </a:t>
            </a:r>
            <a:r>
              <a:rPr kumimoji="0" lang="es-MX" sz="140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del valor total de las exportaciones manufactureras.</a:t>
            </a:r>
          </a:p>
        </p:txBody>
      </p:sp>
      <p:grpSp>
        <p:nvGrpSpPr>
          <p:cNvPr id="48" name="Google Shape;1225;p40">
            <a:extLst>
              <a:ext uri="{FF2B5EF4-FFF2-40B4-BE49-F238E27FC236}">
                <a16:creationId xmlns:a16="http://schemas.microsoft.com/office/drawing/2014/main" id="{92841A62-A830-4F98-A0DB-DE1331AEA1E1}"/>
              </a:ext>
            </a:extLst>
          </p:cNvPr>
          <p:cNvGrpSpPr/>
          <p:nvPr/>
        </p:nvGrpSpPr>
        <p:grpSpPr>
          <a:xfrm>
            <a:off x="6594452" y="3134517"/>
            <a:ext cx="666391" cy="603204"/>
            <a:chOff x="-33645475" y="3944800"/>
            <a:chExt cx="292225" cy="293025"/>
          </a:xfrm>
          <a:solidFill>
            <a:srgbClr val="FFC000"/>
          </a:solidFill>
        </p:grpSpPr>
        <p:sp>
          <p:nvSpPr>
            <p:cNvPr id="49" name="Google Shape;1226;p40">
              <a:extLst>
                <a:ext uri="{FF2B5EF4-FFF2-40B4-BE49-F238E27FC236}">
                  <a16:creationId xmlns:a16="http://schemas.microsoft.com/office/drawing/2014/main" id="{F5431A4A-B2C0-48CE-A796-A54622CB63B8}"/>
                </a:ext>
              </a:extLst>
            </p:cNvPr>
            <p:cNvSpPr/>
            <p:nvPr/>
          </p:nvSpPr>
          <p:spPr>
            <a:xfrm>
              <a:off x="-33549375" y="3944800"/>
              <a:ext cx="98475" cy="70900"/>
            </a:xfrm>
            <a:custGeom>
              <a:avLst/>
              <a:gdLst/>
              <a:ahLst/>
              <a:cxnLst/>
              <a:rect l="l" t="t" r="r" b="b"/>
              <a:pathLst>
                <a:path w="3939" h="2836" extrusionOk="0">
                  <a:moveTo>
                    <a:pt x="1985" y="0"/>
                  </a:moveTo>
                  <a:cubicBezTo>
                    <a:pt x="1260" y="0"/>
                    <a:pt x="473" y="946"/>
                    <a:pt x="0" y="2521"/>
                  </a:cubicBezTo>
                  <a:cubicBezTo>
                    <a:pt x="158" y="2615"/>
                    <a:pt x="284" y="2710"/>
                    <a:pt x="410" y="2836"/>
                  </a:cubicBezTo>
                  <a:cubicBezTo>
                    <a:pt x="914" y="2773"/>
                    <a:pt x="1481" y="2773"/>
                    <a:pt x="1985" y="2773"/>
                  </a:cubicBezTo>
                  <a:cubicBezTo>
                    <a:pt x="2489" y="2773"/>
                    <a:pt x="3056" y="2804"/>
                    <a:pt x="3560" y="2836"/>
                  </a:cubicBezTo>
                  <a:cubicBezTo>
                    <a:pt x="3623" y="2678"/>
                    <a:pt x="3781" y="2584"/>
                    <a:pt x="3938" y="2521"/>
                  </a:cubicBezTo>
                  <a:cubicBezTo>
                    <a:pt x="3529" y="946"/>
                    <a:pt x="2741" y="0"/>
                    <a:pt x="198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227;p40">
              <a:extLst>
                <a:ext uri="{FF2B5EF4-FFF2-40B4-BE49-F238E27FC236}">
                  <a16:creationId xmlns:a16="http://schemas.microsoft.com/office/drawing/2014/main" id="{7FB09AD3-81C0-4E31-9CB5-B47AA5DA26FF}"/>
                </a:ext>
              </a:extLst>
            </p:cNvPr>
            <p:cNvSpPr/>
            <p:nvPr/>
          </p:nvSpPr>
          <p:spPr>
            <a:xfrm>
              <a:off x="-33645475" y="4041675"/>
              <a:ext cx="70900" cy="98475"/>
            </a:xfrm>
            <a:custGeom>
              <a:avLst/>
              <a:gdLst/>
              <a:ahLst/>
              <a:cxnLst/>
              <a:rect l="l" t="t" r="r" b="b"/>
              <a:pathLst>
                <a:path w="2836" h="3939" extrusionOk="0">
                  <a:moveTo>
                    <a:pt x="2521" y="0"/>
                  </a:moveTo>
                  <a:cubicBezTo>
                    <a:pt x="946" y="473"/>
                    <a:pt x="32" y="1229"/>
                    <a:pt x="32" y="1954"/>
                  </a:cubicBezTo>
                  <a:cubicBezTo>
                    <a:pt x="1" y="2710"/>
                    <a:pt x="946" y="3466"/>
                    <a:pt x="2521" y="3939"/>
                  </a:cubicBezTo>
                  <a:cubicBezTo>
                    <a:pt x="2584" y="3781"/>
                    <a:pt x="2710" y="3655"/>
                    <a:pt x="2836" y="3529"/>
                  </a:cubicBezTo>
                  <a:cubicBezTo>
                    <a:pt x="2773" y="3025"/>
                    <a:pt x="2773" y="2521"/>
                    <a:pt x="2773" y="1954"/>
                  </a:cubicBezTo>
                  <a:cubicBezTo>
                    <a:pt x="2773" y="1418"/>
                    <a:pt x="2805" y="914"/>
                    <a:pt x="2836" y="379"/>
                  </a:cubicBezTo>
                  <a:cubicBezTo>
                    <a:pt x="2679" y="316"/>
                    <a:pt x="2553" y="158"/>
                    <a:pt x="25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228;p40">
              <a:extLst>
                <a:ext uri="{FF2B5EF4-FFF2-40B4-BE49-F238E27FC236}">
                  <a16:creationId xmlns:a16="http://schemas.microsoft.com/office/drawing/2014/main" id="{A4103CF9-2244-446B-BEF5-7C42FFE47A41}"/>
                </a:ext>
              </a:extLst>
            </p:cNvPr>
            <p:cNvSpPr/>
            <p:nvPr/>
          </p:nvSpPr>
          <p:spPr>
            <a:xfrm>
              <a:off x="-33424150" y="4042450"/>
              <a:ext cx="70900" cy="52025"/>
            </a:xfrm>
            <a:custGeom>
              <a:avLst/>
              <a:gdLst/>
              <a:ahLst/>
              <a:cxnLst/>
              <a:rect l="l" t="t" r="r" b="b"/>
              <a:pathLst>
                <a:path w="2836" h="2081" extrusionOk="0">
                  <a:moveTo>
                    <a:pt x="316" y="1"/>
                  </a:moveTo>
                  <a:cubicBezTo>
                    <a:pt x="253" y="159"/>
                    <a:pt x="127" y="285"/>
                    <a:pt x="1" y="379"/>
                  </a:cubicBezTo>
                  <a:cubicBezTo>
                    <a:pt x="32" y="600"/>
                    <a:pt x="32" y="789"/>
                    <a:pt x="32" y="978"/>
                  </a:cubicBezTo>
                  <a:cubicBezTo>
                    <a:pt x="158" y="978"/>
                    <a:pt x="284" y="946"/>
                    <a:pt x="442" y="946"/>
                  </a:cubicBezTo>
                  <a:cubicBezTo>
                    <a:pt x="1387" y="946"/>
                    <a:pt x="2237" y="1387"/>
                    <a:pt x="2804" y="2080"/>
                  </a:cubicBezTo>
                  <a:lnTo>
                    <a:pt x="2804" y="1954"/>
                  </a:lnTo>
                  <a:cubicBezTo>
                    <a:pt x="2836" y="1230"/>
                    <a:pt x="1891" y="474"/>
                    <a:pt x="31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229;p40">
              <a:extLst>
                <a:ext uri="{FF2B5EF4-FFF2-40B4-BE49-F238E27FC236}">
                  <a16:creationId xmlns:a16="http://schemas.microsoft.com/office/drawing/2014/main" id="{110FB6C0-14F2-4ADD-8C79-83177D9904D4}"/>
                </a:ext>
              </a:extLst>
            </p:cNvPr>
            <p:cNvSpPr/>
            <p:nvPr/>
          </p:nvSpPr>
          <p:spPr>
            <a:xfrm>
              <a:off x="-33549375" y="4165325"/>
              <a:ext cx="86650" cy="70925"/>
            </a:xfrm>
            <a:custGeom>
              <a:avLst/>
              <a:gdLst/>
              <a:ahLst/>
              <a:cxnLst/>
              <a:rect l="l" t="t" r="r" b="b"/>
              <a:pathLst>
                <a:path w="3466" h="2837" extrusionOk="0">
                  <a:moveTo>
                    <a:pt x="410" y="1"/>
                  </a:moveTo>
                  <a:cubicBezTo>
                    <a:pt x="315" y="158"/>
                    <a:pt x="158" y="284"/>
                    <a:pt x="0" y="316"/>
                  </a:cubicBezTo>
                  <a:cubicBezTo>
                    <a:pt x="473" y="1891"/>
                    <a:pt x="1260" y="2836"/>
                    <a:pt x="1985" y="2836"/>
                  </a:cubicBezTo>
                  <a:cubicBezTo>
                    <a:pt x="2489" y="2836"/>
                    <a:pt x="3056" y="2364"/>
                    <a:pt x="3466" y="1544"/>
                  </a:cubicBezTo>
                  <a:lnTo>
                    <a:pt x="3119" y="1072"/>
                  </a:lnTo>
                  <a:cubicBezTo>
                    <a:pt x="2836" y="851"/>
                    <a:pt x="2678" y="473"/>
                    <a:pt x="2521" y="95"/>
                  </a:cubicBezTo>
                  <a:lnTo>
                    <a:pt x="1985" y="95"/>
                  </a:lnTo>
                  <a:cubicBezTo>
                    <a:pt x="1418" y="95"/>
                    <a:pt x="882" y="64"/>
                    <a:pt x="41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230;p40">
              <a:extLst>
                <a:ext uri="{FF2B5EF4-FFF2-40B4-BE49-F238E27FC236}">
                  <a16:creationId xmlns:a16="http://schemas.microsoft.com/office/drawing/2014/main" id="{B39A0BE2-786B-46CD-BF27-09A10A51BDBD}"/>
                </a:ext>
              </a:extLst>
            </p:cNvPr>
            <p:cNvSpPr/>
            <p:nvPr/>
          </p:nvSpPr>
          <p:spPr>
            <a:xfrm>
              <a:off x="-33558825" y="4030650"/>
              <a:ext cx="118950" cy="120525"/>
            </a:xfrm>
            <a:custGeom>
              <a:avLst/>
              <a:gdLst/>
              <a:ahLst/>
              <a:cxnLst/>
              <a:rect l="l" t="t" r="r" b="b"/>
              <a:pathLst>
                <a:path w="4758" h="4821" extrusionOk="0">
                  <a:moveTo>
                    <a:pt x="2395" y="0"/>
                  </a:moveTo>
                  <a:cubicBezTo>
                    <a:pt x="1922" y="0"/>
                    <a:pt x="1418" y="32"/>
                    <a:pt x="1008" y="95"/>
                  </a:cubicBezTo>
                  <a:cubicBezTo>
                    <a:pt x="977" y="599"/>
                    <a:pt x="599" y="977"/>
                    <a:pt x="63" y="1040"/>
                  </a:cubicBezTo>
                  <a:cubicBezTo>
                    <a:pt x="32" y="1450"/>
                    <a:pt x="0" y="1922"/>
                    <a:pt x="0" y="2395"/>
                  </a:cubicBezTo>
                  <a:cubicBezTo>
                    <a:pt x="0" y="2867"/>
                    <a:pt x="32" y="3340"/>
                    <a:pt x="63" y="3781"/>
                  </a:cubicBezTo>
                  <a:cubicBezTo>
                    <a:pt x="599" y="3812"/>
                    <a:pt x="977" y="4222"/>
                    <a:pt x="1008" y="4726"/>
                  </a:cubicBezTo>
                  <a:cubicBezTo>
                    <a:pt x="1449" y="4758"/>
                    <a:pt x="1922" y="4821"/>
                    <a:pt x="2395" y="4821"/>
                  </a:cubicBezTo>
                  <a:lnTo>
                    <a:pt x="2804" y="4821"/>
                  </a:lnTo>
                  <a:cubicBezTo>
                    <a:pt x="2804" y="4695"/>
                    <a:pt x="2741" y="4569"/>
                    <a:pt x="2741" y="4506"/>
                  </a:cubicBezTo>
                  <a:cubicBezTo>
                    <a:pt x="2741" y="3151"/>
                    <a:pt x="3592" y="2017"/>
                    <a:pt x="4757" y="1576"/>
                  </a:cubicBezTo>
                  <a:cubicBezTo>
                    <a:pt x="4757" y="1387"/>
                    <a:pt x="4726" y="1229"/>
                    <a:pt x="4726" y="1040"/>
                  </a:cubicBezTo>
                  <a:cubicBezTo>
                    <a:pt x="4222" y="977"/>
                    <a:pt x="3812" y="599"/>
                    <a:pt x="3781" y="95"/>
                  </a:cubicBezTo>
                  <a:cubicBezTo>
                    <a:pt x="3340" y="32"/>
                    <a:pt x="2867" y="0"/>
                    <a:pt x="239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231;p40">
              <a:extLst>
                <a:ext uri="{FF2B5EF4-FFF2-40B4-BE49-F238E27FC236}">
                  <a16:creationId xmlns:a16="http://schemas.microsoft.com/office/drawing/2014/main" id="{8D24E6A2-A852-4DF5-B932-03DEC97477D4}"/>
                </a:ext>
              </a:extLst>
            </p:cNvPr>
            <p:cNvSpPr/>
            <p:nvPr/>
          </p:nvSpPr>
          <p:spPr>
            <a:xfrm>
              <a:off x="-33639950" y="4129900"/>
              <a:ext cx="100825" cy="100825"/>
            </a:xfrm>
            <a:custGeom>
              <a:avLst/>
              <a:gdLst/>
              <a:ahLst/>
              <a:cxnLst/>
              <a:rect l="l" t="t" r="r" b="b"/>
              <a:pathLst>
                <a:path w="4033" h="4033" extrusionOk="0">
                  <a:moveTo>
                    <a:pt x="0" y="0"/>
                  </a:moveTo>
                  <a:lnTo>
                    <a:pt x="0" y="0"/>
                  </a:lnTo>
                  <a:cubicBezTo>
                    <a:pt x="567" y="1953"/>
                    <a:pt x="2111" y="3466"/>
                    <a:pt x="4033" y="4033"/>
                  </a:cubicBezTo>
                  <a:cubicBezTo>
                    <a:pt x="3592" y="3466"/>
                    <a:pt x="3245" y="2741"/>
                    <a:pt x="2962" y="1827"/>
                  </a:cubicBezTo>
                  <a:cubicBezTo>
                    <a:pt x="2584" y="1733"/>
                    <a:pt x="2300" y="1481"/>
                    <a:pt x="2206" y="1071"/>
                  </a:cubicBezTo>
                  <a:cubicBezTo>
                    <a:pt x="1323" y="851"/>
                    <a:pt x="567" y="44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232;p40">
              <a:extLst>
                <a:ext uri="{FF2B5EF4-FFF2-40B4-BE49-F238E27FC236}">
                  <a16:creationId xmlns:a16="http://schemas.microsoft.com/office/drawing/2014/main" id="{D96045D2-E23C-4DB0-808A-36C3C64B997A}"/>
                </a:ext>
              </a:extLst>
            </p:cNvPr>
            <p:cNvSpPr/>
            <p:nvPr/>
          </p:nvSpPr>
          <p:spPr>
            <a:xfrm>
              <a:off x="-33459600" y="3951875"/>
              <a:ext cx="100850" cy="100075"/>
            </a:xfrm>
            <a:custGeom>
              <a:avLst/>
              <a:gdLst/>
              <a:ahLst/>
              <a:cxnLst/>
              <a:rect l="l" t="t" r="r" b="b"/>
              <a:pathLst>
                <a:path w="4034" h="4003" extrusionOk="0">
                  <a:moveTo>
                    <a:pt x="1" y="1"/>
                  </a:moveTo>
                  <a:lnTo>
                    <a:pt x="1" y="1"/>
                  </a:lnTo>
                  <a:cubicBezTo>
                    <a:pt x="442" y="537"/>
                    <a:pt x="788" y="1293"/>
                    <a:pt x="1072" y="2206"/>
                  </a:cubicBezTo>
                  <a:cubicBezTo>
                    <a:pt x="1419" y="2238"/>
                    <a:pt x="1734" y="2553"/>
                    <a:pt x="1828" y="2962"/>
                  </a:cubicBezTo>
                  <a:cubicBezTo>
                    <a:pt x="2710" y="3183"/>
                    <a:pt x="3466" y="3592"/>
                    <a:pt x="4033" y="4002"/>
                  </a:cubicBezTo>
                  <a:cubicBezTo>
                    <a:pt x="3466" y="2080"/>
                    <a:pt x="1923" y="537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233;p40">
              <a:extLst>
                <a:ext uri="{FF2B5EF4-FFF2-40B4-BE49-F238E27FC236}">
                  <a16:creationId xmlns:a16="http://schemas.microsoft.com/office/drawing/2014/main" id="{91EFF082-413F-4932-B3CA-9B259D9A9AD8}"/>
                </a:ext>
              </a:extLst>
            </p:cNvPr>
            <p:cNvSpPr/>
            <p:nvPr/>
          </p:nvSpPr>
          <p:spPr>
            <a:xfrm>
              <a:off x="-33639950" y="3951100"/>
              <a:ext cx="100825" cy="100050"/>
            </a:xfrm>
            <a:custGeom>
              <a:avLst/>
              <a:gdLst/>
              <a:ahLst/>
              <a:cxnLst/>
              <a:rect l="l" t="t" r="r" b="b"/>
              <a:pathLst>
                <a:path w="4033" h="4002" extrusionOk="0">
                  <a:moveTo>
                    <a:pt x="4033" y="0"/>
                  </a:moveTo>
                  <a:lnTo>
                    <a:pt x="4033" y="0"/>
                  </a:lnTo>
                  <a:cubicBezTo>
                    <a:pt x="2111" y="536"/>
                    <a:pt x="567" y="2080"/>
                    <a:pt x="0" y="4002"/>
                  </a:cubicBezTo>
                  <a:cubicBezTo>
                    <a:pt x="567" y="3592"/>
                    <a:pt x="1323" y="3214"/>
                    <a:pt x="2206" y="2962"/>
                  </a:cubicBezTo>
                  <a:cubicBezTo>
                    <a:pt x="2300" y="2552"/>
                    <a:pt x="2615" y="2269"/>
                    <a:pt x="2962" y="2206"/>
                  </a:cubicBezTo>
                  <a:cubicBezTo>
                    <a:pt x="3214" y="1292"/>
                    <a:pt x="3592" y="505"/>
                    <a:pt x="403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234;p40">
              <a:extLst>
                <a:ext uri="{FF2B5EF4-FFF2-40B4-BE49-F238E27FC236}">
                  <a16:creationId xmlns:a16="http://schemas.microsoft.com/office/drawing/2014/main" id="{A48C6A5C-8F2B-492F-864A-86340975B837}"/>
                </a:ext>
              </a:extLst>
            </p:cNvPr>
            <p:cNvSpPr/>
            <p:nvPr/>
          </p:nvSpPr>
          <p:spPr>
            <a:xfrm>
              <a:off x="-33472975" y="4082625"/>
              <a:ext cx="119725" cy="155200"/>
            </a:xfrm>
            <a:custGeom>
              <a:avLst/>
              <a:gdLst/>
              <a:ahLst/>
              <a:cxnLst/>
              <a:rect l="l" t="t" r="r" b="b"/>
              <a:pathLst>
                <a:path w="4789" h="6208" extrusionOk="0">
                  <a:moveTo>
                    <a:pt x="2395" y="1355"/>
                  </a:moveTo>
                  <a:cubicBezTo>
                    <a:pt x="2930" y="1355"/>
                    <a:pt x="3403" y="1828"/>
                    <a:pt x="3403" y="2364"/>
                  </a:cubicBezTo>
                  <a:cubicBezTo>
                    <a:pt x="3403" y="2962"/>
                    <a:pt x="2930" y="3403"/>
                    <a:pt x="2395" y="3403"/>
                  </a:cubicBezTo>
                  <a:cubicBezTo>
                    <a:pt x="1827" y="3403"/>
                    <a:pt x="1355" y="2931"/>
                    <a:pt x="1355" y="2364"/>
                  </a:cubicBezTo>
                  <a:cubicBezTo>
                    <a:pt x="1355" y="1828"/>
                    <a:pt x="1827" y="1355"/>
                    <a:pt x="2395" y="1355"/>
                  </a:cubicBezTo>
                  <a:close/>
                  <a:moveTo>
                    <a:pt x="2395" y="1"/>
                  </a:moveTo>
                  <a:cubicBezTo>
                    <a:pt x="1040" y="1"/>
                    <a:pt x="0" y="1072"/>
                    <a:pt x="0" y="2427"/>
                  </a:cubicBezTo>
                  <a:cubicBezTo>
                    <a:pt x="0" y="2994"/>
                    <a:pt x="221" y="3592"/>
                    <a:pt x="630" y="4002"/>
                  </a:cubicBezTo>
                  <a:lnTo>
                    <a:pt x="2111" y="6050"/>
                  </a:lnTo>
                  <a:cubicBezTo>
                    <a:pt x="2206" y="6113"/>
                    <a:pt x="2269" y="6207"/>
                    <a:pt x="2395" y="6207"/>
                  </a:cubicBezTo>
                  <a:cubicBezTo>
                    <a:pt x="2521" y="6207"/>
                    <a:pt x="2584" y="6144"/>
                    <a:pt x="2678" y="6050"/>
                  </a:cubicBezTo>
                  <a:lnTo>
                    <a:pt x="4442" y="3592"/>
                  </a:lnTo>
                  <a:cubicBezTo>
                    <a:pt x="4663" y="3246"/>
                    <a:pt x="4757" y="2805"/>
                    <a:pt x="4757" y="2364"/>
                  </a:cubicBezTo>
                  <a:cubicBezTo>
                    <a:pt x="4789" y="1072"/>
                    <a:pt x="3686" y="1"/>
                    <a:pt x="2395" y="1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235;p40">
              <a:extLst>
                <a:ext uri="{FF2B5EF4-FFF2-40B4-BE49-F238E27FC236}">
                  <a16:creationId xmlns:a16="http://schemas.microsoft.com/office/drawing/2014/main" id="{2E5E15AF-0CB8-4CA6-BE28-F98C73EAE20C}"/>
                </a:ext>
              </a:extLst>
            </p:cNvPr>
            <p:cNvSpPr/>
            <p:nvPr/>
          </p:nvSpPr>
          <p:spPr>
            <a:xfrm>
              <a:off x="-33421775" y="4133825"/>
              <a:ext cx="17350" cy="18150"/>
            </a:xfrm>
            <a:custGeom>
              <a:avLst/>
              <a:gdLst/>
              <a:ahLst/>
              <a:cxnLst/>
              <a:rect l="l" t="t" r="r" b="b"/>
              <a:pathLst>
                <a:path w="694" h="726" extrusionOk="0">
                  <a:moveTo>
                    <a:pt x="347" y="1"/>
                  </a:moveTo>
                  <a:cubicBezTo>
                    <a:pt x="158" y="1"/>
                    <a:pt x="0" y="158"/>
                    <a:pt x="0" y="379"/>
                  </a:cubicBezTo>
                  <a:cubicBezTo>
                    <a:pt x="0" y="568"/>
                    <a:pt x="158" y="725"/>
                    <a:pt x="347" y="725"/>
                  </a:cubicBezTo>
                  <a:cubicBezTo>
                    <a:pt x="536" y="725"/>
                    <a:pt x="693" y="568"/>
                    <a:pt x="693" y="379"/>
                  </a:cubicBezTo>
                  <a:cubicBezTo>
                    <a:pt x="693" y="158"/>
                    <a:pt x="536" y="1"/>
                    <a:pt x="34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61" name="Picture 6" descr="Página 23 | Imágenes de Icono Exportacion - Descarga gratuita en Freepik">
            <a:extLst>
              <a:ext uri="{FF2B5EF4-FFF2-40B4-BE49-F238E27FC236}">
                <a16:creationId xmlns:a16="http://schemas.microsoft.com/office/drawing/2014/main" id="{67F2E583-5F4D-4CE2-8EE0-BA9ABFE74D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932" y="4155990"/>
            <a:ext cx="955490" cy="955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2842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Conector recto 41"/>
          <p:cNvCxnSpPr/>
          <p:nvPr/>
        </p:nvCxnSpPr>
        <p:spPr>
          <a:xfrm>
            <a:off x="288099" y="764088"/>
            <a:ext cx="11561523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Resultado de imagen para iconos de agua red públ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3C63B98-7FAF-4A84-BA14-643A91B9A005}"/>
              </a:ext>
            </a:extLst>
          </p:cNvPr>
          <p:cNvSpPr txBox="1"/>
          <p:nvPr/>
        </p:nvSpPr>
        <p:spPr>
          <a:xfrm>
            <a:off x="1042736" y="1778674"/>
            <a:ext cx="101065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4000" b="1" dirty="0">
                <a:latin typeface="Calibri Light" pitchFamily="34" charset="0"/>
                <a:ea typeface="Calibri" pitchFamily="34" charset="0"/>
                <a:cs typeface="Times New Roman" pitchFamily="18" charset="0"/>
              </a:rPr>
              <a:t>Contenido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417C2E7-0FFE-4A64-944A-BC894083776D}"/>
              </a:ext>
            </a:extLst>
          </p:cNvPr>
          <p:cNvSpPr txBox="1"/>
          <p:nvPr/>
        </p:nvSpPr>
        <p:spPr>
          <a:xfrm>
            <a:off x="1042735" y="3224284"/>
            <a:ext cx="102784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s-PE" sz="2400" b="1" dirty="0">
                <a:solidFill>
                  <a:srgbClr val="002060"/>
                </a:solidFill>
                <a:latin typeface="Calibri Light" pitchFamily="34" charset="0"/>
                <a:ea typeface="Calibri" pitchFamily="34" charset="0"/>
                <a:cs typeface="Times New Roman" pitchFamily="18" charset="0"/>
              </a:rPr>
              <a:t>Composición y aporte a la economía 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s-PE" sz="2400" b="1" dirty="0">
                <a:solidFill>
                  <a:schemeClr val="bg1">
                    <a:lumMod val="65000"/>
                  </a:schemeClr>
                </a:solidFill>
                <a:latin typeface="Calibri Light" pitchFamily="34" charset="0"/>
                <a:ea typeface="Calibri" pitchFamily="34" charset="0"/>
                <a:cs typeface="Times New Roman" pitchFamily="18" charset="0"/>
              </a:rPr>
              <a:t>Dinámica empresarial 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s-PE" sz="2400" b="1" dirty="0">
                <a:solidFill>
                  <a:schemeClr val="bg1">
                    <a:lumMod val="65000"/>
                  </a:schemeClr>
                </a:solidFill>
                <a:latin typeface="Calibri Light" pitchFamily="34" charset="0"/>
                <a:ea typeface="Calibri" pitchFamily="34" charset="0"/>
                <a:cs typeface="Times New Roman" pitchFamily="18" charset="0"/>
              </a:rPr>
              <a:t>Producción 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s-PE" sz="2400" b="1" dirty="0">
                <a:solidFill>
                  <a:schemeClr val="bg1">
                    <a:lumMod val="65000"/>
                  </a:schemeClr>
                </a:solidFill>
                <a:latin typeface="Calibri Light" pitchFamily="34" charset="0"/>
                <a:ea typeface="Calibri" pitchFamily="34" charset="0"/>
                <a:cs typeface="Times New Roman" pitchFamily="18" charset="0"/>
              </a:rPr>
              <a:t>Crédito y empleo 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s-PE" sz="2400" b="1" dirty="0">
                <a:solidFill>
                  <a:schemeClr val="bg1">
                    <a:lumMod val="65000"/>
                  </a:schemeClr>
                </a:solidFill>
                <a:latin typeface="Calibri Light" pitchFamily="34" charset="0"/>
                <a:ea typeface="Calibri" pitchFamily="34" charset="0"/>
                <a:cs typeface="Times New Roman" pitchFamily="18" charset="0"/>
              </a:rPr>
              <a:t>Comercio exterior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A078EA64-9DEF-449F-A630-8F4E3F03FBA9}"/>
              </a:ext>
            </a:extLst>
          </p:cNvPr>
          <p:cNvSpPr/>
          <p:nvPr/>
        </p:nvSpPr>
        <p:spPr>
          <a:xfrm>
            <a:off x="769831" y="1626035"/>
            <a:ext cx="130921" cy="101316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8BDD4DEE-E317-4B6B-A8FB-C767E9563BE4}"/>
              </a:ext>
            </a:extLst>
          </p:cNvPr>
          <p:cNvCxnSpPr/>
          <p:nvPr/>
        </p:nvCxnSpPr>
        <p:spPr>
          <a:xfrm>
            <a:off x="1139309" y="3091768"/>
            <a:ext cx="3024000" cy="5543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4483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ángulo redondeado 49"/>
          <p:cNvSpPr/>
          <p:nvPr/>
        </p:nvSpPr>
        <p:spPr>
          <a:xfrm>
            <a:off x="889102" y="2061291"/>
            <a:ext cx="973957" cy="3431454"/>
          </a:xfrm>
          <a:prstGeom prst="roundRect">
            <a:avLst/>
          </a:prstGeom>
          <a:solidFill>
            <a:srgbClr val="F2B800">
              <a:alpha val="20000"/>
            </a:srgbClr>
          </a:solidFill>
          <a:ln w="635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PE" sz="1400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512987" y="151212"/>
            <a:ext cx="11111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PE"/>
            </a:defPPr>
            <a:lvl1pPr>
              <a:defRPr sz="2400" b="1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defRPr>
            </a:lvl1pPr>
          </a:lstStyle>
          <a:p>
            <a:r>
              <a:rPr lang="es-PE" dirty="0"/>
              <a:t>Industria de Cuero y Calzado: </a:t>
            </a:r>
            <a:r>
              <a:rPr lang="es-PE" dirty="0">
                <a:solidFill>
                  <a:srgbClr val="0070C0"/>
                </a:solidFill>
              </a:rPr>
              <a:t>Composición y aporte a la economía</a:t>
            </a:r>
          </a:p>
        </p:txBody>
      </p:sp>
      <p:sp>
        <p:nvSpPr>
          <p:cNvPr id="91" name="Rectángulo redondeado 90"/>
          <p:cNvSpPr/>
          <p:nvPr/>
        </p:nvSpPr>
        <p:spPr>
          <a:xfrm>
            <a:off x="889102" y="1179390"/>
            <a:ext cx="4088368" cy="68515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5"/>
            </a:solidFill>
            <a:prstDash val="dash"/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s-PE" sz="1600" b="1" dirty="0">
                <a:solidFill>
                  <a:schemeClr val="accent5"/>
                </a:solidFill>
              </a:rPr>
              <a:t>Industria de Cuero y calzado:</a:t>
            </a:r>
          </a:p>
          <a:p>
            <a:pPr algn="ctr">
              <a:lnSpc>
                <a:spcPct val="107000"/>
              </a:lnSpc>
            </a:pPr>
            <a:r>
              <a:rPr lang="es-PE" sz="1600" b="1" dirty="0">
                <a:solidFill>
                  <a:schemeClr val="accent5"/>
                </a:solidFill>
              </a:rPr>
              <a:t> </a:t>
            </a:r>
            <a:r>
              <a:rPr lang="es-PE" sz="1600" b="1" dirty="0"/>
              <a:t>Composición</a:t>
            </a:r>
            <a:endParaRPr lang="es-MX" sz="16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889102" y="5654633"/>
            <a:ext cx="3829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800" dirty="0"/>
              <a:t>Fuente: INEI – Clasificación Industrial Internacional Uniforme – CIIU Rev. 4: Div 15 fabricación de cueros y productos conexos</a:t>
            </a:r>
          </a:p>
          <a:p>
            <a:r>
              <a:rPr lang="es-PE" sz="800" dirty="0"/>
              <a:t>Elaboración: PRODUCE - OEE</a:t>
            </a:r>
          </a:p>
        </p:txBody>
      </p:sp>
      <p:sp>
        <p:nvSpPr>
          <p:cNvPr id="136" name="Rectángulo redondeado 135">
            <a:extLst>
              <a:ext uri="{FF2B5EF4-FFF2-40B4-BE49-F238E27FC236}">
                <a16:creationId xmlns:a16="http://schemas.microsoft.com/office/drawing/2014/main" id="{45A73482-815A-4C68-B6D8-3C0832692590}"/>
              </a:ext>
            </a:extLst>
          </p:cNvPr>
          <p:cNvSpPr/>
          <p:nvPr/>
        </p:nvSpPr>
        <p:spPr>
          <a:xfrm>
            <a:off x="5580576" y="4652876"/>
            <a:ext cx="6170181" cy="1726096"/>
          </a:xfrm>
          <a:prstGeom prst="round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En el último quinquenio (2019-2023), la </a:t>
            </a: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industria de cuero y calzado registró una disminución de 7.1% en promedio anual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. En 2020, esta industria experimentó una fuerte caída (-32.2%) por efectos de la pandemia de COVID-19, posterior a ello, </a:t>
            </a: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el año 2021  y 2022 dio señales de recuperación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, aunque aún no supera los niveles prepandémicos. </a:t>
            </a: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En 2023, esta </a:t>
            </a: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industria contribuyó con el 1.0% al PBI manufacturero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y con el 0.12% al PBI Nacional. </a:t>
            </a:r>
          </a:p>
        </p:txBody>
      </p:sp>
      <p:sp>
        <p:nvSpPr>
          <p:cNvPr id="138" name="Rectángulo 137">
            <a:extLst>
              <a:ext uri="{FF2B5EF4-FFF2-40B4-BE49-F238E27FC236}">
                <a16:creationId xmlns:a16="http://schemas.microsoft.com/office/drawing/2014/main" id="{61F9EEF0-D71C-40E6-A3D6-0B6A728EF3AE}"/>
              </a:ext>
            </a:extLst>
          </p:cNvPr>
          <p:cNvSpPr/>
          <p:nvPr/>
        </p:nvSpPr>
        <p:spPr>
          <a:xfrm>
            <a:off x="5910376" y="849393"/>
            <a:ext cx="5939246" cy="543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" algn="ctr">
              <a:lnSpc>
                <a:spcPct val="107000"/>
              </a:lnSpc>
              <a:spcAft>
                <a:spcPts val="0"/>
              </a:spcAft>
            </a:pPr>
            <a:r>
              <a:rPr lang="es-PE" sz="14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Industria de cuero y  calzado: </a:t>
            </a:r>
            <a:r>
              <a:rPr lang="es-PE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PBI, 2019-2023</a:t>
            </a:r>
          </a:p>
          <a:p>
            <a:pPr marL="11430" algn="ctr">
              <a:lnSpc>
                <a:spcPct val="107000"/>
              </a:lnSpc>
              <a:spcAft>
                <a:spcPts val="0"/>
              </a:spcAft>
            </a:pPr>
            <a:r>
              <a:rPr lang="es-MX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PE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 precios constantes de 2007)</a:t>
            </a:r>
            <a:endParaRPr lang="es-PE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9" name="Rectángulo 138"/>
          <p:cNvSpPr/>
          <p:nvPr/>
        </p:nvSpPr>
        <p:spPr>
          <a:xfrm>
            <a:off x="5316676" y="4003532"/>
            <a:ext cx="2359638" cy="473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s-MX" sz="12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Industria de calzado: </a:t>
            </a:r>
          </a:p>
          <a:p>
            <a:pPr algn="ctr">
              <a:lnSpc>
                <a:spcPct val="107000"/>
              </a:lnSpc>
            </a:pPr>
            <a:r>
              <a:rPr lang="es-MX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Aporte a la economía (2023)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9963499" y="3900202"/>
            <a:ext cx="1626423" cy="619611"/>
            <a:chOff x="7709086" y="4050651"/>
            <a:chExt cx="1626423" cy="619611"/>
          </a:xfrm>
        </p:grpSpPr>
        <p:sp>
          <p:nvSpPr>
            <p:cNvPr id="141" name="Rectángulo 140"/>
            <p:cNvSpPr/>
            <p:nvPr/>
          </p:nvSpPr>
          <p:spPr>
            <a:xfrm>
              <a:off x="7709086" y="4133640"/>
              <a:ext cx="1028542" cy="5366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1400" b="1" kern="1200" dirty="0">
                  <a:solidFill>
                    <a:srgbClr val="00B0F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PBI Nacional</a:t>
              </a:r>
              <a:endParaRPr lang="es-PE" sz="1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" name="Grupo 3"/>
            <p:cNvGrpSpPr/>
            <p:nvPr/>
          </p:nvGrpSpPr>
          <p:grpSpPr>
            <a:xfrm>
              <a:off x="8631123" y="4050651"/>
              <a:ext cx="704386" cy="540000"/>
              <a:chOff x="8672197" y="4127126"/>
              <a:chExt cx="704386" cy="540000"/>
            </a:xfrm>
          </p:grpSpPr>
          <p:sp>
            <p:nvSpPr>
              <p:cNvPr id="140" name="Lágrima 139"/>
              <p:cNvSpPr/>
              <p:nvPr/>
            </p:nvSpPr>
            <p:spPr>
              <a:xfrm rot="8238031">
                <a:off x="8724208" y="4127126"/>
                <a:ext cx="540000" cy="540000"/>
              </a:xfrm>
              <a:prstGeom prst="teardrop">
                <a:avLst/>
              </a:prstGeom>
              <a:solidFill>
                <a:srgbClr val="00B0F0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s-PE" sz="2800" dirty="0"/>
              </a:p>
            </p:txBody>
          </p:sp>
          <p:sp>
            <p:nvSpPr>
              <p:cNvPr id="146" name="CuadroTexto 145"/>
              <p:cNvSpPr txBox="1"/>
              <p:nvPr/>
            </p:nvSpPr>
            <p:spPr>
              <a:xfrm>
                <a:off x="8672197" y="4273279"/>
                <a:ext cx="704386" cy="292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PE" sz="13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0.12%</a:t>
                </a:r>
              </a:p>
            </p:txBody>
          </p:sp>
        </p:grpSp>
      </p:grpSp>
      <p:sp>
        <p:nvSpPr>
          <p:cNvPr id="147" name="CuadroTexto 146"/>
          <p:cNvSpPr txBox="1"/>
          <p:nvPr/>
        </p:nvSpPr>
        <p:spPr>
          <a:xfrm>
            <a:off x="5806715" y="6448198"/>
            <a:ext cx="59440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800" dirty="0"/>
              <a:t>Fuente: INEI –2018-2023</a:t>
            </a:r>
            <a:r>
              <a:rPr lang="es-ES" sz="800" dirty="0"/>
              <a:t>    E/ Estimado</a:t>
            </a:r>
            <a:endParaRPr lang="es-PE" sz="800" dirty="0"/>
          </a:p>
          <a:p>
            <a:r>
              <a:rPr lang="es-PE" sz="800" dirty="0"/>
              <a:t>Elaboración: PRODUCE - OEE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8036902" y="3905358"/>
            <a:ext cx="1821861" cy="551078"/>
            <a:chOff x="9545131" y="4166794"/>
            <a:chExt cx="1821861" cy="551078"/>
          </a:xfrm>
        </p:grpSpPr>
        <p:grpSp>
          <p:nvGrpSpPr>
            <p:cNvPr id="6" name="Grupo 5"/>
            <p:cNvGrpSpPr/>
            <p:nvPr/>
          </p:nvGrpSpPr>
          <p:grpSpPr>
            <a:xfrm>
              <a:off x="9545131" y="4166794"/>
              <a:ext cx="1766456" cy="551078"/>
              <a:chOff x="9478751" y="4024344"/>
              <a:chExt cx="1766456" cy="551078"/>
            </a:xfrm>
          </p:grpSpPr>
          <p:sp>
            <p:nvSpPr>
              <p:cNvPr id="145" name="Rectángulo 144"/>
              <p:cNvSpPr/>
              <p:nvPr/>
            </p:nvSpPr>
            <p:spPr>
              <a:xfrm>
                <a:off x="9478751" y="4032260"/>
                <a:ext cx="1290332" cy="5431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MX" sz="1400" b="1" kern="1200" dirty="0">
                    <a:solidFill>
                      <a:schemeClr val="accent4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PBI Manufactura</a:t>
                </a:r>
                <a:endParaRPr lang="es-PE" sz="1400" b="1" dirty="0">
                  <a:solidFill>
                    <a:schemeClr val="accent4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Lágrima 39"/>
              <p:cNvSpPr/>
              <p:nvPr/>
            </p:nvSpPr>
            <p:spPr>
              <a:xfrm rot="8238031">
                <a:off x="10705207" y="4024344"/>
                <a:ext cx="540000" cy="540000"/>
              </a:xfrm>
              <a:prstGeom prst="teardrop">
                <a:avLst/>
              </a:prstGeom>
              <a:solidFill>
                <a:schemeClr val="accent4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s-PE" sz="2800" dirty="0"/>
              </a:p>
            </p:txBody>
          </p:sp>
        </p:grpSp>
        <p:sp>
          <p:nvSpPr>
            <p:cNvPr id="41" name="CuadroTexto 40"/>
            <p:cNvSpPr txBox="1"/>
            <p:nvPr/>
          </p:nvSpPr>
          <p:spPr>
            <a:xfrm>
              <a:off x="10716181" y="4262361"/>
              <a:ext cx="6508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1.0%</a:t>
              </a:r>
            </a:p>
          </p:txBody>
        </p:sp>
      </p:grpSp>
      <p:sp>
        <p:nvSpPr>
          <p:cNvPr id="47" name="Rectángulo redondeado 46"/>
          <p:cNvSpPr/>
          <p:nvPr/>
        </p:nvSpPr>
        <p:spPr>
          <a:xfrm>
            <a:off x="2087865" y="2061290"/>
            <a:ext cx="3056309" cy="3431454"/>
          </a:xfrm>
          <a:prstGeom prst="roundRect">
            <a:avLst/>
          </a:prstGeom>
          <a:solidFill>
            <a:schemeClr val="bg1">
              <a:lumMod val="85000"/>
              <a:alpha val="20000"/>
            </a:schemeClr>
          </a:solidFill>
          <a:ln w="635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Esta división comprende el </a:t>
            </a:r>
            <a:r>
              <a:rPr lang="es-MX" sz="12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adobo y teñido de pieles</a:t>
            </a:r>
            <a:r>
              <a:rPr lang="es-MX" sz="12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, la transformación de pieles en cuero mediante operaciones de curtido y adobo y la fabricación de productos acabados de cuero</a:t>
            </a:r>
            <a:r>
              <a:rPr lang="es-MX" sz="14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.</a:t>
            </a:r>
          </a:p>
          <a:p>
            <a:endParaRPr lang="es-PE" sz="1000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Abarca también la </a:t>
            </a:r>
            <a:r>
              <a:rPr lang="es-MX" sz="12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fabricación de productos similares</a:t>
            </a:r>
            <a:r>
              <a:rPr lang="es-MX" sz="12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 a partir de otros materiales (cueros de imitación o sucedáneos de cuero), como </a:t>
            </a:r>
            <a:r>
              <a:rPr lang="es-MX" sz="12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calzado de caucho, maletas de materiales textiles,</a:t>
            </a:r>
            <a:r>
              <a:rPr lang="es-MX" sz="12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 etc.</a:t>
            </a:r>
          </a:p>
          <a:p>
            <a:endParaRPr lang="es-ES" sz="1200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Fabricación de calzado </a:t>
            </a:r>
            <a:r>
              <a:rPr lang="es-MX" sz="12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para todo uso, de cualquier material y mediante cualquier proceso, incluido el moldeado</a:t>
            </a:r>
            <a:r>
              <a:rPr lang="es-ES" sz="12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.</a:t>
            </a:r>
            <a:endParaRPr lang="es-PE" sz="1200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746" y="2256720"/>
            <a:ext cx="682667" cy="684000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219" y="4772744"/>
            <a:ext cx="720000" cy="720000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344" y="4513816"/>
            <a:ext cx="517854" cy="517854"/>
          </a:xfrm>
          <a:prstGeom prst="rect">
            <a:avLst/>
          </a:prstGeom>
        </p:spPr>
      </p:pic>
      <p:pic>
        <p:nvPicPr>
          <p:cNvPr id="28" name="Imagen 27"/>
          <p:cNvPicPr/>
          <p:nvPr/>
        </p:nvPicPr>
        <p:blipFill rotWithShape="1">
          <a:blip r:embed="rId5"/>
          <a:srcRect l="14463" t="34803" r="70191" b="42935"/>
          <a:stretch/>
        </p:blipFill>
        <p:spPr bwMode="auto">
          <a:xfrm>
            <a:off x="927484" y="3425669"/>
            <a:ext cx="828675" cy="6762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8FEB70B3-672E-4445-A8DB-582A88064C2F}"/>
              </a:ext>
            </a:extLst>
          </p:cNvPr>
          <p:cNvCxnSpPr/>
          <p:nvPr/>
        </p:nvCxnSpPr>
        <p:spPr>
          <a:xfrm>
            <a:off x="288099" y="764088"/>
            <a:ext cx="11561523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2" name="Rectángulo 31">
            <a:extLst>
              <a:ext uri="{FF2B5EF4-FFF2-40B4-BE49-F238E27FC236}">
                <a16:creationId xmlns:a16="http://schemas.microsoft.com/office/drawing/2014/main" id="{C9C1400F-2F4A-48DC-B108-D32D38D5597A}"/>
              </a:ext>
            </a:extLst>
          </p:cNvPr>
          <p:cNvSpPr/>
          <p:nvPr/>
        </p:nvSpPr>
        <p:spPr>
          <a:xfrm>
            <a:off x="228600" y="0"/>
            <a:ext cx="271463" cy="104502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Flecha: a la derecha 1">
            <a:extLst>
              <a:ext uri="{FF2B5EF4-FFF2-40B4-BE49-F238E27FC236}">
                <a16:creationId xmlns:a16="http://schemas.microsoft.com/office/drawing/2014/main" id="{6F6448E1-1213-4A55-BDD2-A558AEA03125}"/>
              </a:ext>
            </a:extLst>
          </p:cNvPr>
          <p:cNvSpPr/>
          <p:nvPr/>
        </p:nvSpPr>
        <p:spPr>
          <a:xfrm>
            <a:off x="7773189" y="4101944"/>
            <a:ext cx="129840" cy="281141"/>
          </a:xfrm>
          <a:prstGeom prst="rightArrow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graphicFrame>
        <p:nvGraphicFramePr>
          <p:cNvPr id="29" name="Gráfico 28">
            <a:extLst>
              <a:ext uri="{FF2B5EF4-FFF2-40B4-BE49-F238E27FC236}">
                <a16:creationId xmlns:a16="http://schemas.microsoft.com/office/drawing/2014/main" id="{0D29049D-4EE5-4C59-8FDC-2268E04928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7814291"/>
              </p:ext>
            </p:extLst>
          </p:nvPr>
        </p:nvGraphicFramePr>
        <p:xfrm>
          <a:off x="6169322" y="1325764"/>
          <a:ext cx="5419755" cy="2547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645998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Conector recto 41"/>
          <p:cNvCxnSpPr/>
          <p:nvPr/>
        </p:nvCxnSpPr>
        <p:spPr>
          <a:xfrm>
            <a:off x="288099" y="764088"/>
            <a:ext cx="11561523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Resultado de imagen para iconos de agua red públ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3C63B98-7FAF-4A84-BA14-643A91B9A005}"/>
              </a:ext>
            </a:extLst>
          </p:cNvPr>
          <p:cNvSpPr txBox="1"/>
          <p:nvPr/>
        </p:nvSpPr>
        <p:spPr>
          <a:xfrm>
            <a:off x="1042736" y="1778674"/>
            <a:ext cx="101065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4000" b="1" dirty="0">
                <a:latin typeface="Calibri Light" pitchFamily="34" charset="0"/>
                <a:ea typeface="Calibri" pitchFamily="34" charset="0"/>
                <a:cs typeface="Times New Roman" pitchFamily="18" charset="0"/>
              </a:rPr>
              <a:t>Contenido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417C2E7-0FFE-4A64-944A-BC894083776D}"/>
              </a:ext>
            </a:extLst>
          </p:cNvPr>
          <p:cNvSpPr txBox="1"/>
          <p:nvPr/>
        </p:nvSpPr>
        <p:spPr>
          <a:xfrm>
            <a:off x="1042735" y="3224284"/>
            <a:ext cx="102784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s-PE" sz="2400" b="1" dirty="0">
                <a:solidFill>
                  <a:schemeClr val="bg1">
                    <a:lumMod val="65000"/>
                  </a:schemeClr>
                </a:solidFill>
                <a:latin typeface="Calibri Light" pitchFamily="34" charset="0"/>
                <a:ea typeface="Calibri" pitchFamily="34" charset="0"/>
                <a:cs typeface="Times New Roman" pitchFamily="18" charset="0"/>
              </a:rPr>
              <a:t>Composición y aporte a la economía 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s-PE" sz="2400" b="1" dirty="0">
                <a:solidFill>
                  <a:srgbClr val="002060"/>
                </a:solidFill>
                <a:latin typeface="Calibri Light" pitchFamily="34" charset="0"/>
                <a:ea typeface="Calibri" pitchFamily="34" charset="0"/>
                <a:cs typeface="Times New Roman" pitchFamily="18" charset="0"/>
              </a:rPr>
              <a:t>Dinámica empresarial 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s-PE" sz="2400" b="1" dirty="0">
                <a:solidFill>
                  <a:schemeClr val="bg1">
                    <a:lumMod val="65000"/>
                  </a:schemeClr>
                </a:solidFill>
                <a:latin typeface="Calibri Light" pitchFamily="34" charset="0"/>
                <a:ea typeface="Calibri" pitchFamily="34" charset="0"/>
                <a:cs typeface="Times New Roman" pitchFamily="18" charset="0"/>
              </a:rPr>
              <a:t>Producción 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s-PE" sz="2400" b="1" dirty="0">
                <a:solidFill>
                  <a:schemeClr val="bg1">
                    <a:lumMod val="65000"/>
                  </a:schemeClr>
                </a:solidFill>
                <a:latin typeface="Calibri Light" pitchFamily="34" charset="0"/>
                <a:ea typeface="Calibri" pitchFamily="34" charset="0"/>
                <a:cs typeface="Times New Roman" pitchFamily="18" charset="0"/>
              </a:rPr>
              <a:t>Crédito y empleo 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s-PE" sz="2400" b="1" dirty="0">
                <a:solidFill>
                  <a:schemeClr val="bg1">
                    <a:lumMod val="65000"/>
                  </a:schemeClr>
                </a:solidFill>
                <a:latin typeface="Calibri Light" pitchFamily="34" charset="0"/>
                <a:ea typeface="Calibri" pitchFamily="34" charset="0"/>
                <a:cs typeface="Times New Roman" pitchFamily="18" charset="0"/>
              </a:rPr>
              <a:t>Comercio exterior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A078EA64-9DEF-449F-A630-8F4E3F03FBA9}"/>
              </a:ext>
            </a:extLst>
          </p:cNvPr>
          <p:cNvSpPr/>
          <p:nvPr/>
        </p:nvSpPr>
        <p:spPr>
          <a:xfrm>
            <a:off x="769831" y="1626035"/>
            <a:ext cx="130921" cy="101316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8BDD4DEE-E317-4B6B-A8FB-C767E9563BE4}"/>
              </a:ext>
            </a:extLst>
          </p:cNvPr>
          <p:cNvCxnSpPr/>
          <p:nvPr/>
        </p:nvCxnSpPr>
        <p:spPr>
          <a:xfrm>
            <a:off x="1139309" y="3091768"/>
            <a:ext cx="3024000" cy="5543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1433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ángulo 28">
            <a:extLst>
              <a:ext uri="{FF2B5EF4-FFF2-40B4-BE49-F238E27FC236}">
                <a16:creationId xmlns:a16="http://schemas.microsoft.com/office/drawing/2014/main" id="{61F9EEF0-D71C-40E6-A3D6-0B6A728EF3AE}"/>
              </a:ext>
            </a:extLst>
          </p:cNvPr>
          <p:cNvSpPr/>
          <p:nvPr/>
        </p:nvSpPr>
        <p:spPr>
          <a:xfrm>
            <a:off x="539102" y="1066297"/>
            <a:ext cx="3815953" cy="536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" algn="ctr">
              <a:lnSpc>
                <a:spcPct val="107000"/>
              </a:lnSpc>
            </a:pPr>
            <a:r>
              <a:rPr lang="es-PE" sz="1400" b="1" dirty="0">
                <a:latin typeface="Arial" panose="020B0604020202020204" pitchFamily="34" charset="0"/>
                <a:cs typeface="Times New Roman" panose="02020603050405020304" pitchFamily="18" charset="0"/>
              </a:rPr>
              <a:t>Evolución de las empresas formales de la industria de cuero y calzado, 2018-2022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200E389-0F83-425C-B84F-A084982B592C}"/>
              </a:ext>
            </a:extLst>
          </p:cNvPr>
          <p:cNvSpPr txBox="1"/>
          <p:nvPr/>
        </p:nvSpPr>
        <p:spPr>
          <a:xfrm>
            <a:off x="7960269" y="6290781"/>
            <a:ext cx="38893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b="1" dirty="0"/>
              <a:t>Fuente: </a:t>
            </a:r>
            <a:r>
              <a:rPr lang="es-PE" sz="1100" dirty="0"/>
              <a:t>SUNAT (2022)   	</a:t>
            </a:r>
            <a:r>
              <a:rPr lang="es-PE" sz="1100" b="1" dirty="0"/>
              <a:t>Elaboración: </a:t>
            </a:r>
            <a:r>
              <a:rPr lang="es-PE" sz="1100" dirty="0"/>
              <a:t>PRODUCE (OEE)</a:t>
            </a:r>
          </a:p>
          <a:p>
            <a:r>
              <a:rPr lang="es-PE" sz="1100" dirty="0"/>
              <a:t>		*Región de domicilio fiscal</a:t>
            </a:r>
          </a:p>
        </p:txBody>
      </p:sp>
      <p:sp>
        <p:nvSpPr>
          <p:cNvPr id="41" name="CuadroTexto 34">
            <a:extLst>
              <a:ext uri="{FF2B5EF4-FFF2-40B4-BE49-F238E27FC236}">
                <a16:creationId xmlns:a16="http://schemas.microsoft.com/office/drawing/2014/main" id="{8149275B-6637-40EA-8B0F-48828143951C}"/>
              </a:ext>
            </a:extLst>
          </p:cNvPr>
          <p:cNvSpPr txBox="1"/>
          <p:nvPr/>
        </p:nvSpPr>
        <p:spPr>
          <a:xfrm>
            <a:off x="8638907" y="143991"/>
            <a:ext cx="689612" cy="312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400" b="1" dirty="0">
                <a:solidFill>
                  <a:srgbClr val="FFFFFF"/>
                </a:solidFill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194 ml</a:t>
            </a:r>
            <a:endParaRPr lang="es-PE" sz="1600" dirty="0">
              <a:effectLst/>
              <a:latin typeface="Calibri 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EA1835A0-D13B-48A1-AE7C-0F1C3E71D22D}"/>
              </a:ext>
            </a:extLst>
          </p:cNvPr>
          <p:cNvSpPr txBox="1"/>
          <p:nvPr/>
        </p:nvSpPr>
        <p:spPr>
          <a:xfrm>
            <a:off x="500063" y="216879"/>
            <a:ext cx="11111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PE"/>
            </a:defPPr>
            <a:lvl1pPr>
              <a:defRPr sz="2400" b="1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defRPr>
            </a:lvl1pPr>
          </a:lstStyle>
          <a:p>
            <a:r>
              <a:rPr lang="es-PE" dirty="0"/>
              <a:t>Industria de Cuero y Calzado: </a:t>
            </a:r>
            <a:r>
              <a:rPr lang="es-PE" dirty="0">
                <a:solidFill>
                  <a:srgbClr val="0070C0"/>
                </a:solidFill>
              </a:rPr>
              <a:t>Estructura empresarial</a:t>
            </a:r>
          </a:p>
        </p:txBody>
      </p:sp>
      <p:sp>
        <p:nvSpPr>
          <p:cNvPr id="35" name="Flecha derecha 34"/>
          <p:cNvSpPr/>
          <p:nvPr/>
        </p:nvSpPr>
        <p:spPr>
          <a:xfrm>
            <a:off x="4606806" y="2095446"/>
            <a:ext cx="166185" cy="2066839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61F9EEF0-D71C-40E6-A3D6-0B6A728EF3AE}"/>
              </a:ext>
            </a:extLst>
          </p:cNvPr>
          <p:cNvSpPr/>
          <p:nvPr/>
        </p:nvSpPr>
        <p:spPr>
          <a:xfrm>
            <a:off x="4759148" y="1037738"/>
            <a:ext cx="2757921" cy="767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" algn="ctr">
              <a:lnSpc>
                <a:spcPct val="107000"/>
              </a:lnSpc>
            </a:pPr>
            <a:r>
              <a:rPr lang="es-PE" sz="1400" b="1" dirty="0">
                <a:latin typeface="Arial" panose="020B0604020202020204" pitchFamily="34" charset="0"/>
                <a:cs typeface="Times New Roman" panose="02020603050405020304" pitchFamily="18" charset="0"/>
              </a:rPr>
              <a:t>Empresas formales según tamaño empresarial, 2022</a:t>
            </a:r>
          </a:p>
          <a:p>
            <a:pPr marL="11430" algn="ctr">
              <a:lnSpc>
                <a:spcPct val="107000"/>
              </a:lnSpc>
            </a:pPr>
            <a:r>
              <a:rPr lang="es-PE" sz="1400" dirty="0">
                <a:latin typeface="Arial" panose="020B0604020202020204" pitchFamily="34" charset="0"/>
                <a:cs typeface="Times New Roman" panose="02020603050405020304" pitchFamily="18" charset="0"/>
              </a:rPr>
              <a:t>(Porcentaje) </a:t>
            </a:r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61F9EEF0-D71C-40E6-A3D6-0B6A728EF3AE}"/>
              </a:ext>
            </a:extLst>
          </p:cNvPr>
          <p:cNvSpPr/>
          <p:nvPr/>
        </p:nvSpPr>
        <p:spPr>
          <a:xfrm>
            <a:off x="7960269" y="986031"/>
            <a:ext cx="3889353" cy="767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" algn="ctr">
              <a:lnSpc>
                <a:spcPct val="107000"/>
              </a:lnSpc>
            </a:pPr>
            <a:r>
              <a:rPr lang="es-PE" sz="1400" b="1" dirty="0">
                <a:latin typeface="Arial" panose="020B0604020202020204" pitchFamily="34" charset="0"/>
                <a:cs typeface="Times New Roman" panose="02020603050405020304" pitchFamily="18" charset="0"/>
              </a:rPr>
              <a:t>Distribución de las empresas formales según región, 2022</a:t>
            </a:r>
          </a:p>
          <a:p>
            <a:pPr marL="11430" algn="ctr">
              <a:lnSpc>
                <a:spcPct val="107000"/>
              </a:lnSpc>
            </a:pPr>
            <a:r>
              <a:rPr lang="es-PE" sz="1400" dirty="0">
                <a:latin typeface="Arial" panose="020B0604020202020204" pitchFamily="34" charset="0"/>
                <a:cs typeface="Times New Roman" panose="02020603050405020304" pitchFamily="18" charset="0"/>
              </a:rPr>
              <a:t>(Cantidad y Porcentaje) 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5079114" y="2133655"/>
            <a:ext cx="2019912" cy="2242642"/>
          </a:xfrm>
          <a:prstGeom prst="round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6" name="Rectángulo redondeado 3">
            <a:extLst>
              <a:ext uri="{FF2B5EF4-FFF2-40B4-BE49-F238E27FC236}">
                <a16:creationId xmlns:a16="http://schemas.microsoft.com/office/drawing/2014/main" id="{2C67FDA3-E1E0-4CC5-A00E-BA95EC76B24B}"/>
              </a:ext>
            </a:extLst>
          </p:cNvPr>
          <p:cNvSpPr/>
          <p:nvPr/>
        </p:nvSpPr>
        <p:spPr>
          <a:xfrm>
            <a:off x="242640" y="4562958"/>
            <a:ext cx="6652819" cy="1865827"/>
          </a:xfrm>
          <a:prstGeom prst="round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El número de empresas formales de la industria de cuero y calzado disminuyó a una tasa promedio anual de (-8.1%), en el último quinquenio.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En 2022, existen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6,707 empresas formales en esta industria, de las cuales el 95.6% son microempresas, el 4.0% pequeñas, el 0.1% medianas y el 0.3% gran empresa. </a:t>
            </a: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A nivel regional, </a:t>
            </a: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en 2022 se mantiene la concentración de empresas en la región Lima (44.7%),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seguido de La Libertad (28.7%), Arequipa (13.3%) y Junín (3.0%). Estas cuatro regiones concentraron el 89.8% del total de empresas formales de la industria de cuero y calzado.</a:t>
            </a:r>
            <a:endParaRPr lang="es-P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4415175-570B-4B3A-8867-EE9C062D48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820" y="1923788"/>
            <a:ext cx="2774117" cy="3962835"/>
          </a:xfrm>
          <a:prstGeom prst="rect">
            <a:avLst/>
          </a:prstGeom>
        </p:spPr>
      </p:pic>
      <p:graphicFrame>
        <p:nvGraphicFramePr>
          <p:cNvPr id="17" name="Gráfico 16">
            <a:extLst>
              <a:ext uri="{FF2B5EF4-FFF2-40B4-BE49-F238E27FC236}">
                <a16:creationId xmlns:a16="http://schemas.microsoft.com/office/drawing/2014/main" id="{F1580F81-E5EA-4378-9EDE-BAF81740B9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8683920"/>
              </p:ext>
            </p:extLst>
          </p:nvPr>
        </p:nvGraphicFramePr>
        <p:xfrm>
          <a:off x="414553" y="1716951"/>
          <a:ext cx="4065052" cy="2747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Gráfico 17">
            <a:extLst>
              <a:ext uri="{FF2B5EF4-FFF2-40B4-BE49-F238E27FC236}">
                <a16:creationId xmlns:a16="http://schemas.microsoft.com/office/drawing/2014/main" id="{D45A5DB2-D0B4-4E94-AB69-0BCA136863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9751998"/>
              </p:ext>
            </p:extLst>
          </p:nvPr>
        </p:nvGraphicFramePr>
        <p:xfrm>
          <a:off x="4828399" y="2095446"/>
          <a:ext cx="2619421" cy="2344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A14F2633-1913-492D-BFD6-79DDFEE63768}"/>
              </a:ext>
            </a:extLst>
          </p:cNvPr>
          <p:cNvCxnSpPr/>
          <p:nvPr/>
        </p:nvCxnSpPr>
        <p:spPr>
          <a:xfrm>
            <a:off x="288099" y="764088"/>
            <a:ext cx="11561523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1" name="Rectángulo 20">
            <a:extLst>
              <a:ext uri="{FF2B5EF4-FFF2-40B4-BE49-F238E27FC236}">
                <a16:creationId xmlns:a16="http://schemas.microsoft.com/office/drawing/2014/main" id="{3D0727E9-F78B-4B0C-8B5D-307A1CC62DD3}"/>
              </a:ext>
            </a:extLst>
          </p:cNvPr>
          <p:cNvSpPr/>
          <p:nvPr/>
        </p:nvSpPr>
        <p:spPr>
          <a:xfrm>
            <a:off x="228600" y="0"/>
            <a:ext cx="271463" cy="104502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aphicFrame>
        <p:nvGraphicFramePr>
          <p:cNvPr id="22" name="Gráfico 21">
            <a:extLst>
              <a:ext uri="{FF2B5EF4-FFF2-40B4-BE49-F238E27FC236}">
                <a16:creationId xmlns:a16="http://schemas.microsoft.com/office/drawing/2014/main" id="{5FA0E1A4-2994-483D-9A27-67951FDFD7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5395690"/>
              </p:ext>
            </p:extLst>
          </p:nvPr>
        </p:nvGraphicFramePr>
        <p:xfrm>
          <a:off x="9986250" y="1753164"/>
          <a:ext cx="2205750" cy="4435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CuadroTexto 23">
            <a:extLst>
              <a:ext uri="{FF2B5EF4-FFF2-40B4-BE49-F238E27FC236}">
                <a16:creationId xmlns:a16="http://schemas.microsoft.com/office/drawing/2014/main" id="{C816BC45-D163-4A94-9719-C231AFBCFAB8}"/>
              </a:ext>
            </a:extLst>
          </p:cNvPr>
          <p:cNvSpPr txBox="1"/>
          <p:nvPr/>
        </p:nvSpPr>
        <p:spPr>
          <a:xfrm>
            <a:off x="7573900" y="4343011"/>
            <a:ext cx="10650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100" b="1" dirty="0">
                <a:latin typeface="+mj-lt"/>
                <a:cs typeface="Arial" panose="020B0604020202020204" pitchFamily="34" charset="0"/>
              </a:rPr>
              <a:t>Lima</a:t>
            </a:r>
          </a:p>
          <a:p>
            <a:pPr algn="ctr"/>
            <a:r>
              <a:rPr lang="es-PE" sz="1100" b="1" dirty="0">
                <a:solidFill>
                  <a:srgbClr val="0070C0"/>
                </a:solidFill>
                <a:cs typeface="Arial" panose="020B0604020202020204" pitchFamily="34" charset="0"/>
              </a:rPr>
              <a:t>(2,999)</a:t>
            </a:r>
            <a:endParaRPr lang="es-PE" sz="1100" b="1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4F1604D1-728E-48F0-B4F7-35ECF7194D46}"/>
              </a:ext>
            </a:extLst>
          </p:cNvPr>
          <p:cNvSpPr txBox="1"/>
          <p:nvPr/>
        </p:nvSpPr>
        <p:spPr>
          <a:xfrm>
            <a:off x="6954503" y="3569460"/>
            <a:ext cx="12822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100" b="1" dirty="0">
                <a:latin typeface="+mj-lt"/>
                <a:cs typeface="Arial" panose="020B0604020202020204" pitchFamily="34" charset="0"/>
              </a:rPr>
              <a:t>La Libertad</a:t>
            </a:r>
          </a:p>
          <a:p>
            <a:pPr algn="ctr"/>
            <a:r>
              <a:rPr lang="es-PE" sz="1100" b="1" dirty="0">
                <a:solidFill>
                  <a:srgbClr val="0070C0"/>
                </a:solidFill>
                <a:cs typeface="Arial" panose="020B0604020202020204" pitchFamily="34" charset="0"/>
              </a:rPr>
              <a:t>(1,927)</a:t>
            </a:r>
            <a:endParaRPr lang="es-PE" sz="1100" b="1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576A75EC-EE92-44D2-9AE1-271146C41A5F}"/>
              </a:ext>
            </a:extLst>
          </p:cNvPr>
          <p:cNvSpPr txBox="1"/>
          <p:nvPr/>
        </p:nvSpPr>
        <p:spPr>
          <a:xfrm>
            <a:off x="8373369" y="5370979"/>
            <a:ext cx="10650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100" b="1" dirty="0">
                <a:latin typeface="+mj-lt"/>
                <a:cs typeface="Arial" panose="020B0604020202020204" pitchFamily="34" charset="0"/>
              </a:rPr>
              <a:t>Arequipa</a:t>
            </a:r>
          </a:p>
          <a:p>
            <a:pPr algn="ctr"/>
            <a:r>
              <a:rPr lang="es-PE" sz="1100" b="1" dirty="0">
                <a:solidFill>
                  <a:srgbClr val="0070C0"/>
                </a:solidFill>
                <a:cs typeface="Arial" panose="020B0604020202020204" pitchFamily="34" charset="0"/>
              </a:rPr>
              <a:t>(892)</a:t>
            </a:r>
            <a:endParaRPr lang="es-PE" sz="1100" b="1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2C9604C4-8074-4D63-A723-A8CA5756C0B0}"/>
              </a:ext>
            </a:extLst>
          </p:cNvPr>
          <p:cNvSpPr txBox="1"/>
          <p:nvPr/>
        </p:nvSpPr>
        <p:spPr>
          <a:xfrm>
            <a:off x="9372441" y="4832779"/>
            <a:ext cx="10650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100" b="1" dirty="0">
                <a:latin typeface="+mj-lt"/>
                <a:cs typeface="Arial" panose="020B0604020202020204" pitchFamily="34" charset="0"/>
              </a:rPr>
              <a:t>Puno</a:t>
            </a:r>
          </a:p>
          <a:p>
            <a:pPr algn="ctr"/>
            <a:r>
              <a:rPr lang="es-PE" sz="1100" b="1" dirty="0">
                <a:solidFill>
                  <a:schemeClr val="bg1"/>
                </a:solidFill>
                <a:cs typeface="Arial" panose="020B0604020202020204" pitchFamily="34" charset="0"/>
              </a:rPr>
              <a:t>(163)</a:t>
            </a:r>
            <a:endParaRPr lang="es-PE" sz="1100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38F9B0E9-06B5-49B4-91B4-D3782AF1E29A}"/>
              </a:ext>
            </a:extLst>
          </p:cNvPr>
          <p:cNvSpPr txBox="1"/>
          <p:nvPr/>
        </p:nvSpPr>
        <p:spPr>
          <a:xfrm>
            <a:off x="8242803" y="4144799"/>
            <a:ext cx="10650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100" b="1" dirty="0">
                <a:solidFill>
                  <a:srgbClr val="FFC000"/>
                </a:solidFill>
                <a:latin typeface="+mj-lt"/>
                <a:cs typeface="Arial" panose="020B0604020202020204" pitchFamily="34" charset="0"/>
              </a:rPr>
              <a:t>Junín</a:t>
            </a:r>
          </a:p>
          <a:p>
            <a:pPr algn="ctr"/>
            <a:r>
              <a:rPr lang="es-PE" sz="1100" b="1" dirty="0">
                <a:solidFill>
                  <a:schemeClr val="bg1"/>
                </a:solidFill>
                <a:cs typeface="Arial" panose="020B0604020202020204" pitchFamily="34" charset="0"/>
              </a:rPr>
              <a:t>(202)</a:t>
            </a:r>
            <a:endParaRPr lang="es-PE" sz="1100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25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Conector recto 41"/>
          <p:cNvCxnSpPr/>
          <p:nvPr/>
        </p:nvCxnSpPr>
        <p:spPr>
          <a:xfrm>
            <a:off x="288099" y="764088"/>
            <a:ext cx="11561523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Resultado de imagen para iconos de agua red públ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3C63B98-7FAF-4A84-BA14-643A91B9A005}"/>
              </a:ext>
            </a:extLst>
          </p:cNvPr>
          <p:cNvSpPr txBox="1"/>
          <p:nvPr/>
        </p:nvSpPr>
        <p:spPr>
          <a:xfrm>
            <a:off x="1042736" y="1778674"/>
            <a:ext cx="101065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4000" b="1" dirty="0">
                <a:latin typeface="Calibri Light" pitchFamily="34" charset="0"/>
                <a:ea typeface="Calibri" pitchFamily="34" charset="0"/>
                <a:cs typeface="Times New Roman" pitchFamily="18" charset="0"/>
              </a:rPr>
              <a:t>Contenido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417C2E7-0FFE-4A64-944A-BC894083776D}"/>
              </a:ext>
            </a:extLst>
          </p:cNvPr>
          <p:cNvSpPr txBox="1"/>
          <p:nvPr/>
        </p:nvSpPr>
        <p:spPr>
          <a:xfrm>
            <a:off x="1042735" y="3224284"/>
            <a:ext cx="102784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s-PE" sz="2400" dirty="0">
                <a:solidFill>
                  <a:schemeClr val="bg1">
                    <a:lumMod val="65000"/>
                  </a:schemeClr>
                </a:solidFill>
                <a:latin typeface="Calibri Light" pitchFamily="34" charset="0"/>
                <a:ea typeface="Calibri" pitchFamily="34" charset="0"/>
                <a:cs typeface="Times New Roman" pitchFamily="18" charset="0"/>
              </a:rPr>
              <a:t>Composición y aporte a la economía 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s-PE" sz="2400" dirty="0">
                <a:solidFill>
                  <a:schemeClr val="bg1">
                    <a:lumMod val="65000"/>
                  </a:schemeClr>
                </a:solidFill>
                <a:latin typeface="Calibri Light" pitchFamily="34" charset="0"/>
                <a:ea typeface="Calibri" pitchFamily="34" charset="0"/>
                <a:cs typeface="Times New Roman" pitchFamily="18" charset="0"/>
              </a:rPr>
              <a:t>Dinámica empresarial 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s-PE" sz="2400" b="1" dirty="0">
                <a:solidFill>
                  <a:srgbClr val="002060"/>
                </a:solidFill>
                <a:latin typeface="Calibri Light" pitchFamily="34" charset="0"/>
                <a:ea typeface="Calibri" pitchFamily="34" charset="0"/>
                <a:cs typeface="Times New Roman" pitchFamily="18" charset="0"/>
              </a:rPr>
              <a:t>Producción 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s-PE" sz="2400" dirty="0">
                <a:solidFill>
                  <a:schemeClr val="bg1">
                    <a:lumMod val="65000"/>
                  </a:schemeClr>
                </a:solidFill>
                <a:latin typeface="Calibri Light" pitchFamily="34" charset="0"/>
                <a:ea typeface="Calibri" pitchFamily="34" charset="0"/>
                <a:cs typeface="Times New Roman" pitchFamily="18" charset="0"/>
              </a:rPr>
              <a:t>Crédito y empleo 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s-PE" sz="2400" dirty="0">
                <a:solidFill>
                  <a:schemeClr val="bg1">
                    <a:lumMod val="65000"/>
                  </a:schemeClr>
                </a:solidFill>
                <a:latin typeface="Calibri Light" pitchFamily="34" charset="0"/>
                <a:ea typeface="Calibri" pitchFamily="34" charset="0"/>
                <a:cs typeface="Times New Roman" pitchFamily="18" charset="0"/>
              </a:rPr>
              <a:t>Comercio exterior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A078EA64-9DEF-449F-A630-8F4E3F03FBA9}"/>
              </a:ext>
            </a:extLst>
          </p:cNvPr>
          <p:cNvSpPr/>
          <p:nvPr/>
        </p:nvSpPr>
        <p:spPr>
          <a:xfrm>
            <a:off x="769831" y="1626035"/>
            <a:ext cx="130921" cy="101316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8BDD4DEE-E317-4B6B-A8FB-C767E9563BE4}"/>
              </a:ext>
            </a:extLst>
          </p:cNvPr>
          <p:cNvCxnSpPr/>
          <p:nvPr/>
        </p:nvCxnSpPr>
        <p:spPr>
          <a:xfrm>
            <a:off x="1139309" y="3091768"/>
            <a:ext cx="3024000" cy="5543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5400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ráfico 15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9110390"/>
              </p:ext>
            </p:extLst>
          </p:nvPr>
        </p:nvGraphicFramePr>
        <p:xfrm>
          <a:off x="288099" y="1881188"/>
          <a:ext cx="5153025" cy="2412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CuadroTexto 19"/>
          <p:cNvSpPr txBox="1"/>
          <p:nvPr/>
        </p:nvSpPr>
        <p:spPr>
          <a:xfrm>
            <a:off x="500063" y="233738"/>
            <a:ext cx="11111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PE"/>
            </a:defPPr>
            <a:lvl1pPr>
              <a:defRPr sz="2400" b="1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defRPr>
            </a:lvl1pPr>
          </a:lstStyle>
          <a:p>
            <a:r>
              <a:rPr lang="es-PE" dirty="0"/>
              <a:t>Industria de Cuero y Calzado: </a:t>
            </a:r>
            <a:r>
              <a:rPr lang="es-PE" dirty="0">
                <a:solidFill>
                  <a:srgbClr val="0070C0"/>
                </a:solidFill>
              </a:rPr>
              <a:t>Producción</a:t>
            </a:r>
          </a:p>
        </p:txBody>
      </p:sp>
      <p:sp>
        <p:nvSpPr>
          <p:cNvPr id="27" name="Rectángulo redondeado 26">
            <a:extLst>
              <a:ext uri="{FF2B5EF4-FFF2-40B4-BE49-F238E27FC236}">
                <a16:creationId xmlns:a16="http://schemas.microsoft.com/office/drawing/2014/main" id="{45A73482-815A-4C68-B6D8-3C0832692590}"/>
              </a:ext>
            </a:extLst>
          </p:cNvPr>
          <p:cNvSpPr/>
          <p:nvPr/>
        </p:nvSpPr>
        <p:spPr>
          <a:xfrm>
            <a:off x="401762" y="5050033"/>
            <a:ext cx="11561523" cy="1402612"/>
          </a:xfrm>
          <a:prstGeom prst="round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Durante el período 2019-2023, la </a:t>
            </a: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producción de la industria de cuero y calzado disminuyó a una tasa promedio anual de (-13.4%).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En 2022, la producción de cuero y calzado creció en </a:t>
            </a: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(+8.0%)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respecto al periodo similar del año anterior, esto debido  a su estrategia de comercialización por la plataforma virtual</a:t>
            </a:r>
            <a:r>
              <a:rPr lang="es-PE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En 2023, la industria de cuero y calzado experimentó una caída de (-10.1%)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con relación a similar periodo del año anterior. En este resultado incidió la menor producción de Zapatillas (-53.3%), Sandalias (-50.3%), Cuero de vacuno (-40.0%), Cartera (-5.8%), Badana (-3.5%), Maleta, Maletines (-2.8%). En contraste, fue atenuada por el incremento en la producción de Zapatos (+2.6%), y Botas y Botines (+13.5%).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61F9EEF0-D71C-40E6-A3D6-0B6A728EF3AE}"/>
              </a:ext>
            </a:extLst>
          </p:cNvPr>
          <p:cNvSpPr/>
          <p:nvPr/>
        </p:nvSpPr>
        <p:spPr>
          <a:xfrm>
            <a:off x="625372" y="944704"/>
            <a:ext cx="5456351" cy="783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" algn="ctr">
              <a:lnSpc>
                <a:spcPct val="107000"/>
              </a:lnSpc>
            </a:pPr>
            <a:r>
              <a:rPr lang="es-PE" sz="1400" b="1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Industria de Cuero y Calzado: </a:t>
            </a:r>
          </a:p>
          <a:p>
            <a:pPr marL="11430" algn="ctr">
              <a:lnSpc>
                <a:spcPct val="107000"/>
              </a:lnSpc>
              <a:spcAft>
                <a:spcPts val="0"/>
              </a:spcAft>
            </a:pPr>
            <a:r>
              <a:rPr lang="es-ES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Producción Industrial, 2019-2023 </a:t>
            </a:r>
            <a:endParaRPr lang="es-ES" sz="1400" b="1" baseline="30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" algn="ctr">
              <a:lnSpc>
                <a:spcPct val="107000"/>
              </a:lnSpc>
              <a:spcAft>
                <a:spcPts val="0"/>
              </a:spcAft>
            </a:pPr>
            <a:r>
              <a:rPr lang="es-E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(Var. %)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61F9EEF0-D71C-40E6-A3D6-0B6A728EF3AE}"/>
              </a:ext>
            </a:extLst>
          </p:cNvPr>
          <p:cNvSpPr/>
          <p:nvPr/>
        </p:nvSpPr>
        <p:spPr>
          <a:xfrm>
            <a:off x="5781117" y="906332"/>
            <a:ext cx="2803447" cy="767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" algn="ctr">
              <a:lnSpc>
                <a:spcPct val="107000"/>
              </a:lnSpc>
            </a:pPr>
            <a:r>
              <a:rPr lang="es-PE" sz="1400" b="1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Industria de Cuero y Calzado: </a:t>
            </a:r>
          </a:p>
          <a:p>
            <a:pPr marL="11430" algn="ctr">
              <a:lnSpc>
                <a:spcPct val="107000"/>
              </a:lnSpc>
              <a:spcAft>
                <a:spcPts val="0"/>
              </a:spcAft>
            </a:pPr>
            <a:r>
              <a:rPr lang="es-ES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Principales productos</a:t>
            </a:r>
          </a:p>
          <a:p>
            <a:pPr marL="11430" algn="ctr">
              <a:lnSpc>
                <a:spcPct val="107000"/>
              </a:lnSpc>
              <a:spcAft>
                <a:spcPts val="0"/>
              </a:spcAft>
            </a:pPr>
            <a:r>
              <a:rPr lang="es-E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s-E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Var. % 2023/2022)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61F9EEF0-D71C-40E6-A3D6-0B6A728EF3AE}"/>
              </a:ext>
            </a:extLst>
          </p:cNvPr>
          <p:cNvSpPr/>
          <p:nvPr/>
        </p:nvSpPr>
        <p:spPr>
          <a:xfrm>
            <a:off x="9330662" y="878402"/>
            <a:ext cx="2803446" cy="767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" algn="ctr">
              <a:lnSpc>
                <a:spcPct val="107000"/>
              </a:lnSpc>
            </a:pPr>
            <a:r>
              <a:rPr lang="es-PE" sz="1400" b="1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Industria de Cuero y Calzado: </a:t>
            </a:r>
          </a:p>
          <a:p>
            <a:pPr marL="11430" algn="ctr">
              <a:lnSpc>
                <a:spcPct val="107000"/>
              </a:lnSpc>
              <a:spcAft>
                <a:spcPts val="0"/>
              </a:spcAft>
            </a:pPr>
            <a:r>
              <a:rPr lang="es-ES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 5 empresas</a:t>
            </a:r>
          </a:p>
          <a:p>
            <a:pPr marL="11430" algn="ctr">
              <a:lnSpc>
                <a:spcPct val="107000"/>
              </a:lnSpc>
              <a:spcAft>
                <a:spcPts val="0"/>
              </a:spcAft>
            </a:pPr>
            <a:r>
              <a:rPr lang="es-E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CIIU 1511 – 1512 - 1520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902946"/>
              </p:ext>
            </p:extLst>
          </p:nvPr>
        </p:nvGraphicFramePr>
        <p:xfrm>
          <a:off x="9330662" y="1812647"/>
          <a:ext cx="2492041" cy="2404245"/>
        </p:xfrm>
        <a:graphic>
          <a:graphicData uri="http://schemas.openxmlformats.org/drawingml/2006/table">
            <a:tbl>
              <a:tblPr/>
              <a:tblGrid>
                <a:gridCol w="520620">
                  <a:extLst>
                    <a:ext uri="{9D8B030D-6E8A-4147-A177-3AD203B41FA5}">
                      <a16:colId xmlns:a16="http://schemas.microsoft.com/office/drawing/2014/main" val="925560332"/>
                    </a:ext>
                  </a:extLst>
                </a:gridCol>
                <a:gridCol w="1971421">
                  <a:extLst>
                    <a:ext uri="{9D8B030D-6E8A-4147-A177-3AD203B41FA5}">
                      <a16:colId xmlns:a16="http://schemas.microsoft.com/office/drawing/2014/main" val="129957627"/>
                    </a:ext>
                  </a:extLst>
                </a:gridCol>
              </a:tblGrid>
              <a:tr h="350946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N°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Empresa productora</a:t>
                      </a:r>
                      <a:endParaRPr lang="es-P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357336"/>
                  </a:ext>
                </a:extLst>
              </a:tr>
              <a:tr h="350946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Curtiembre la Pisqueña S.A.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210404"/>
                  </a:ext>
                </a:extLst>
              </a:tr>
              <a:tr h="576181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Exportadora El Sol SAC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315869"/>
                  </a:ext>
                </a:extLst>
              </a:tr>
              <a:tr h="387613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Calzado Chosica SAC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411970"/>
                  </a:ext>
                </a:extLst>
              </a:tr>
              <a:tr h="350946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Industrias Manrique SAC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842781"/>
                  </a:ext>
                </a:extLst>
              </a:tr>
              <a:tr h="387613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50000"/>
                        </a:lnSpc>
                      </a:pPr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Juan</a:t>
                      </a:r>
                      <a:r>
                        <a:rPr lang="es-MX" sz="12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0" i="0" u="none" strike="noStrike" kern="1200" baseline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Leng</a:t>
                      </a:r>
                      <a:r>
                        <a:rPr lang="es-MX" sz="12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Delgado</a:t>
                      </a:r>
                      <a:endParaRPr lang="es-P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759583"/>
                  </a:ext>
                </a:extLst>
              </a:tr>
            </a:tbl>
          </a:graphicData>
        </a:graphic>
      </p:graphicFrame>
      <p:sp>
        <p:nvSpPr>
          <p:cNvPr id="13" name="CuadroTexto 12">
            <a:extLst>
              <a:ext uri="{FF2B5EF4-FFF2-40B4-BE49-F238E27FC236}">
                <a16:creationId xmlns:a16="http://schemas.microsoft.com/office/drawing/2014/main" id="{27E83107-59A4-40B8-BD19-B53BB2674FD7}"/>
              </a:ext>
            </a:extLst>
          </p:cNvPr>
          <p:cNvSpPr txBox="1"/>
          <p:nvPr/>
        </p:nvSpPr>
        <p:spPr>
          <a:xfrm>
            <a:off x="1684814" y="1857376"/>
            <a:ext cx="80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b="1" dirty="0">
                <a:solidFill>
                  <a:srgbClr val="002060"/>
                </a:solidFill>
              </a:rPr>
              <a:t>COVID-19</a:t>
            </a:r>
          </a:p>
        </p:txBody>
      </p:sp>
      <p:sp>
        <p:nvSpPr>
          <p:cNvPr id="14" name="Flecha: hacia abajo 13">
            <a:extLst>
              <a:ext uri="{FF2B5EF4-FFF2-40B4-BE49-F238E27FC236}">
                <a16:creationId xmlns:a16="http://schemas.microsoft.com/office/drawing/2014/main" id="{5B36BCF4-B8D6-484D-841D-F9E4E2FB2FBF}"/>
              </a:ext>
            </a:extLst>
          </p:cNvPr>
          <p:cNvSpPr/>
          <p:nvPr/>
        </p:nvSpPr>
        <p:spPr>
          <a:xfrm>
            <a:off x="1976761" y="2174776"/>
            <a:ext cx="162269" cy="261629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PE"/>
          </a:p>
        </p:txBody>
      </p:sp>
      <p:sp>
        <p:nvSpPr>
          <p:cNvPr id="17" name="CuadroTexto 16"/>
          <p:cNvSpPr txBox="1"/>
          <p:nvPr/>
        </p:nvSpPr>
        <p:spPr>
          <a:xfrm flipH="1">
            <a:off x="1018678" y="4355760"/>
            <a:ext cx="264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/>
              <a:t>Fuente: Encuesta Estadística Industrial mensual</a:t>
            </a:r>
            <a:endParaRPr lang="es-PE" sz="800" dirty="0"/>
          </a:p>
          <a:p>
            <a:r>
              <a:rPr lang="es-PE" sz="800" dirty="0"/>
              <a:t>Elaboración: PRODUCE - OEE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EA6C2513-B6F7-457E-B320-9AFD0016E698}"/>
              </a:ext>
            </a:extLst>
          </p:cNvPr>
          <p:cNvCxnSpPr/>
          <p:nvPr/>
        </p:nvCxnSpPr>
        <p:spPr>
          <a:xfrm>
            <a:off x="288099" y="764088"/>
            <a:ext cx="11561523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1" name="Rectángulo 20">
            <a:extLst>
              <a:ext uri="{FF2B5EF4-FFF2-40B4-BE49-F238E27FC236}">
                <a16:creationId xmlns:a16="http://schemas.microsoft.com/office/drawing/2014/main" id="{3C6D00F7-9D54-4A2F-8233-1D791476EE87}"/>
              </a:ext>
            </a:extLst>
          </p:cNvPr>
          <p:cNvSpPr/>
          <p:nvPr/>
        </p:nvSpPr>
        <p:spPr>
          <a:xfrm>
            <a:off x="228600" y="0"/>
            <a:ext cx="271463" cy="104502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aphicFrame>
        <p:nvGraphicFramePr>
          <p:cNvPr id="22" name="Gráfico 21">
            <a:extLst>
              <a:ext uri="{FF2B5EF4-FFF2-40B4-BE49-F238E27FC236}">
                <a16:creationId xmlns:a16="http://schemas.microsoft.com/office/drawing/2014/main" id="{00000000-0008-0000-04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5861172"/>
              </p:ext>
            </p:extLst>
          </p:nvPr>
        </p:nvGraphicFramePr>
        <p:xfrm>
          <a:off x="5708302" y="1735945"/>
          <a:ext cx="3355181" cy="2557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21382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Gráfico 18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6403771"/>
              </p:ext>
            </p:extLst>
          </p:nvPr>
        </p:nvGraphicFramePr>
        <p:xfrm>
          <a:off x="805623" y="1528177"/>
          <a:ext cx="4514653" cy="2502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3" name="Gráfico 22">
            <a:extLst>
              <a:ext uri="{FF2B5EF4-FFF2-40B4-BE49-F238E27FC236}">
                <a16:creationId xmlns:a16="http://schemas.microsoft.com/office/drawing/2014/main" id="{00000000-0008-0000-02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9219924"/>
              </p:ext>
            </p:extLst>
          </p:nvPr>
        </p:nvGraphicFramePr>
        <p:xfrm>
          <a:off x="5780120" y="1644328"/>
          <a:ext cx="2803447" cy="2502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CuadroTexto 19"/>
          <p:cNvSpPr txBox="1"/>
          <p:nvPr/>
        </p:nvSpPr>
        <p:spPr>
          <a:xfrm>
            <a:off x="527076" y="160932"/>
            <a:ext cx="11111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PE"/>
            </a:defPPr>
            <a:lvl1pPr>
              <a:defRPr sz="2400" b="1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defRPr>
            </a:lvl1pPr>
          </a:lstStyle>
          <a:p>
            <a:r>
              <a:rPr lang="es-PE" dirty="0"/>
              <a:t>Industria de Cuero : </a:t>
            </a:r>
            <a:r>
              <a:rPr lang="es-PE" dirty="0">
                <a:solidFill>
                  <a:srgbClr val="0070C0"/>
                </a:solidFill>
              </a:rPr>
              <a:t>Producción</a:t>
            </a:r>
          </a:p>
        </p:txBody>
      </p:sp>
      <p:sp>
        <p:nvSpPr>
          <p:cNvPr id="27" name="Rectángulo redondeado 26">
            <a:extLst>
              <a:ext uri="{FF2B5EF4-FFF2-40B4-BE49-F238E27FC236}">
                <a16:creationId xmlns:a16="http://schemas.microsoft.com/office/drawing/2014/main" id="{45A73482-815A-4C68-B6D8-3C0832692590}"/>
              </a:ext>
            </a:extLst>
          </p:cNvPr>
          <p:cNvSpPr/>
          <p:nvPr/>
        </p:nvSpPr>
        <p:spPr>
          <a:xfrm>
            <a:off x="612748" y="4491269"/>
            <a:ext cx="11026072" cy="1965515"/>
          </a:xfrm>
          <a:prstGeom prst="round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En los últimos cinco años (2019-2023), </a:t>
            </a: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la producción de cuero disminuyó a una tasa promedio anual de (-38.2%).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En 2020, esta industria experimentó una fuerte caída en (-78.3%) con respecto al año previo, ello por efecto de la pandemia del COVID-19, y en 2021, experimentó un incremento debido a un efecto estadístico. </a:t>
            </a: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En 2022, esta industria disminuyó en 27.5%, ello debido al lento proceso de reactivación económica e influenciado por una baja demanda interna. </a:t>
            </a: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En 2023, la producción de cuero aún no se recupera y disminuye en (-64.4%),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debido a un incremento en el precio de los insumos para el tratamiento de las pieles curtidas. Asimismo, entre los principales productos que incidieron en la caída de esta actividad tenemos a Cuero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Wet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Blue (-95.0%), Billetera (-87.6%), Cuero vacuno (-40.0%), Cartera (-5.8%) y Badana (-3.5%).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61F9EEF0-D71C-40E6-A3D6-0B6A728EF3AE}"/>
              </a:ext>
            </a:extLst>
          </p:cNvPr>
          <p:cNvSpPr/>
          <p:nvPr/>
        </p:nvSpPr>
        <p:spPr>
          <a:xfrm>
            <a:off x="280752" y="768405"/>
            <a:ext cx="5456351" cy="783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" algn="ctr">
              <a:lnSpc>
                <a:spcPct val="107000"/>
              </a:lnSpc>
            </a:pPr>
            <a:r>
              <a:rPr lang="es-PE" sz="1400" b="1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Industria de Cuero: </a:t>
            </a:r>
          </a:p>
          <a:p>
            <a:pPr marL="11430" algn="ctr">
              <a:lnSpc>
                <a:spcPct val="107000"/>
              </a:lnSpc>
              <a:spcAft>
                <a:spcPts val="0"/>
              </a:spcAft>
            </a:pPr>
            <a:r>
              <a:rPr lang="es-ES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Producción industrial, 2019-2023</a:t>
            </a:r>
            <a:endParaRPr lang="es-ES" sz="1400" b="1" baseline="30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" algn="ctr">
              <a:lnSpc>
                <a:spcPct val="107000"/>
              </a:lnSpc>
              <a:spcAft>
                <a:spcPts val="0"/>
              </a:spcAft>
            </a:pPr>
            <a:r>
              <a:rPr lang="es-E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(Var. %)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61F9EEF0-D71C-40E6-A3D6-0B6A728EF3AE}"/>
              </a:ext>
            </a:extLst>
          </p:cNvPr>
          <p:cNvSpPr/>
          <p:nvPr/>
        </p:nvSpPr>
        <p:spPr>
          <a:xfrm>
            <a:off x="5848580" y="871230"/>
            <a:ext cx="2803447" cy="736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" algn="ctr">
              <a:lnSpc>
                <a:spcPct val="107000"/>
              </a:lnSpc>
            </a:pPr>
            <a:r>
              <a:rPr lang="es-PE" sz="1400" b="1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Industria de Cuero: </a:t>
            </a:r>
          </a:p>
          <a:p>
            <a:pPr marL="11430" algn="ctr">
              <a:lnSpc>
                <a:spcPct val="107000"/>
              </a:lnSpc>
              <a:spcAft>
                <a:spcPts val="0"/>
              </a:spcAft>
            </a:pPr>
            <a:r>
              <a:rPr lang="es-ES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Principales productos</a:t>
            </a:r>
          </a:p>
          <a:p>
            <a:pPr marL="11430" algn="ctr">
              <a:lnSpc>
                <a:spcPct val="107000"/>
              </a:lnSpc>
              <a:spcAft>
                <a:spcPts val="0"/>
              </a:spcAft>
            </a:pPr>
            <a:r>
              <a:rPr lang="es-E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(Var. % 2023/2022)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61F9EEF0-D71C-40E6-A3D6-0B6A728EF3AE}"/>
              </a:ext>
            </a:extLst>
          </p:cNvPr>
          <p:cNvSpPr/>
          <p:nvPr/>
        </p:nvSpPr>
        <p:spPr>
          <a:xfrm>
            <a:off x="9389345" y="916360"/>
            <a:ext cx="1916166" cy="783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" algn="ctr">
              <a:lnSpc>
                <a:spcPct val="107000"/>
              </a:lnSpc>
            </a:pPr>
            <a:r>
              <a:rPr lang="es-PE" sz="1400" b="1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Industria de Cuero: </a:t>
            </a:r>
          </a:p>
          <a:p>
            <a:pPr marL="11430" algn="ctr">
              <a:lnSpc>
                <a:spcPct val="107000"/>
              </a:lnSpc>
              <a:spcAft>
                <a:spcPts val="0"/>
              </a:spcAft>
            </a:pPr>
            <a:r>
              <a:rPr lang="es-ES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 5 empresas</a:t>
            </a:r>
          </a:p>
          <a:p>
            <a:pPr marL="11430" algn="ctr">
              <a:lnSpc>
                <a:spcPct val="107000"/>
              </a:lnSpc>
              <a:spcAft>
                <a:spcPts val="0"/>
              </a:spcAft>
            </a:pPr>
            <a:r>
              <a:rPr lang="es-E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CIIU 1511 - 1512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07463"/>
              </p:ext>
            </p:extLst>
          </p:nvPr>
        </p:nvGraphicFramePr>
        <p:xfrm>
          <a:off x="9043411" y="1754834"/>
          <a:ext cx="2881111" cy="2104469"/>
        </p:xfrm>
        <a:graphic>
          <a:graphicData uri="http://schemas.openxmlformats.org/drawingml/2006/table">
            <a:tbl>
              <a:tblPr/>
              <a:tblGrid>
                <a:gridCol w="895843">
                  <a:extLst>
                    <a:ext uri="{9D8B030D-6E8A-4147-A177-3AD203B41FA5}">
                      <a16:colId xmlns:a16="http://schemas.microsoft.com/office/drawing/2014/main" val="925560332"/>
                    </a:ext>
                  </a:extLst>
                </a:gridCol>
                <a:gridCol w="1985268">
                  <a:extLst>
                    <a:ext uri="{9D8B030D-6E8A-4147-A177-3AD203B41FA5}">
                      <a16:colId xmlns:a16="http://schemas.microsoft.com/office/drawing/2014/main" val="129957627"/>
                    </a:ext>
                  </a:extLst>
                </a:gridCol>
              </a:tblGrid>
              <a:tr h="343171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N°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Empresa productora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357336"/>
                  </a:ext>
                </a:extLst>
              </a:tr>
              <a:tr h="343171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Curtiembre la Pisqueña SA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210404"/>
                  </a:ext>
                </a:extLst>
              </a:tr>
              <a:tr h="337653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Exportadora El Sol SAC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315869"/>
                  </a:ext>
                </a:extLst>
              </a:tr>
              <a:tr h="328069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Curtiduría el Porvenir SA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411970"/>
                  </a:ext>
                </a:extLst>
              </a:tr>
              <a:tr h="353794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Intertrade</a:t>
                      </a:r>
                      <a:r>
                        <a:rPr lang="es-MX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Manufactura Creativa SAC.</a:t>
                      </a:r>
                      <a:endParaRPr lang="es-P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842781"/>
                  </a:ext>
                </a:extLst>
              </a:tr>
              <a:tr h="379025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Curtiembre</a:t>
                      </a:r>
                      <a:r>
                        <a:rPr lang="es-MX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San Pedro SRL</a:t>
                      </a:r>
                      <a:endParaRPr lang="es-P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759583"/>
                  </a:ext>
                </a:extLst>
              </a:tr>
            </a:tbl>
          </a:graphicData>
        </a:graphic>
      </p:graphicFrame>
      <p:sp>
        <p:nvSpPr>
          <p:cNvPr id="13" name="CuadroTexto 12">
            <a:extLst>
              <a:ext uri="{FF2B5EF4-FFF2-40B4-BE49-F238E27FC236}">
                <a16:creationId xmlns:a16="http://schemas.microsoft.com/office/drawing/2014/main" id="{27E83107-59A4-40B8-BD19-B53BB2674FD7}"/>
              </a:ext>
            </a:extLst>
          </p:cNvPr>
          <p:cNvSpPr txBox="1"/>
          <p:nvPr/>
        </p:nvSpPr>
        <p:spPr>
          <a:xfrm>
            <a:off x="2051011" y="1762232"/>
            <a:ext cx="80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050" b="1" dirty="0">
                <a:solidFill>
                  <a:srgbClr val="002060"/>
                </a:solidFill>
              </a:rPr>
              <a:t>COVID-19</a:t>
            </a:r>
          </a:p>
        </p:txBody>
      </p:sp>
      <p:sp>
        <p:nvSpPr>
          <p:cNvPr id="14" name="Flecha: hacia abajo 13">
            <a:extLst>
              <a:ext uri="{FF2B5EF4-FFF2-40B4-BE49-F238E27FC236}">
                <a16:creationId xmlns:a16="http://schemas.microsoft.com/office/drawing/2014/main" id="{5B36BCF4-B8D6-484D-841D-F9E4E2FB2FBF}"/>
              </a:ext>
            </a:extLst>
          </p:cNvPr>
          <p:cNvSpPr/>
          <p:nvPr/>
        </p:nvSpPr>
        <p:spPr>
          <a:xfrm>
            <a:off x="2342594" y="2110115"/>
            <a:ext cx="222951" cy="261629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PE"/>
          </a:p>
        </p:txBody>
      </p:sp>
      <p:sp>
        <p:nvSpPr>
          <p:cNvPr id="28" name="CuadroTexto 27"/>
          <p:cNvSpPr txBox="1"/>
          <p:nvPr/>
        </p:nvSpPr>
        <p:spPr>
          <a:xfrm flipH="1">
            <a:off x="934768" y="4057112"/>
            <a:ext cx="264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/>
              <a:t>Fuente: Encuesta Estadística Industrial mensual</a:t>
            </a:r>
            <a:endParaRPr lang="es-PE" sz="800" dirty="0"/>
          </a:p>
          <a:p>
            <a:r>
              <a:rPr lang="es-PE" sz="800" dirty="0"/>
              <a:t>Elaboración: PRODUCE - OEE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FD2AA717-A40A-4226-9851-C7747F969725}"/>
              </a:ext>
            </a:extLst>
          </p:cNvPr>
          <p:cNvCxnSpPr/>
          <p:nvPr/>
        </p:nvCxnSpPr>
        <p:spPr>
          <a:xfrm>
            <a:off x="288099" y="764088"/>
            <a:ext cx="11561523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8" name="Rectángulo 17">
            <a:extLst>
              <a:ext uri="{FF2B5EF4-FFF2-40B4-BE49-F238E27FC236}">
                <a16:creationId xmlns:a16="http://schemas.microsoft.com/office/drawing/2014/main" id="{E559D09C-E90D-461A-BDF1-7C4453C39886}"/>
              </a:ext>
            </a:extLst>
          </p:cNvPr>
          <p:cNvSpPr/>
          <p:nvPr/>
        </p:nvSpPr>
        <p:spPr>
          <a:xfrm>
            <a:off x="228600" y="0"/>
            <a:ext cx="271463" cy="104502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634170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0137DF093341A459B1725B370F0D6C3" ma:contentTypeVersion="18" ma:contentTypeDescription="Crear nuevo documento." ma:contentTypeScope="" ma:versionID="11b6e9a860fd513cd9e7b1856376ed58">
  <xsd:schema xmlns:xsd="http://www.w3.org/2001/XMLSchema" xmlns:xs="http://www.w3.org/2001/XMLSchema" xmlns:p="http://schemas.microsoft.com/office/2006/metadata/properties" xmlns:ns2="5aff5fc1-a0e3-4d47-9a27-b4e81c198a82" xmlns:ns3="a7360780-f6b7-4420-9875-3f365c257eb2" targetNamespace="http://schemas.microsoft.com/office/2006/metadata/properties" ma:root="true" ma:fieldsID="f669577723e8fadbe90de029088ddcf3" ns2:_="" ns3:_="">
    <xsd:import namespace="5aff5fc1-a0e3-4d47-9a27-b4e81c198a82"/>
    <xsd:import namespace="a7360780-f6b7-4420-9875-3f365c257eb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ff5fc1-a0e3-4d47-9a27-b4e81c198a8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f900b1d-3883-4af9-aa73-3e1dfc456cb3}" ma:internalName="TaxCatchAll" ma:showField="CatchAllData" ma:web="5aff5fc1-a0e3-4d47-9a27-b4e81c198a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360780-f6b7-4420-9875-3f365c257e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5a1b9b3e-563d-4224-9268-7184741b2c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7360780-f6b7-4420-9875-3f365c257eb2">
      <Terms xmlns="http://schemas.microsoft.com/office/infopath/2007/PartnerControls"/>
    </lcf76f155ced4ddcb4097134ff3c332f>
    <TaxCatchAll xmlns="5aff5fc1-a0e3-4d47-9a27-b4e81c198a82" xsi:nil="true"/>
  </documentManagement>
</p:properties>
</file>

<file path=customXml/itemProps1.xml><?xml version="1.0" encoding="utf-8"?>
<ds:datastoreItem xmlns:ds="http://schemas.openxmlformats.org/officeDocument/2006/customXml" ds:itemID="{C79C64E4-8E5B-4721-9532-7D60369866D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A55212-707D-4C9E-BD66-921DA355BB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ff5fc1-a0e3-4d47-9a27-b4e81c198a82"/>
    <ds:schemaRef ds:uri="a7360780-f6b7-4420-9875-3f365c257e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A8E173D-112A-456E-94E6-575BCEFA094E}">
  <ds:schemaRefs>
    <ds:schemaRef ds:uri="http://purl.org/dc/terms/"/>
    <ds:schemaRef ds:uri="5aff5fc1-a0e3-4d47-9a27-b4e81c198a82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a7360780-f6b7-4420-9875-3f365c257eb2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23825</TotalTime>
  <Words>3243</Words>
  <Application>Microsoft Office PowerPoint</Application>
  <PresentationFormat>Panorámica</PresentationFormat>
  <Paragraphs>526</Paragraphs>
  <Slides>18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12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31" baseType="lpstr">
      <vt:lpstr>Arial</vt:lpstr>
      <vt:lpstr>Arial Black</vt:lpstr>
      <vt:lpstr>Arial Narrow</vt:lpstr>
      <vt:lpstr>Arial Rounded MT Bold</vt:lpstr>
      <vt:lpstr>Arial Unicode MS</vt:lpstr>
      <vt:lpstr>Calibri</vt:lpstr>
      <vt:lpstr>Calibri </vt:lpstr>
      <vt:lpstr>Calibri Light</vt:lpstr>
      <vt:lpstr>Cambria</vt:lpstr>
      <vt:lpstr>Franklin Gothic Medium Cond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Renzo Figueroa Palomino</dc:creator>
  <cp:lastModifiedBy>Renzo José Figueroa Palomino</cp:lastModifiedBy>
  <cp:revision>1670</cp:revision>
  <cp:lastPrinted>2018-02-06T22:44:29Z</cp:lastPrinted>
  <dcterms:created xsi:type="dcterms:W3CDTF">2017-09-28T19:28:44Z</dcterms:created>
  <dcterms:modified xsi:type="dcterms:W3CDTF">2024-03-07T17:07:21Z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0x010100F0137DF093341A459B1725B370F0D6C3</vt:lpwstr>
  </property>
  <property fmtid="{D5CDD505-2E9C-101B-9397-08002B2CF9AE}" pid="3" name="MediaServiceImageTags">
    <vt:lpwstr/>
  </property>
</Properties>
</file>