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6"/>
  </p:notesMasterIdLst>
  <p:sldIdLst>
    <p:sldId id="259" r:id="rId5"/>
  </p:sldIdLst>
  <p:sldSz cx="6858000" cy="9906000" type="A4"/>
  <p:notesSz cx="6797675" cy="9926638"/>
  <p:defaultTextStyle>
    <a:defPPr>
      <a:defRPr lang="es-P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43" userDrawn="1">
          <p15:clr>
            <a:srgbClr val="A4A3A4"/>
          </p15:clr>
        </p15:guide>
        <p15:guide id="2" pos="2183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enzo José Figueroa Palomino" initials="RJFP" lastIdx="1" clrIdx="0">
    <p:extLst>
      <p:ext uri="{19B8F6BF-5375-455C-9EA6-DF929625EA0E}">
        <p15:presenceInfo xmlns:p15="http://schemas.microsoft.com/office/powerpoint/2012/main" userId="Renzo José Figueroa Palomino" providerId="None"/>
      </p:ext>
    </p:extLst>
  </p:cmAuthor>
  <p:cmAuthor id="2" name="USER" initials="U" lastIdx="1" clrIdx="1">
    <p:extLst>
      <p:ext uri="{19B8F6BF-5375-455C-9EA6-DF929625EA0E}">
        <p15:presenceInfo xmlns:p15="http://schemas.microsoft.com/office/powerpoint/2012/main" userId="USER" providerId="None"/>
      </p:ext>
    </p:extLst>
  </p:cmAuthor>
  <p:cmAuthor id="3" name="Harriet Jasmine Gómez Moncada" initials="HJGM" lastIdx="1" clrIdx="2">
    <p:extLst>
      <p:ext uri="{19B8F6BF-5375-455C-9EA6-DF929625EA0E}">
        <p15:presenceInfo xmlns:p15="http://schemas.microsoft.com/office/powerpoint/2012/main" userId="Harriet Jasmine Gómez Moncada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0" autoAdjust="0"/>
    <p:restoredTop sz="95097" autoAdjust="0"/>
  </p:normalViewPr>
  <p:slideViewPr>
    <p:cSldViewPr snapToGrid="0">
      <p:cViewPr varScale="1">
        <p:scale>
          <a:sx n="80" d="100"/>
          <a:sy n="80" d="100"/>
        </p:scale>
        <p:origin x="3786" y="96"/>
      </p:cViewPr>
      <p:guideLst>
        <p:guide orient="horz" pos="3143"/>
        <p:guide pos="2183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commentAuthors" Target="commentAuthor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D:\Users\ejuarez\Downloads\Graficos%2009%2001%202026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D:\Users\ejuarez\Downloads\Graficos%2009%2001%202026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5.6836505506992686E-2"/>
          <c:y val="0.32938146420037218"/>
          <c:w val="0.93585043417163716"/>
          <c:h val="0.32487295046911729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rgbClr val="00B0F0"/>
            </a:solidFill>
            <a:ln>
              <a:noFill/>
            </a:ln>
            <a:effectLst/>
          </c:spPr>
          <c:invertIfNegative val="0"/>
          <c:dPt>
            <c:idx val="2"/>
            <c:invertIfNegative val="0"/>
            <c:bubble3D val="0"/>
            <c:spPr>
              <a:solidFill>
                <a:srgbClr val="0070C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56A4-4AC9-A480-89AC86E682C2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es-P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eparator>. </c:separator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multiLvlStrRef>
              <c:f>'Crd1_May_L-C'!$C$4:$I$5</c:f>
              <c:multiLvlStrCache>
                <c:ptCount val="7"/>
                <c:lvl>
                  <c:pt idx="0">
                    <c:v>Jue-01</c:v>
                  </c:pt>
                  <c:pt idx="1">
                    <c:v>Vie-02</c:v>
                  </c:pt>
                  <c:pt idx="2">
                    <c:v>Dom-04</c:v>
                  </c:pt>
                  <c:pt idx="5">
                    <c:v>Jue-08</c:v>
                  </c:pt>
                  <c:pt idx="6">
                    <c:v>Vie-09</c:v>
                  </c:pt>
                </c:lvl>
                <c:lvl>
                  <c:pt idx="0">
                    <c:v>Semana anterior</c:v>
                  </c:pt>
                  <c:pt idx="3">
                    <c:v> </c:v>
                  </c:pt>
                  <c:pt idx="5">
                    <c:v>Semana actual</c:v>
                  </c:pt>
                </c:lvl>
              </c:multiLvlStrCache>
            </c:multiLvlStrRef>
          </c:cat>
          <c:val>
            <c:numRef>
              <c:f>'Crd1_May_L-C'!$C$9:$I$9</c:f>
              <c:numCache>
                <c:formatCode>0.0</c:formatCode>
                <c:ptCount val="7"/>
                <c:pt idx="0">
                  <c:v>254.17499999999995</c:v>
                </c:pt>
                <c:pt idx="1">
                  <c:v>476.64500000000004</c:v>
                </c:pt>
                <c:pt idx="2">
                  <c:v>422.75699999999995</c:v>
                </c:pt>
                <c:pt idx="5">
                  <c:v>520.25700000000006</c:v>
                </c:pt>
                <c:pt idx="6">
                  <c:v>585.98700000000008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56A4-4AC9-A480-89AC86E682C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9"/>
        <c:overlap val="-27"/>
        <c:axId val="671401048"/>
        <c:axId val="706917280"/>
      </c:barChart>
      <c:catAx>
        <c:axId val="67140104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bg2"/>
            </a:solidFill>
            <a:round/>
          </a:ln>
          <a:effectLst/>
        </c:spPr>
        <c:txPr>
          <a:bodyPr rot="0" spcFirstLastPara="1" vertOverflow="ellipsis" wrap="square" anchor="t" anchorCtr="1"/>
          <a:lstStyle/>
          <a:p>
            <a:pPr>
              <a:defRPr sz="10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s-PE"/>
          </a:p>
        </c:txPr>
        <c:crossAx val="706917280"/>
        <c:crosses val="autoZero"/>
        <c:auto val="0"/>
        <c:lblAlgn val="ctr"/>
        <c:lblOffset val="100"/>
        <c:noMultiLvlLbl val="0"/>
      </c:catAx>
      <c:valAx>
        <c:axId val="706917280"/>
        <c:scaling>
          <c:orientation val="minMax"/>
        </c:scaling>
        <c:delete val="1"/>
        <c:axPos val="l"/>
        <c:numFmt formatCode="0.0" sourceLinked="1"/>
        <c:majorTickMark val="none"/>
        <c:minorTickMark val="none"/>
        <c:tickLblPos val="nextTo"/>
        <c:crossAx val="67140104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es-PE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5653594771241833E-2"/>
          <c:y val="0.2325825315676501"/>
          <c:w val="0.93585043417163716"/>
          <c:h val="0.38266107595822152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rgbClr val="00B0F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es-P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multiLvlStrRef>
              <c:f>Crd1_May_R!$C$2:$I$3</c:f>
              <c:multiLvlStrCache>
                <c:ptCount val="7"/>
                <c:lvl>
                  <c:pt idx="0">
                    <c:v>Jue-01</c:v>
                  </c:pt>
                  <c:pt idx="1">
                    <c:v>Vie-02</c:v>
                  </c:pt>
                  <c:pt idx="2">
                    <c:v>Dom-04</c:v>
                  </c:pt>
                  <c:pt idx="5">
                    <c:v>Jue-08</c:v>
                  </c:pt>
                  <c:pt idx="6">
                    <c:v>Vie-09</c:v>
                  </c:pt>
                </c:lvl>
                <c:lvl>
                  <c:pt idx="0">
                    <c:v>Semana anterior</c:v>
                  </c:pt>
                  <c:pt idx="3">
                    <c:v> </c:v>
                  </c:pt>
                  <c:pt idx="5">
                    <c:v>Semana actual</c:v>
                  </c:pt>
                </c:lvl>
              </c:multiLvlStrCache>
            </c:multiLvlStrRef>
          </c:cat>
          <c:val>
            <c:numRef>
              <c:f>Crd1_May_R!$C$16:$I$16</c:f>
              <c:numCache>
                <c:formatCode>0.0</c:formatCode>
                <c:ptCount val="7"/>
                <c:pt idx="0">
                  <c:v>64.538712000000004</c:v>
                </c:pt>
                <c:pt idx="1">
                  <c:v>308.73618000000005</c:v>
                </c:pt>
                <c:pt idx="2">
                  <c:v>315.98647999999997</c:v>
                </c:pt>
                <c:pt idx="5">
                  <c:v>464.24124799999998</c:v>
                </c:pt>
                <c:pt idx="6">
                  <c:v>402.55250799999999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127-40D0-83C2-0F232A4843E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9"/>
        <c:overlap val="-27"/>
        <c:axId val="671401048"/>
        <c:axId val="706917280"/>
      </c:barChart>
      <c:catAx>
        <c:axId val="67140104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bg2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s-PE"/>
          </a:p>
        </c:txPr>
        <c:crossAx val="706917280"/>
        <c:crosses val="autoZero"/>
        <c:auto val="1"/>
        <c:lblAlgn val="ctr"/>
        <c:lblOffset val="100"/>
        <c:noMultiLvlLbl val="0"/>
      </c:catAx>
      <c:valAx>
        <c:axId val="706917280"/>
        <c:scaling>
          <c:orientation val="minMax"/>
        </c:scaling>
        <c:delete val="1"/>
        <c:axPos val="l"/>
        <c:numFmt formatCode="0.0" sourceLinked="1"/>
        <c:majorTickMark val="none"/>
        <c:minorTickMark val="none"/>
        <c:tickLblPos val="nextTo"/>
        <c:crossAx val="67140104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es-PE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PE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F5ADD81-C7BB-44EE-A4E6-021F81EB89A1}" type="datetimeFigureOut">
              <a:rPr lang="es-PE" smtClean="0"/>
              <a:t>9/01/2026</a:t>
            </a:fld>
            <a:endParaRPr lang="es-PE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2239963" y="1241425"/>
            <a:ext cx="231775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PE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79768" y="4777195"/>
            <a:ext cx="5438140" cy="390861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1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PE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2E63829-E422-42E7-B813-23E2AE055B6C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6869361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PE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2E63829-E422-42E7-B813-23E2AE055B6C}" type="slidenum">
              <a:rPr lang="es-PE" smtClean="0"/>
              <a:t>1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17092503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4F9EC3-1233-4717-9A04-A33E2A5E60A2}" type="datetimeFigureOut">
              <a:rPr lang="es-PE" smtClean="0"/>
              <a:t>9/01/2026</a:t>
            </a:fld>
            <a:endParaRPr lang="es-P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3BA5F-BC4D-4A05-B475-D8E5F573528A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5772742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4F9EC3-1233-4717-9A04-A33E2A5E60A2}" type="datetimeFigureOut">
              <a:rPr lang="es-PE" smtClean="0"/>
              <a:t>9/01/2026</a:t>
            </a:fld>
            <a:endParaRPr lang="es-P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3BA5F-BC4D-4A05-B475-D8E5F573528A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6689563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4F9EC3-1233-4717-9A04-A33E2A5E60A2}" type="datetimeFigureOut">
              <a:rPr lang="es-PE" smtClean="0"/>
              <a:t>9/01/2026</a:t>
            </a:fld>
            <a:endParaRPr lang="es-P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3BA5F-BC4D-4A05-B475-D8E5F573528A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14612821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4F9EC3-1233-4717-9A04-A33E2A5E60A2}" type="datetimeFigureOut">
              <a:rPr lang="es-PE" smtClean="0"/>
              <a:t>9/01/2026</a:t>
            </a:fld>
            <a:endParaRPr lang="es-P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3BA5F-BC4D-4A05-B475-D8E5F573528A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3755786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4F9EC3-1233-4717-9A04-A33E2A5E60A2}" type="datetimeFigureOut">
              <a:rPr lang="es-PE" smtClean="0"/>
              <a:t>9/01/2026</a:t>
            </a:fld>
            <a:endParaRPr lang="es-P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3BA5F-BC4D-4A05-B475-D8E5F573528A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2002194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4F9EC3-1233-4717-9A04-A33E2A5E60A2}" type="datetimeFigureOut">
              <a:rPr lang="es-PE" smtClean="0"/>
              <a:t>9/01/2026</a:t>
            </a:fld>
            <a:endParaRPr lang="es-P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3BA5F-BC4D-4A05-B475-D8E5F573528A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11170449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4F9EC3-1233-4717-9A04-A33E2A5E60A2}" type="datetimeFigureOut">
              <a:rPr lang="es-PE" smtClean="0"/>
              <a:t>9/01/2026</a:t>
            </a:fld>
            <a:endParaRPr lang="es-P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3BA5F-BC4D-4A05-B475-D8E5F573528A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16445503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4F9EC3-1233-4717-9A04-A33E2A5E60A2}" type="datetimeFigureOut">
              <a:rPr lang="es-PE" smtClean="0"/>
              <a:t>9/01/2026</a:t>
            </a:fld>
            <a:endParaRPr lang="es-P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3BA5F-BC4D-4A05-B475-D8E5F573528A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0670804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4F9EC3-1233-4717-9A04-A33E2A5E60A2}" type="datetimeFigureOut">
              <a:rPr lang="es-PE" smtClean="0"/>
              <a:t>9/01/2026</a:t>
            </a:fld>
            <a:endParaRPr lang="es-P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3BA5F-BC4D-4A05-B475-D8E5F573528A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40684958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4F9EC3-1233-4717-9A04-A33E2A5E60A2}" type="datetimeFigureOut">
              <a:rPr lang="es-PE" smtClean="0"/>
              <a:t>9/01/2026</a:t>
            </a:fld>
            <a:endParaRPr lang="es-P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3BA5F-BC4D-4A05-B475-D8E5F573528A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15830050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4F9EC3-1233-4717-9A04-A33E2A5E60A2}" type="datetimeFigureOut">
              <a:rPr lang="es-PE" smtClean="0"/>
              <a:t>9/01/2026</a:t>
            </a:fld>
            <a:endParaRPr lang="es-P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3BA5F-BC4D-4A05-B475-D8E5F573528A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14808078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4F9EC3-1233-4717-9A04-A33E2A5E60A2}" type="datetimeFigureOut">
              <a:rPr lang="es-PE" smtClean="0"/>
              <a:t>9/01/2026</a:t>
            </a:fld>
            <a:endParaRPr lang="es-P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P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C3BA5F-BC4D-4A05-B475-D8E5F573528A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0207632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chart" Target="../charts/chart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chart" Target="../charts/chart1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" name="Tabla 11">
            <a:extLst>
              <a:ext uri="{FF2B5EF4-FFF2-40B4-BE49-F238E27FC236}">
                <a16:creationId xmlns:a16="http://schemas.microsoft.com/office/drawing/2014/main" id="{B397928A-F7C3-4E22-9B02-D241A240BFF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41697517"/>
              </p:ext>
            </p:extLst>
          </p:nvPr>
        </p:nvGraphicFramePr>
        <p:xfrm>
          <a:off x="3579373" y="6436619"/>
          <a:ext cx="3194722" cy="3024339"/>
        </p:xfrm>
        <a:graphic>
          <a:graphicData uri="http://schemas.openxmlformats.org/drawingml/2006/table">
            <a:tbl>
              <a:tblPr/>
              <a:tblGrid>
                <a:gridCol w="723669">
                  <a:extLst>
                    <a:ext uri="{9D8B030D-6E8A-4147-A177-3AD203B41FA5}">
                      <a16:colId xmlns:a16="http://schemas.microsoft.com/office/drawing/2014/main" val="3377406373"/>
                    </a:ext>
                  </a:extLst>
                </a:gridCol>
                <a:gridCol w="555415">
                  <a:extLst>
                    <a:ext uri="{9D8B030D-6E8A-4147-A177-3AD203B41FA5}">
                      <a16:colId xmlns:a16="http://schemas.microsoft.com/office/drawing/2014/main" val="2924104784"/>
                    </a:ext>
                  </a:extLst>
                </a:gridCol>
                <a:gridCol w="454254">
                  <a:extLst>
                    <a:ext uri="{9D8B030D-6E8A-4147-A177-3AD203B41FA5}">
                      <a16:colId xmlns:a16="http://schemas.microsoft.com/office/drawing/2014/main" val="2002932194"/>
                    </a:ext>
                  </a:extLst>
                </a:gridCol>
                <a:gridCol w="457243">
                  <a:extLst>
                    <a:ext uri="{9D8B030D-6E8A-4147-A177-3AD203B41FA5}">
                      <a16:colId xmlns:a16="http://schemas.microsoft.com/office/drawing/2014/main" val="1330203186"/>
                    </a:ext>
                  </a:extLst>
                </a:gridCol>
                <a:gridCol w="430346">
                  <a:extLst>
                    <a:ext uri="{9D8B030D-6E8A-4147-A177-3AD203B41FA5}">
                      <a16:colId xmlns:a16="http://schemas.microsoft.com/office/drawing/2014/main" val="4046086291"/>
                    </a:ext>
                  </a:extLst>
                </a:gridCol>
                <a:gridCol w="573795">
                  <a:extLst>
                    <a:ext uri="{9D8B030D-6E8A-4147-A177-3AD203B41FA5}">
                      <a16:colId xmlns:a16="http://schemas.microsoft.com/office/drawing/2014/main" val="978193558"/>
                    </a:ext>
                  </a:extLst>
                </a:gridCol>
              </a:tblGrid>
              <a:tr h="136273">
                <a:tc rowSpan="3">
                  <a:txBody>
                    <a:bodyPr/>
                    <a:lstStyle/>
                    <a:p>
                      <a:pPr algn="ctr" rtl="0" fontAlgn="ctr"/>
                      <a:r>
                        <a:rPr lang="es-ES" sz="8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Especie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rtl="0" fontAlgn="ctr"/>
                      <a:r>
                        <a:rPr lang="es-ES" sz="8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Semana anterior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2525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rtl="0" fontAlgn="ctr"/>
                      <a:r>
                        <a:rPr lang="es-ES" sz="8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Semana actual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 rtl="0" fontAlgn="ctr"/>
                      <a:r>
                        <a:rPr lang="es-ES" sz="8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Var. %</a:t>
                      </a:r>
                      <a:br>
                        <a:rPr lang="es-ES" sz="8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es-ES" sz="8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Hoy/Ayer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0376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57105391"/>
                  </a:ext>
                </a:extLst>
              </a:tr>
              <a:tr h="136273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s-ES" sz="8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Jue-01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25252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s-ES" sz="8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Vie-02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2525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8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Ayer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8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Hoy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35680128"/>
                  </a:ext>
                </a:extLst>
              </a:tr>
              <a:tr h="136273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8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Jue-08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8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Vie-09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22684983"/>
                  </a:ext>
                </a:extLst>
              </a:tr>
              <a:tr h="136273">
                <a:tc>
                  <a:txBody>
                    <a:bodyPr/>
                    <a:lstStyle/>
                    <a:p>
                      <a:pPr algn="l" rtl="0" fontAlgn="b"/>
                      <a:r>
                        <a:rPr lang="es-ES" sz="8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Lima y Callao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ES" sz="8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ES" sz="8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ES" sz="8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ES" sz="8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808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81204729"/>
                  </a:ext>
                </a:extLst>
              </a:tr>
              <a:tr h="190256">
                <a:tc>
                  <a:txBody>
                    <a:bodyPr/>
                    <a:lstStyle/>
                    <a:p>
                      <a:pPr algn="l" rtl="0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Jurel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6.0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5.8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3.3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3.5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ES" sz="800" b="0" i="0" u="none" strike="noStrike" dirty="0">
                          <a:solidFill>
                            <a:srgbClr val="4472C4"/>
                          </a:solidFill>
                          <a:effectLst/>
                          <a:latin typeface="Arial" panose="020B0604020202020204" pitchFamily="34" charset="0"/>
                        </a:rPr>
                        <a:t>8%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35587516"/>
                  </a:ext>
                </a:extLst>
              </a:tr>
              <a:tr h="197497">
                <a:tc>
                  <a:txBody>
                    <a:bodyPr/>
                    <a:lstStyle/>
                    <a:p>
                      <a:pPr algn="l" rtl="0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Bonito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4.3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4.6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3.6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3.2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ES" sz="800" b="0" i="0" u="none" strike="noStrike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</a:rPr>
                        <a:t>-12%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3657782"/>
                  </a:ext>
                </a:extLst>
              </a:tr>
              <a:tr h="197497">
                <a:tc>
                  <a:txBody>
                    <a:bodyPr/>
                    <a:lstStyle/>
                    <a:p>
                      <a:pPr algn="l" rtl="0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Pota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3.3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3.6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3.8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3.6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ES" sz="800" b="0" i="0" u="none" strike="noStrike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</a:rPr>
                        <a:t>-7%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70262209"/>
                  </a:ext>
                </a:extLst>
              </a:tr>
              <a:tr h="197497">
                <a:tc>
                  <a:txBody>
                    <a:bodyPr/>
                    <a:lstStyle/>
                    <a:p>
                      <a:pPr algn="l" rtl="0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Perico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11.0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9.5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9.4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9.8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ES" sz="800" b="0" i="0" u="none" strike="noStrike">
                          <a:solidFill>
                            <a:srgbClr val="4472C4"/>
                          </a:solidFill>
                          <a:effectLst/>
                          <a:latin typeface="Arial" panose="020B0604020202020204" pitchFamily="34" charset="0"/>
                        </a:rPr>
                        <a:t>4%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19272902"/>
                  </a:ext>
                </a:extLst>
              </a:tr>
              <a:tr h="197497">
                <a:tc>
                  <a:txBody>
                    <a:bodyPr/>
                    <a:lstStyle/>
                    <a:p>
                      <a:pPr algn="l" rtl="0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Merluza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5.3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4.9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6.3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6.0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ES" sz="800" b="0" i="0" u="none" strike="noStrike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</a:rPr>
                        <a:t>-4%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60913565"/>
                  </a:ext>
                </a:extLst>
              </a:tr>
              <a:tr h="167873">
                <a:tc>
                  <a:txBody>
                    <a:bodyPr/>
                    <a:lstStyle/>
                    <a:p>
                      <a:pPr algn="l" rtl="0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Lisa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6.5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8.0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7.4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7.3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ES" sz="800" b="0" i="0" u="none" strike="noStrike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</a:rPr>
                        <a:t>-2%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70328437"/>
                  </a:ext>
                </a:extLst>
              </a:tr>
              <a:tr h="136273">
                <a:tc>
                  <a:txBody>
                    <a:bodyPr/>
                    <a:lstStyle/>
                    <a:p>
                      <a:pPr algn="l" rtl="0" fontAlgn="b"/>
                      <a:r>
                        <a:rPr lang="es-ES" sz="8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Regiones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ES" sz="8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ES" sz="8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ES" sz="8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ES" sz="800" b="0" i="0" u="none" strike="noStrike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808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03996410"/>
                  </a:ext>
                </a:extLst>
              </a:tr>
              <a:tr h="197497">
                <a:tc>
                  <a:txBody>
                    <a:bodyPr/>
                    <a:lstStyle/>
                    <a:p>
                      <a:pPr algn="l" rtl="0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Jurel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7.6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7.4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4.9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4.5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ES" sz="800" b="0" i="0" u="none" strike="noStrike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</a:rPr>
                        <a:t>-8%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60088602"/>
                  </a:ext>
                </a:extLst>
              </a:tr>
              <a:tr h="197497">
                <a:tc>
                  <a:txBody>
                    <a:bodyPr/>
                    <a:lstStyle/>
                    <a:p>
                      <a:pPr algn="l" rtl="0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Bonito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5.3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5.5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4.4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3.9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ES" sz="800" b="0" i="0" u="none" strike="noStrike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</a:rPr>
                        <a:t>-13%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50503442"/>
                  </a:ext>
                </a:extLst>
              </a:tr>
              <a:tr h="197497">
                <a:tc>
                  <a:txBody>
                    <a:bodyPr/>
                    <a:lstStyle/>
                    <a:p>
                      <a:pPr algn="l" rtl="0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Caballa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8.5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10.3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12.6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9.9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ES" sz="800" b="0" i="0" u="none" strike="noStrike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</a:rPr>
                        <a:t>-22%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36966895"/>
                  </a:ext>
                </a:extLst>
              </a:tr>
              <a:tr h="197497">
                <a:tc>
                  <a:txBody>
                    <a:bodyPr/>
                    <a:lstStyle/>
                    <a:p>
                      <a:pPr algn="l" rtl="0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Pota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3.6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3.8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3.2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3.6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ES" sz="800" b="0" i="0" u="none" strike="noStrike">
                          <a:solidFill>
                            <a:srgbClr val="4472C4"/>
                          </a:solidFill>
                          <a:effectLst/>
                          <a:latin typeface="Arial" panose="020B0604020202020204" pitchFamily="34" charset="0"/>
                        </a:rPr>
                        <a:t>11%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2240452"/>
                  </a:ext>
                </a:extLst>
              </a:tr>
              <a:tr h="197497">
                <a:tc>
                  <a:txBody>
                    <a:bodyPr/>
                    <a:lstStyle/>
                    <a:p>
                      <a:pPr algn="l" rtl="0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Perico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9.6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9.7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9.1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9.0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ES" sz="800" b="0" i="0" u="none" strike="noStrike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</a:rPr>
                        <a:t>-1%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44014801"/>
                  </a:ext>
                </a:extLst>
              </a:tr>
              <a:tr h="207372">
                <a:tc>
                  <a:txBody>
                    <a:bodyPr/>
                    <a:lstStyle/>
                    <a:p>
                      <a:pPr algn="l" rtl="0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Tiburón Azul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13.0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8.8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9.1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10.8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ES" sz="800" b="0" i="0" u="none" strike="noStrike" dirty="0">
                          <a:solidFill>
                            <a:srgbClr val="4472C4"/>
                          </a:solidFill>
                          <a:effectLst/>
                          <a:latin typeface="Arial" panose="020B0604020202020204" pitchFamily="34" charset="0"/>
                        </a:rPr>
                        <a:t>18%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72320367"/>
                  </a:ext>
                </a:extLst>
              </a:tr>
            </a:tbl>
          </a:graphicData>
        </a:graphic>
      </p:graphicFrame>
      <p:graphicFrame>
        <p:nvGraphicFramePr>
          <p:cNvPr id="11" name="Tabla 10">
            <a:extLst>
              <a:ext uri="{FF2B5EF4-FFF2-40B4-BE49-F238E27FC236}">
                <a16:creationId xmlns:a16="http://schemas.microsoft.com/office/drawing/2014/main" id="{D83705C6-095D-417A-B69D-0215B913010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60716924"/>
              </p:ext>
            </p:extLst>
          </p:nvPr>
        </p:nvGraphicFramePr>
        <p:xfrm>
          <a:off x="62597" y="7258433"/>
          <a:ext cx="3330671" cy="2217418"/>
        </p:xfrm>
        <a:graphic>
          <a:graphicData uri="http://schemas.openxmlformats.org/drawingml/2006/table">
            <a:tbl>
              <a:tblPr/>
              <a:tblGrid>
                <a:gridCol w="644266">
                  <a:extLst>
                    <a:ext uri="{9D8B030D-6E8A-4147-A177-3AD203B41FA5}">
                      <a16:colId xmlns:a16="http://schemas.microsoft.com/office/drawing/2014/main" val="3614906997"/>
                    </a:ext>
                  </a:extLst>
                </a:gridCol>
                <a:gridCol w="514350">
                  <a:extLst>
                    <a:ext uri="{9D8B030D-6E8A-4147-A177-3AD203B41FA5}">
                      <a16:colId xmlns:a16="http://schemas.microsoft.com/office/drawing/2014/main" val="1834618326"/>
                    </a:ext>
                  </a:extLst>
                </a:gridCol>
                <a:gridCol w="558800">
                  <a:extLst>
                    <a:ext uri="{9D8B030D-6E8A-4147-A177-3AD203B41FA5}">
                      <a16:colId xmlns:a16="http://schemas.microsoft.com/office/drawing/2014/main" val="1239434368"/>
                    </a:ext>
                  </a:extLst>
                </a:gridCol>
                <a:gridCol w="501650">
                  <a:extLst>
                    <a:ext uri="{9D8B030D-6E8A-4147-A177-3AD203B41FA5}">
                      <a16:colId xmlns:a16="http://schemas.microsoft.com/office/drawing/2014/main" val="3766326086"/>
                    </a:ext>
                  </a:extLst>
                </a:gridCol>
                <a:gridCol w="501650">
                  <a:extLst>
                    <a:ext uri="{9D8B030D-6E8A-4147-A177-3AD203B41FA5}">
                      <a16:colId xmlns:a16="http://schemas.microsoft.com/office/drawing/2014/main" val="2151153178"/>
                    </a:ext>
                  </a:extLst>
                </a:gridCol>
                <a:gridCol w="609955">
                  <a:extLst>
                    <a:ext uri="{9D8B030D-6E8A-4147-A177-3AD203B41FA5}">
                      <a16:colId xmlns:a16="http://schemas.microsoft.com/office/drawing/2014/main" val="631222043"/>
                    </a:ext>
                  </a:extLst>
                </a:gridCol>
              </a:tblGrid>
              <a:tr h="132823">
                <a:tc rowSpan="3">
                  <a:txBody>
                    <a:bodyPr/>
                    <a:lstStyle/>
                    <a:p>
                      <a:pPr algn="ctr" rtl="0" fontAlgn="ctr"/>
                      <a:r>
                        <a:rPr lang="es-ES" sz="8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Regiones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rtl="0" fontAlgn="ctr"/>
                      <a:r>
                        <a:rPr lang="es-ES" sz="8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Semana anterior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2525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rtl="0" fontAlgn="ctr"/>
                      <a:r>
                        <a:rPr lang="es-ES" sz="8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Semana actual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 rtl="0" fontAlgn="ctr"/>
                      <a:r>
                        <a:rPr lang="es-ES" sz="8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Var% Ayer/Hoy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20376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39849610"/>
                  </a:ext>
                </a:extLst>
              </a:tr>
              <a:tr h="132823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s-ES" sz="8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Jue-01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525252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s-ES" sz="8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Vie-02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52525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8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Ayer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8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Hoy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71707621"/>
                  </a:ext>
                </a:extLst>
              </a:tr>
              <a:tr h="132823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8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Jue-08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8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Vie-09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89723529"/>
                  </a:ext>
                </a:extLst>
              </a:tr>
              <a:tr h="165359"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Piura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49.2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190.3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150.3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ES" sz="800" b="0" i="0" u="none" strike="noStrike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</a:rPr>
                        <a:t>-21%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61329904"/>
                  </a:ext>
                </a:extLst>
              </a:tr>
              <a:tr h="165359"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Lambayeque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155.9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147.3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141.8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ES" sz="800" b="0" i="0" u="none" strike="noStrike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</a:rPr>
                        <a:t>-4%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49341104"/>
                  </a:ext>
                </a:extLst>
              </a:tr>
              <a:tr h="165359"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Ica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25.7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22.8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ES" sz="800" b="0" i="0" u="none" strike="noStrike" dirty="0">
                          <a:solidFill>
                            <a:srgbClr val="4472C4"/>
                          </a:solidFill>
                          <a:effectLst/>
                          <a:latin typeface="Arial" panose="020B0604020202020204" pitchFamily="34" charset="0"/>
                        </a:rPr>
                        <a:t>100%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23788136"/>
                  </a:ext>
                </a:extLst>
              </a:tr>
              <a:tr h="165359"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Tacna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4.0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20.7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20.8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ES" sz="800" b="0" i="0" u="none" strike="noStrike">
                          <a:solidFill>
                            <a:srgbClr val="4472C4"/>
                          </a:solidFill>
                          <a:effectLst/>
                          <a:latin typeface="Arial" panose="020B0604020202020204" pitchFamily="34" charset="0"/>
                        </a:rPr>
                        <a:t>0.5%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62832434"/>
                  </a:ext>
                </a:extLst>
              </a:tr>
              <a:tr h="165359"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La Libertad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14.4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19.2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24.2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20.2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ES" sz="800" b="0" i="0" u="none" strike="noStrike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</a:rPr>
                        <a:t>-17%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83966531"/>
                  </a:ext>
                </a:extLst>
              </a:tr>
              <a:tr h="165359"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Arequipa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28.5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27.5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40.5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15.8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ES" sz="800" b="0" i="0" u="none" strike="noStrike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</a:rPr>
                        <a:t>-61%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84703288"/>
                  </a:ext>
                </a:extLst>
              </a:tr>
              <a:tr h="165359"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Tumbes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5.9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11.0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26.3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15.5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ES" sz="800" b="0" i="0" u="none" strike="noStrike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</a:rPr>
                        <a:t>-41%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54538791"/>
                  </a:ext>
                </a:extLst>
              </a:tr>
              <a:tr h="165359"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Áncash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8.0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6.4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5.9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6.4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ES" sz="800" b="0" i="0" u="none" strike="noStrike">
                          <a:solidFill>
                            <a:srgbClr val="4472C4"/>
                          </a:solidFill>
                          <a:effectLst/>
                          <a:latin typeface="Arial" panose="020B0604020202020204" pitchFamily="34" charset="0"/>
                        </a:rPr>
                        <a:t>9%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88002382"/>
                  </a:ext>
                </a:extLst>
              </a:tr>
              <a:tr h="165359"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Ucayali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5.8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6.2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5.67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5.65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ES" sz="800" b="0" i="0" u="none" strike="noStrike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</a:rPr>
                        <a:t>-0.2%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23012271"/>
                  </a:ext>
                </a:extLst>
              </a:tr>
              <a:tr h="165359"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Cajamarca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2.0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2.6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2.44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2.37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ES" sz="800" b="0" i="0" u="none" strike="noStrike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</a:rPr>
                        <a:t>-3%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44319723"/>
                  </a:ext>
                </a:extLst>
              </a:tr>
              <a:tr h="165359"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Loreto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1.2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0.8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0.9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ES" sz="800" b="0" i="0" u="none" strike="noStrike" dirty="0">
                          <a:solidFill>
                            <a:srgbClr val="4472C4"/>
                          </a:solidFill>
                          <a:effectLst/>
                          <a:latin typeface="Arial" panose="020B0604020202020204" pitchFamily="34" charset="0"/>
                        </a:rPr>
                        <a:t>16%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25407609"/>
                  </a:ext>
                </a:extLst>
              </a:tr>
            </a:tbl>
          </a:graphicData>
        </a:graphic>
      </p:graphicFrame>
      <p:sp>
        <p:nvSpPr>
          <p:cNvPr id="197" name="CuadroTexto 196">
            <a:extLst>
              <a:ext uri="{FF2B5EF4-FFF2-40B4-BE49-F238E27FC236}">
                <a16:creationId xmlns:a16="http://schemas.microsoft.com/office/drawing/2014/main" id="{DA0B5DC6-6D6D-493F-BF73-AEBBFB533EEA}"/>
              </a:ext>
            </a:extLst>
          </p:cNvPr>
          <p:cNvSpPr txBox="1"/>
          <p:nvPr/>
        </p:nvSpPr>
        <p:spPr>
          <a:xfrm>
            <a:off x="144989" y="6795792"/>
            <a:ext cx="3174409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PE" sz="900" b="1" dirty="0">
                <a:latin typeface="Arial" panose="020B0604020202020204" pitchFamily="34" charset="0"/>
                <a:cs typeface="Arial" panose="020B0604020202020204" pitchFamily="34" charset="0"/>
              </a:rPr>
              <a:t>Volumen de recursos hidrobiológicos en los mercados mayoristas pesqueros de las regiones </a:t>
            </a:r>
          </a:p>
          <a:p>
            <a:pPr algn="ctr"/>
            <a:r>
              <a:rPr lang="es-PE" sz="800" dirty="0">
                <a:latin typeface="Arial" panose="020B0604020202020204" pitchFamily="34" charset="0"/>
                <a:cs typeface="Arial" panose="020B0604020202020204" pitchFamily="34" charset="0"/>
              </a:rPr>
              <a:t>( TM )</a:t>
            </a:r>
          </a:p>
        </p:txBody>
      </p:sp>
      <p:sp>
        <p:nvSpPr>
          <p:cNvPr id="3" name="Line 2"/>
          <p:cNvSpPr>
            <a:spLocks noChangeAspect="1" noChangeShapeType="1"/>
          </p:cNvSpPr>
          <p:nvPr/>
        </p:nvSpPr>
        <p:spPr bwMode="auto">
          <a:xfrm>
            <a:off x="0" y="860998"/>
            <a:ext cx="6876000" cy="0"/>
          </a:xfrm>
          <a:prstGeom prst="line">
            <a:avLst/>
          </a:prstGeom>
          <a:noFill/>
          <a:ln w="57150" cmpd="thinThick">
            <a:solidFill>
              <a:schemeClr val="accent1">
                <a:lumMod val="75000"/>
              </a:schemeClr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PE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27" name="Picture 3" descr="logo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931" y="29036"/>
            <a:ext cx="1800338" cy="4830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4"/>
          <p:cNvSpPr>
            <a:spLocks noChangeArrowheads="1" noChangeShapeType="1"/>
          </p:cNvSpPr>
          <p:nvPr/>
        </p:nvSpPr>
        <p:spPr bwMode="auto">
          <a:xfrm>
            <a:off x="1982624" y="7897"/>
            <a:ext cx="3785787" cy="6350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36576" tIns="36576" rIns="36576" bIns="36576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ts val="13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s-MX" altLang="es-PE" sz="12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Abastecimiento diario de recursos hidrobiológicos </a:t>
            </a:r>
          </a:p>
          <a:p>
            <a:pPr marL="0" marR="0" lvl="0" indent="0" algn="ctr" defTabSz="914400" rtl="0" eaLnBrk="0" fontAlgn="base" latinLnBrk="0" hangingPunct="0">
              <a:lnSpc>
                <a:spcPts val="13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s-MX" altLang="es-PE" sz="1200" b="1" dirty="0">
                <a:solidFill>
                  <a:schemeClr val="accent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Mercados Mayoristas Pesqueros</a:t>
            </a:r>
            <a:endParaRPr kumimoji="0" lang="es-MX" altLang="es-PE" sz="1200" b="1" u="none" strike="noStrike" cap="none" normalizeH="0" baseline="0" dirty="0">
              <a:ln>
                <a:noFill/>
              </a:ln>
              <a:solidFill>
                <a:schemeClr val="accent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 Box 5"/>
          <p:cNvSpPr txBox="1">
            <a:spLocks noChangeArrowheads="1"/>
          </p:cNvSpPr>
          <p:nvPr/>
        </p:nvSpPr>
        <p:spPr bwMode="auto">
          <a:xfrm>
            <a:off x="4093536" y="541622"/>
            <a:ext cx="1940372" cy="3229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R="0" indent="0" algn="r" eaLnBrk="0" fontAlgn="base" hangingPunct="0">
              <a:lnSpc>
                <a:spcPct val="100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</a:pPr>
            <a:r>
              <a:rPr lang="es-PE" altLang="es-PE" sz="105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09 de Enero de 2026</a:t>
            </a:r>
          </a:p>
        </p:txBody>
      </p:sp>
      <p:sp>
        <p:nvSpPr>
          <p:cNvPr id="7" name="Rectángulo 6"/>
          <p:cNvSpPr/>
          <p:nvPr/>
        </p:nvSpPr>
        <p:spPr>
          <a:xfrm>
            <a:off x="-8046" y="1180215"/>
            <a:ext cx="3372221" cy="21993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indent="-17145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§"/>
            </a:pPr>
            <a:r>
              <a:rPr lang="es-PE" sz="1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Hoy 09 de Enero, </a:t>
            </a:r>
            <a:r>
              <a:rPr lang="es-PE" sz="10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ingresó 586.0 TM de recursos hidrobiológicos a los mercados mayoristas de Lima </a:t>
            </a:r>
            <a:r>
              <a:rPr lang="es-PE" sz="1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(Villa María del Triunfo) </a:t>
            </a:r>
            <a:r>
              <a:rPr lang="es-PE" sz="10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y Callao </a:t>
            </a:r>
            <a:r>
              <a:rPr lang="es-PE" sz="1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(Ventanilla); siendo 12.6% superior al abastecimiento de ayer.</a:t>
            </a:r>
          </a:p>
          <a:p>
            <a:pPr marL="171450" indent="-17145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§"/>
            </a:pPr>
            <a:r>
              <a:rPr lang="es-PE" sz="1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El ingreso de recursos en Ventanilla disminuyó         (-3.9%), en comparación de ayer. Mientras que, en Villa María del Triunfo se incrementó (+37.2%)</a:t>
            </a:r>
            <a:r>
              <a:rPr lang="es-MX" sz="10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s-PE" sz="1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s-PE" sz="1000" u="sng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171450" indent="-17145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§"/>
            </a:pPr>
            <a:r>
              <a:rPr lang="es-PE" sz="1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Entre las especies con mayor ingreso el día de hoy fueron: Jurel, Bonito y Pota. </a:t>
            </a:r>
            <a:endParaRPr lang="es-ES" sz="10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171450" indent="-17145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§"/>
            </a:pPr>
            <a:r>
              <a:rPr lang="es-MX" sz="1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Los precios mayoristas de los principales recursos pesqueros (S/ por kilo), en relación al día de ayer</a:t>
            </a:r>
            <a:r>
              <a:rPr lang="es-PE" sz="1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:</a:t>
            </a:r>
          </a:p>
        </p:txBody>
      </p:sp>
      <p:sp>
        <p:nvSpPr>
          <p:cNvPr id="24" name="Rectangle 8"/>
          <p:cNvSpPr>
            <a:spLocks noChangeArrowheads="1"/>
          </p:cNvSpPr>
          <p:nvPr/>
        </p:nvSpPr>
        <p:spPr bwMode="auto">
          <a:xfrm>
            <a:off x="-25702" y="9524121"/>
            <a:ext cx="6901702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2700338" algn="ctr"/>
                <a:tab pos="5400675" algn="r"/>
                <a:tab pos="5943600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2700338" algn="ctr"/>
                <a:tab pos="5400675" algn="r"/>
                <a:tab pos="5943600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2700338" algn="ctr"/>
                <a:tab pos="5400675" algn="r"/>
                <a:tab pos="5943600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2700338" algn="ctr"/>
                <a:tab pos="5400675" algn="r"/>
                <a:tab pos="5943600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2700338" algn="ctr"/>
                <a:tab pos="5400675" algn="r"/>
                <a:tab pos="5943600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2700338" algn="ctr"/>
                <a:tab pos="5400675" algn="r"/>
                <a:tab pos="5943600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2700338" algn="ctr"/>
                <a:tab pos="5400675" algn="r"/>
                <a:tab pos="5943600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2700338" algn="ctr"/>
                <a:tab pos="5400675" algn="r"/>
                <a:tab pos="5943600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2700338" algn="ctr"/>
                <a:tab pos="5400675" algn="r"/>
                <a:tab pos="5943600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s-MX" altLang="es-PE" sz="800" b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Fuente:</a:t>
            </a:r>
            <a:r>
              <a:rPr kumimoji="0" lang="es-MX" altLang="es-PE" sz="800" b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s-PE" sz="800" dirty="0">
                <a:cs typeface="Arial" panose="020B0604020202020204" pitchFamily="34" charset="0"/>
              </a:rPr>
              <a:t>Mercados Mayoristas Pesqueros en Lima. Ica. Tacna. Tumbes. Piura. Lambayeque. Áncash. Arequipa. Cajamarca. Loreto y Ucayali. </a:t>
            </a:r>
            <a:r>
              <a:rPr kumimoji="0" lang="es-MX" altLang="es-PE" sz="800" b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Elaboración: </a:t>
            </a:r>
            <a:r>
              <a:rPr kumimoji="0" lang="es-MX" altLang="es-PE" sz="80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PRODUCE /</a:t>
            </a:r>
            <a:r>
              <a:rPr kumimoji="0" lang="es-MX" altLang="es-PE" sz="80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es-MX" altLang="es-PE" sz="80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OGEIEE – Oficina de Estudios Económicos (OEE). </a:t>
            </a:r>
            <a:endParaRPr kumimoji="0" lang="es-MX" altLang="es-PE" sz="80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cs typeface="Arial" panose="020B0604020202020204" pitchFamily="34" charset="0"/>
            </a:endParaRPr>
          </a:p>
        </p:txBody>
      </p:sp>
      <p:cxnSp>
        <p:nvCxnSpPr>
          <p:cNvPr id="26" name="Conector recto 25"/>
          <p:cNvCxnSpPr/>
          <p:nvPr/>
        </p:nvCxnSpPr>
        <p:spPr>
          <a:xfrm>
            <a:off x="132489" y="9482510"/>
            <a:ext cx="6636747" cy="0"/>
          </a:xfrm>
          <a:prstGeom prst="line">
            <a:avLst/>
          </a:prstGeom>
          <a:ln w="1905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sp>
        <p:nvSpPr>
          <p:cNvPr id="68" name="CuadroTexto 67"/>
          <p:cNvSpPr txBox="1"/>
          <p:nvPr/>
        </p:nvSpPr>
        <p:spPr>
          <a:xfrm>
            <a:off x="-1425" y="934263"/>
            <a:ext cx="3372552" cy="261607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s-PE" sz="105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Mercados Mayoristas de Lima y Callao</a:t>
            </a:r>
          </a:p>
        </p:txBody>
      </p:sp>
      <p:sp>
        <p:nvSpPr>
          <p:cNvPr id="2" name="CuadroTexto 1"/>
          <p:cNvSpPr txBox="1"/>
          <p:nvPr/>
        </p:nvSpPr>
        <p:spPr>
          <a:xfrm>
            <a:off x="0" y="543151"/>
            <a:ext cx="3304760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PE" sz="700" b="1" dirty="0">
                <a:latin typeface="Arial" panose="020B0604020202020204" pitchFamily="34" charset="0"/>
                <a:cs typeface="Arial" panose="020B0604020202020204" pitchFamily="34" charset="0"/>
              </a:rPr>
              <a:t>Oficina General de Evaluación de Impacto y Estudios Económicos</a:t>
            </a:r>
            <a:endParaRPr lang="es-PE" sz="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s-PE" sz="600" b="1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OFICINA DE ESTUDIOS ECONÓMICOS</a:t>
            </a:r>
            <a:r>
              <a:rPr lang="es-PE" sz="6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</a:p>
        </p:txBody>
      </p:sp>
      <p:sp>
        <p:nvSpPr>
          <p:cNvPr id="23" name="Line 2"/>
          <p:cNvSpPr>
            <a:spLocks noChangeAspect="1" noChangeShapeType="1"/>
          </p:cNvSpPr>
          <p:nvPr/>
        </p:nvSpPr>
        <p:spPr bwMode="auto">
          <a:xfrm>
            <a:off x="33609" y="518958"/>
            <a:ext cx="5904000" cy="0"/>
          </a:xfrm>
          <a:prstGeom prst="line">
            <a:avLst/>
          </a:prstGeom>
          <a:noFill/>
          <a:ln w="9525" cmpd="thinThick">
            <a:solidFill>
              <a:schemeClr val="tx2">
                <a:lumMod val="60000"/>
                <a:lumOff val="40000"/>
              </a:schemeClr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PE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181" name="Picture 61" descr="Resultado de imagen para peces siluetas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30206" y="89196"/>
            <a:ext cx="651693" cy="6745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9" name="CuadroTexto 38">
            <a:extLst>
              <a:ext uri="{FF2B5EF4-FFF2-40B4-BE49-F238E27FC236}">
                <a16:creationId xmlns:a16="http://schemas.microsoft.com/office/drawing/2014/main" id="{A036B274-EC09-4ED5-842D-CF05E1F91336}"/>
              </a:ext>
            </a:extLst>
          </p:cNvPr>
          <p:cNvSpPr txBox="1"/>
          <p:nvPr/>
        </p:nvSpPr>
        <p:spPr>
          <a:xfrm>
            <a:off x="-1425" y="4071195"/>
            <a:ext cx="3365600" cy="253916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s-PE" sz="105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Mercados Mayoristas Regionales</a:t>
            </a:r>
          </a:p>
        </p:txBody>
      </p:sp>
      <p:sp>
        <p:nvSpPr>
          <p:cNvPr id="42" name="Rectángulo 41">
            <a:extLst>
              <a:ext uri="{FF2B5EF4-FFF2-40B4-BE49-F238E27FC236}">
                <a16:creationId xmlns:a16="http://schemas.microsoft.com/office/drawing/2014/main" id="{B0E41E69-FA49-4AB0-9AC1-2128C9F222A1}"/>
              </a:ext>
            </a:extLst>
          </p:cNvPr>
          <p:cNvSpPr/>
          <p:nvPr/>
        </p:nvSpPr>
        <p:spPr>
          <a:xfrm>
            <a:off x="9281" y="4338768"/>
            <a:ext cx="3371127" cy="19064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71450" indent="-17145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§"/>
            </a:pPr>
            <a:r>
              <a:rPr lang="es-ES" sz="1000">
                <a:latin typeface="Arial" panose="020B0604020202020204" pitchFamily="34" charset="0"/>
                <a:cs typeface="Arial" panose="020B0604020202020204" pitchFamily="34" charset="0"/>
              </a:rPr>
              <a:t>Hoy 09 </a:t>
            </a:r>
            <a:r>
              <a:rPr lang="es-ES" sz="1000" dirty="0">
                <a:latin typeface="Arial" panose="020B0604020202020204" pitchFamily="34" charset="0"/>
                <a:cs typeface="Arial" panose="020B0604020202020204" pitchFamily="34" charset="0"/>
              </a:rPr>
              <a:t>de Enero, </a:t>
            </a:r>
            <a:r>
              <a:rPr lang="es-ES" sz="1000" b="1" dirty="0">
                <a:latin typeface="Arial" panose="020B0604020202020204" pitchFamily="34" charset="0"/>
                <a:cs typeface="Arial" panose="020B0604020202020204" pitchFamily="34" charset="0"/>
              </a:rPr>
              <a:t>ingresó 402.6 TM </a:t>
            </a:r>
            <a:r>
              <a:rPr lang="es-ES" sz="1000" dirty="0">
                <a:latin typeface="Arial" panose="020B0604020202020204" pitchFamily="34" charset="0"/>
                <a:cs typeface="Arial" panose="020B0604020202020204" pitchFamily="34" charset="0"/>
              </a:rPr>
              <a:t>de recursos hidrobiológicos a los mercados mayoristas pesqueros de Tumbes, Piura, Lambayeque, La Libertad, Áncash, Arequipa, Ica, Tacna, Cajamarca, Loreto y Ucayali.</a:t>
            </a:r>
          </a:p>
          <a:p>
            <a:pPr marL="171450" indent="-171450" algn="just">
              <a:lnSpc>
                <a:spcPct val="107000"/>
              </a:lnSpc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s-ES" sz="1000" dirty="0">
                <a:latin typeface="Arial" panose="020B0604020202020204" pitchFamily="34" charset="0"/>
                <a:cs typeface="Arial" panose="020B0604020202020204" pitchFamily="34" charset="0"/>
              </a:rPr>
              <a:t>El abastecimiento de hoy fue 13.3% inferior con respecto a ayer, </a:t>
            </a:r>
            <a:r>
              <a:rPr lang="es-MX" sz="1000" dirty="0">
                <a:latin typeface="Arial" panose="020B0604020202020204" pitchFamily="34" charset="0"/>
                <a:cs typeface="Arial" panose="020B0604020202020204" pitchFamily="34" charset="0"/>
              </a:rPr>
              <a:t>debido principalmente al menor ingreso de recursos en Piura y </a:t>
            </a:r>
            <a:r>
              <a:rPr lang="es-MX" sz="900" dirty="0">
                <a:latin typeface="Arial" panose="020B0604020202020204" pitchFamily="34" charset="0"/>
                <a:cs typeface="Arial" panose="020B0604020202020204" pitchFamily="34" charset="0"/>
              </a:rPr>
              <a:t>Lambayeque</a:t>
            </a:r>
            <a:r>
              <a:rPr lang="es-MX" sz="98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171450" indent="-171450" algn="just">
              <a:lnSpc>
                <a:spcPct val="107000"/>
              </a:lnSpc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s-MX" sz="1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Los precios mayoristas de los principales recursos pesqueros (S/ por kilo), en relación al día de ayer</a:t>
            </a:r>
            <a:r>
              <a:rPr lang="es-PE" sz="1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:</a:t>
            </a:r>
          </a:p>
        </p:txBody>
      </p:sp>
      <p:sp>
        <p:nvSpPr>
          <p:cNvPr id="30" name="CuadroTexto 29">
            <a:extLst>
              <a:ext uri="{FF2B5EF4-FFF2-40B4-BE49-F238E27FC236}">
                <a16:creationId xmlns:a16="http://schemas.microsoft.com/office/drawing/2014/main" id="{B2766AB9-8C41-4B52-B5B9-5EEE6F0DC5B1}"/>
              </a:ext>
            </a:extLst>
          </p:cNvPr>
          <p:cNvSpPr txBox="1"/>
          <p:nvPr/>
        </p:nvSpPr>
        <p:spPr>
          <a:xfrm>
            <a:off x="3348447" y="926260"/>
            <a:ext cx="3543489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 sz="1400" b="1" i="0" u="none" strike="noStrike" kern="1200" spc="0" baseline="0">
                <a:solidFill>
                  <a:sysClr val="windowText" lastClr="000000"/>
                </a:solidFill>
                <a:latin typeface="Calibri Light" panose="020F0302020204030204" pitchFamily="34" charset="0"/>
                <a:ea typeface="+mn-ea"/>
                <a:cs typeface="+mn-cs"/>
              </a:defRPr>
            </a:pPr>
            <a:r>
              <a:rPr lang="es-PE" sz="900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Abastecimiento de recursos hidrobiológicos en mercados mayoristas pesqueros de Lima y Callao</a:t>
            </a:r>
          </a:p>
          <a:p>
            <a:pPr algn="ctr"/>
            <a:r>
              <a:rPr lang="es-PE" sz="800" dirty="0">
                <a:latin typeface="Arial" panose="020B0604020202020204" pitchFamily="34" charset="0"/>
                <a:cs typeface="Arial" panose="020B0604020202020204" pitchFamily="34" charset="0"/>
              </a:rPr>
              <a:t>(Toneladas)</a:t>
            </a:r>
          </a:p>
        </p:txBody>
      </p:sp>
      <p:sp>
        <p:nvSpPr>
          <p:cNvPr id="38" name="CuadroTexto 37">
            <a:extLst>
              <a:ext uri="{FF2B5EF4-FFF2-40B4-BE49-F238E27FC236}">
                <a16:creationId xmlns:a16="http://schemas.microsoft.com/office/drawing/2014/main" id="{C52392F4-F664-444C-B7C3-78799F127523}"/>
              </a:ext>
            </a:extLst>
          </p:cNvPr>
          <p:cNvSpPr txBox="1"/>
          <p:nvPr/>
        </p:nvSpPr>
        <p:spPr>
          <a:xfrm>
            <a:off x="3572293" y="3969559"/>
            <a:ext cx="3293850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 sz="1400" b="1" i="0" u="none" strike="noStrike" kern="1200" spc="0" baseline="0">
                <a:solidFill>
                  <a:sysClr val="windowText" lastClr="000000"/>
                </a:solidFill>
                <a:latin typeface="Calibri Light" panose="020F0302020204030204" pitchFamily="34" charset="0"/>
                <a:ea typeface="+mn-ea"/>
                <a:cs typeface="+mn-cs"/>
              </a:defRPr>
            </a:pPr>
            <a:r>
              <a:rPr lang="es-PE" sz="900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Abastecimiento de recursos hidrobiológicos en mercados mayoristas pesqueros regionales</a:t>
            </a:r>
          </a:p>
          <a:p>
            <a:pPr algn="ctr"/>
            <a:r>
              <a:rPr lang="es-PE" sz="700" dirty="0">
                <a:latin typeface="Arial" panose="020B0604020202020204" pitchFamily="34" charset="0"/>
                <a:cs typeface="Arial" panose="020B0604020202020204" pitchFamily="34" charset="0"/>
              </a:rPr>
              <a:t>(Toneladas)</a:t>
            </a:r>
          </a:p>
        </p:txBody>
      </p:sp>
      <p:sp>
        <p:nvSpPr>
          <p:cNvPr id="124" name="CuadroTexto 123">
            <a:extLst>
              <a:ext uri="{FF2B5EF4-FFF2-40B4-BE49-F238E27FC236}">
                <a16:creationId xmlns:a16="http://schemas.microsoft.com/office/drawing/2014/main" id="{56686316-C93D-41C7-8FA1-B79AB1797893}"/>
              </a:ext>
            </a:extLst>
          </p:cNvPr>
          <p:cNvSpPr txBox="1"/>
          <p:nvPr/>
        </p:nvSpPr>
        <p:spPr>
          <a:xfrm>
            <a:off x="308813" y="6212260"/>
            <a:ext cx="2970166" cy="24500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s-PE" sz="10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Aumentaron: </a:t>
            </a:r>
            <a:r>
              <a:rPr lang="es-PE" sz="1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Tiburón Azul (S/ 9.1 a S/ 10.8).</a:t>
            </a:r>
          </a:p>
        </p:txBody>
      </p:sp>
      <p:sp>
        <p:nvSpPr>
          <p:cNvPr id="128" name="CuadroTexto 127">
            <a:extLst>
              <a:ext uri="{FF2B5EF4-FFF2-40B4-BE49-F238E27FC236}">
                <a16:creationId xmlns:a16="http://schemas.microsoft.com/office/drawing/2014/main" id="{0A512A82-8ECF-4856-9E54-9B6B6E16B6EC}"/>
              </a:ext>
            </a:extLst>
          </p:cNvPr>
          <p:cNvSpPr txBox="1"/>
          <p:nvPr/>
        </p:nvSpPr>
        <p:spPr>
          <a:xfrm>
            <a:off x="293829" y="6440319"/>
            <a:ext cx="3017487" cy="4096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s-PE" sz="10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Disminuyeron: </a:t>
            </a:r>
            <a:r>
              <a:rPr lang="es-PE" sz="1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Caballa (S/ 12.6 a S/ 9.9), Bonito (S/ 4.4 a S/ 3.9) y Jurel (S/ 4.9 a S/ 4.5).</a:t>
            </a:r>
          </a:p>
        </p:txBody>
      </p:sp>
      <p:grpSp>
        <p:nvGrpSpPr>
          <p:cNvPr id="129" name="Grupo 128">
            <a:extLst>
              <a:ext uri="{FF2B5EF4-FFF2-40B4-BE49-F238E27FC236}">
                <a16:creationId xmlns:a16="http://schemas.microsoft.com/office/drawing/2014/main" id="{DBA93274-C021-481C-991D-C00DB21D3EB6}"/>
              </a:ext>
            </a:extLst>
          </p:cNvPr>
          <p:cNvGrpSpPr/>
          <p:nvPr/>
        </p:nvGrpSpPr>
        <p:grpSpPr>
          <a:xfrm>
            <a:off x="101153" y="6356112"/>
            <a:ext cx="320040" cy="320040"/>
            <a:chOff x="215277" y="3614499"/>
            <a:chExt cx="237544" cy="230832"/>
          </a:xfrm>
        </p:grpSpPr>
        <p:sp>
          <p:nvSpPr>
            <p:cNvPr id="130" name="Elipse 129">
              <a:extLst>
                <a:ext uri="{FF2B5EF4-FFF2-40B4-BE49-F238E27FC236}">
                  <a16:creationId xmlns:a16="http://schemas.microsoft.com/office/drawing/2014/main" id="{E8229424-F78E-44F4-A21D-D85B44D270C9}"/>
                </a:ext>
              </a:extLst>
            </p:cNvPr>
            <p:cNvSpPr/>
            <p:nvPr/>
          </p:nvSpPr>
          <p:spPr>
            <a:xfrm>
              <a:off x="298927" y="3714726"/>
              <a:ext cx="89775" cy="88501"/>
            </a:xfrm>
            <a:prstGeom prst="ellipse">
              <a:avLst/>
            </a:prstGeom>
            <a:solidFill>
              <a:srgbClr val="C00000"/>
            </a:solidFill>
            <a:ln w="3810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31" name="CuadroTexto 130">
              <a:extLst>
                <a:ext uri="{FF2B5EF4-FFF2-40B4-BE49-F238E27FC236}">
                  <a16:creationId xmlns:a16="http://schemas.microsoft.com/office/drawing/2014/main" id="{2D6086F9-1397-4B1E-91DF-47299E59C2D0}"/>
                </a:ext>
              </a:extLst>
            </p:cNvPr>
            <p:cNvSpPr txBox="1"/>
            <p:nvPr/>
          </p:nvSpPr>
          <p:spPr>
            <a:xfrm rot="10800000">
              <a:off x="215277" y="3614499"/>
              <a:ext cx="237544" cy="2308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900" b="1" dirty="0">
                  <a:solidFill>
                    <a:schemeClr val="bg1"/>
                  </a:solidFill>
                </a:rPr>
                <a:t>↑</a:t>
              </a:r>
              <a:endParaRPr lang="en-US" sz="1100" dirty="0">
                <a:solidFill>
                  <a:schemeClr val="bg1"/>
                </a:solidFill>
              </a:endParaRPr>
            </a:p>
          </p:txBody>
        </p:sp>
      </p:grpSp>
      <p:cxnSp>
        <p:nvCxnSpPr>
          <p:cNvPr id="184" name="Conector recto 183"/>
          <p:cNvCxnSpPr>
            <a:cxnSpLocks/>
          </p:cNvCxnSpPr>
          <p:nvPr/>
        </p:nvCxnSpPr>
        <p:spPr>
          <a:xfrm>
            <a:off x="5410200" y="4567316"/>
            <a:ext cx="7937" cy="1269498"/>
          </a:xfrm>
          <a:prstGeom prst="line">
            <a:avLst/>
          </a:prstGeom>
          <a:ln>
            <a:solidFill>
              <a:schemeClr val="bg2">
                <a:lumMod val="50000"/>
              </a:schemeClr>
            </a:solidFill>
            <a:prstDash val="dash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grpSp>
        <p:nvGrpSpPr>
          <p:cNvPr id="223" name="Grupo 222">
            <a:extLst>
              <a:ext uri="{FF2B5EF4-FFF2-40B4-BE49-F238E27FC236}">
                <a16:creationId xmlns:a16="http://schemas.microsoft.com/office/drawing/2014/main" id="{958B7DA7-4B69-4831-BC12-48178E36EED3}"/>
              </a:ext>
            </a:extLst>
          </p:cNvPr>
          <p:cNvGrpSpPr/>
          <p:nvPr/>
        </p:nvGrpSpPr>
        <p:grpSpPr>
          <a:xfrm>
            <a:off x="135810" y="6215152"/>
            <a:ext cx="320040" cy="320039"/>
            <a:chOff x="239049" y="3671221"/>
            <a:chExt cx="237544" cy="230832"/>
          </a:xfrm>
        </p:grpSpPr>
        <p:sp>
          <p:nvSpPr>
            <p:cNvPr id="224" name="Elipse 223">
              <a:extLst>
                <a:ext uri="{FF2B5EF4-FFF2-40B4-BE49-F238E27FC236}">
                  <a16:creationId xmlns:a16="http://schemas.microsoft.com/office/drawing/2014/main" id="{E27E41EE-6998-478D-8B98-77E0E77C3B26}"/>
                </a:ext>
              </a:extLst>
            </p:cNvPr>
            <p:cNvSpPr/>
            <p:nvPr/>
          </p:nvSpPr>
          <p:spPr>
            <a:xfrm>
              <a:off x="298927" y="3714726"/>
              <a:ext cx="89775" cy="88501"/>
            </a:xfrm>
            <a:prstGeom prst="ellipse">
              <a:avLst/>
            </a:prstGeom>
            <a:solidFill>
              <a:srgbClr val="0070C0"/>
            </a:solidFill>
            <a:ln w="3810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35" name="CuadroTexto 234">
              <a:extLst>
                <a:ext uri="{FF2B5EF4-FFF2-40B4-BE49-F238E27FC236}">
                  <a16:creationId xmlns:a16="http://schemas.microsoft.com/office/drawing/2014/main" id="{3CC7B392-89FA-463A-910D-4122C6FC1C05}"/>
                </a:ext>
              </a:extLst>
            </p:cNvPr>
            <p:cNvSpPr txBox="1"/>
            <p:nvPr/>
          </p:nvSpPr>
          <p:spPr>
            <a:xfrm>
              <a:off x="239049" y="3671221"/>
              <a:ext cx="237544" cy="2308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900" b="1" dirty="0">
                  <a:solidFill>
                    <a:schemeClr val="bg1"/>
                  </a:solidFill>
                </a:rPr>
                <a:t>↑</a:t>
              </a:r>
              <a:endParaRPr lang="en-US" sz="1100" dirty="0">
                <a:solidFill>
                  <a:schemeClr val="bg1"/>
                </a:solidFill>
              </a:endParaRPr>
            </a:p>
          </p:txBody>
        </p:sp>
      </p:grpSp>
      <p:sp>
        <p:nvSpPr>
          <p:cNvPr id="113" name="CuadroTexto 112"/>
          <p:cNvSpPr txBox="1"/>
          <p:nvPr/>
        </p:nvSpPr>
        <p:spPr>
          <a:xfrm>
            <a:off x="3607490" y="5841966"/>
            <a:ext cx="317440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PE" sz="900" b="1" dirty="0">
                <a:latin typeface="Arial" panose="020B0604020202020204" pitchFamily="34" charset="0"/>
                <a:cs typeface="Arial" panose="020B0604020202020204" pitchFamily="34" charset="0"/>
              </a:rPr>
              <a:t>Precio promedio de los principales recursos hidrobiológicos en los mercados mayoristas pesqueros de Lima y regiones </a:t>
            </a:r>
          </a:p>
          <a:p>
            <a:pPr algn="ctr"/>
            <a:r>
              <a:rPr lang="es-PE" sz="800" dirty="0">
                <a:latin typeface="Arial" panose="020B0604020202020204" pitchFamily="34" charset="0"/>
                <a:cs typeface="Arial" panose="020B0604020202020204" pitchFamily="34" charset="0"/>
              </a:rPr>
              <a:t>(S/ por kilo)</a:t>
            </a:r>
          </a:p>
        </p:txBody>
      </p:sp>
      <p:sp>
        <p:nvSpPr>
          <p:cNvPr id="155" name="CuadroTexto 154">
            <a:extLst>
              <a:ext uri="{FF2B5EF4-FFF2-40B4-BE49-F238E27FC236}">
                <a16:creationId xmlns:a16="http://schemas.microsoft.com/office/drawing/2014/main" id="{6471FCD0-D063-4389-A8E2-76A2C31C8DF2}"/>
              </a:ext>
            </a:extLst>
          </p:cNvPr>
          <p:cNvSpPr txBox="1"/>
          <p:nvPr/>
        </p:nvSpPr>
        <p:spPr>
          <a:xfrm>
            <a:off x="349232" y="3483448"/>
            <a:ext cx="2970166" cy="24500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s-PE" sz="10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Aumentaron: </a:t>
            </a:r>
            <a:r>
              <a:rPr lang="es-PE" sz="1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Jurel (S/ 3.3 a S/ 3.5).</a:t>
            </a:r>
          </a:p>
        </p:txBody>
      </p:sp>
      <p:sp>
        <p:nvSpPr>
          <p:cNvPr id="206" name="CuadroTexto 205">
            <a:extLst>
              <a:ext uri="{FF2B5EF4-FFF2-40B4-BE49-F238E27FC236}">
                <a16:creationId xmlns:a16="http://schemas.microsoft.com/office/drawing/2014/main" id="{37D029BA-CA1A-4A9B-A563-2485E0F3BC8C}"/>
              </a:ext>
            </a:extLst>
          </p:cNvPr>
          <p:cNvSpPr txBox="1"/>
          <p:nvPr/>
        </p:nvSpPr>
        <p:spPr>
          <a:xfrm>
            <a:off x="325165" y="3685216"/>
            <a:ext cx="3017487" cy="4096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s-PE" sz="10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Disminuyeron:</a:t>
            </a:r>
            <a:r>
              <a:rPr lang="es-PE" sz="1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Bonito (S/ 3.6 a S/ 3.2), Pota (S/ 3.8 a S/ 3.6) y Merluza (S/ 6.3 a S/ 6.0).</a:t>
            </a:r>
          </a:p>
        </p:txBody>
      </p:sp>
      <p:grpSp>
        <p:nvGrpSpPr>
          <p:cNvPr id="207" name="Grupo 206">
            <a:extLst>
              <a:ext uri="{FF2B5EF4-FFF2-40B4-BE49-F238E27FC236}">
                <a16:creationId xmlns:a16="http://schemas.microsoft.com/office/drawing/2014/main" id="{D309800A-BB51-4C2F-AD48-9868C56E4647}"/>
              </a:ext>
            </a:extLst>
          </p:cNvPr>
          <p:cNvGrpSpPr/>
          <p:nvPr/>
        </p:nvGrpSpPr>
        <p:grpSpPr>
          <a:xfrm>
            <a:off x="132489" y="3601009"/>
            <a:ext cx="320040" cy="320040"/>
            <a:chOff x="215277" y="3614499"/>
            <a:chExt cx="237544" cy="230832"/>
          </a:xfrm>
        </p:grpSpPr>
        <p:sp>
          <p:nvSpPr>
            <p:cNvPr id="208" name="Elipse 207">
              <a:extLst>
                <a:ext uri="{FF2B5EF4-FFF2-40B4-BE49-F238E27FC236}">
                  <a16:creationId xmlns:a16="http://schemas.microsoft.com/office/drawing/2014/main" id="{03F3C184-CE08-4C80-980A-3D7C8D9436F2}"/>
                </a:ext>
              </a:extLst>
            </p:cNvPr>
            <p:cNvSpPr/>
            <p:nvPr/>
          </p:nvSpPr>
          <p:spPr>
            <a:xfrm>
              <a:off x="298927" y="3714726"/>
              <a:ext cx="89775" cy="88501"/>
            </a:xfrm>
            <a:prstGeom prst="ellipse">
              <a:avLst/>
            </a:prstGeom>
            <a:solidFill>
              <a:srgbClr val="C00000"/>
            </a:solidFill>
            <a:ln w="3810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09" name="CuadroTexto 208">
              <a:extLst>
                <a:ext uri="{FF2B5EF4-FFF2-40B4-BE49-F238E27FC236}">
                  <a16:creationId xmlns:a16="http://schemas.microsoft.com/office/drawing/2014/main" id="{9599D96F-7C18-4672-A2A6-7D7BA7F3A084}"/>
                </a:ext>
              </a:extLst>
            </p:cNvPr>
            <p:cNvSpPr txBox="1"/>
            <p:nvPr/>
          </p:nvSpPr>
          <p:spPr>
            <a:xfrm rot="10800000">
              <a:off x="215277" y="3614499"/>
              <a:ext cx="237544" cy="2308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900" b="1" dirty="0">
                  <a:solidFill>
                    <a:schemeClr val="bg1"/>
                  </a:solidFill>
                </a:rPr>
                <a:t>↑</a:t>
              </a:r>
              <a:endParaRPr lang="en-US" sz="1100" dirty="0">
                <a:solidFill>
                  <a:schemeClr val="bg1"/>
                </a:solidFill>
              </a:endParaRPr>
            </a:p>
          </p:txBody>
        </p:sp>
      </p:grpSp>
      <p:pic>
        <p:nvPicPr>
          <p:cNvPr id="122" name="Imagen 121">
            <a:extLst>
              <a:ext uri="{FF2B5EF4-FFF2-40B4-BE49-F238E27FC236}">
                <a16:creationId xmlns:a16="http://schemas.microsoft.com/office/drawing/2014/main" id="{1A012DC6-7637-4A95-9064-3BA49930554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379717" y="1517784"/>
            <a:ext cx="30483" cy="1286367"/>
          </a:xfrm>
          <a:prstGeom prst="rect">
            <a:avLst/>
          </a:prstGeom>
        </p:spPr>
      </p:pic>
      <p:grpSp>
        <p:nvGrpSpPr>
          <p:cNvPr id="117" name="Grupo 116">
            <a:extLst>
              <a:ext uri="{FF2B5EF4-FFF2-40B4-BE49-F238E27FC236}">
                <a16:creationId xmlns:a16="http://schemas.microsoft.com/office/drawing/2014/main" id="{74A6F990-ACEF-4F6D-AA06-104EBF719E27}"/>
              </a:ext>
            </a:extLst>
          </p:cNvPr>
          <p:cNvGrpSpPr/>
          <p:nvPr/>
        </p:nvGrpSpPr>
        <p:grpSpPr>
          <a:xfrm>
            <a:off x="2907412" y="7648419"/>
            <a:ext cx="182880" cy="200055"/>
            <a:chOff x="155922" y="4191499"/>
            <a:chExt cx="237544" cy="252510"/>
          </a:xfrm>
        </p:grpSpPr>
        <p:sp>
          <p:nvSpPr>
            <p:cNvPr id="118" name="Elipse 117">
              <a:extLst>
                <a:ext uri="{FF2B5EF4-FFF2-40B4-BE49-F238E27FC236}">
                  <a16:creationId xmlns:a16="http://schemas.microsoft.com/office/drawing/2014/main" id="{7BB59367-176A-4556-BC16-DD4445A583D7}"/>
                </a:ext>
              </a:extLst>
            </p:cNvPr>
            <p:cNvSpPr/>
            <p:nvPr/>
          </p:nvSpPr>
          <p:spPr>
            <a:xfrm rot="10800000">
              <a:off x="176037" y="4270051"/>
              <a:ext cx="89775" cy="88501"/>
            </a:xfrm>
            <a:prstGeom prst="ellipse">
              <a:avLst/>
            </a:prstGeom>
            <a:solidFill>
              <a:srgbClr val="C00000"/>
            </a:solidFill>
            <a:ln w="3810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19" name="CuadroTexto 118">
              <a:extLst>
                <a:ext uri="{FF2B5EF4-FFF2-40B4-BE49-F238E27FC236}">
                  <a16:creationId xmlns:a16="http://schemas.microsoft.com/office/drawing/2014/main" id="{61F55620-2D9D-4757-90C0-1DCF87B92CEB}"/>
                </a:ext>
              </a:extLst>
            </p:cNvPr>
            <p:cNvSpPr txBox="1"/>
            <p:nvPr/>
          </p:nvSpPr>
          <p:spPr>
            <a:xfrm rot="10800000">
              <a:off x="155922" y="4191499"/>
              <a:ext cx="237544" cy="2525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700" b="1" dirty="0">
                  <a:solidFill>
                    <a:schemeClr val="bg1"/>
                  </a:solidFill>
                </a:rPr>
                <a:t>↑</a:t>
              </a:r>
              <a:endParaRPr lang="en-US" sz="100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204" name="Grupo 203">
            <a:extLst>
              <a:ext uri="{FF2B5EF4-FFF2-40B4-BE49-F238E27FC236}">
                <a16:creationId xmlns:a16="http://schemas.microsoft.com/office/drawing/2014/main" id="{5102026D-A0AC-4C6F-BBBF-EABFBC4671D8}"/>
              </a:ext>
            </a:extLst>
          </p:cNvPr>
          <p:cNvGrpSpPr/>
          <p:nvPr/>
        </p:nvGrpSpPr>
        <p:grpSpPr>
          <a:xfrm>
            <a:off x="6292694" y="8487512"/>
            <a:ext cx="182880" cy="200055"/>
            <a:chOff x="155922" y="4191499"/>
            <a:chExt cx="237544" cy="252510"/>
          </a:xfrm>
        </p:grpSpPr>
        <p:sp>
          <p:nvSpPr>
            <p:cNvPr id="205" name="Elipse 204">
              <a:extLst>
                <a:ext uri="{FF2B5EF4-FFF2-40B4-BE49-F238E27FC236}">
                  <a16:creationId xmlns:a16="http://schemas.microsoft.com/office/drawing/2014/main" id="{328993A9-563C-4730-84B8-FE0852F47F0F}"/>
                </a:ext>
              </a:extLst>
            </p:cNvPr>
            <p:cNvSpPr/>
            <p:nvPr/>
          </p:nvSpPr>
          <p:spPr>
            <a:xfrm rot="10800000">
              <a:off x="176037" y="4270051"/>
              <a:ext cx="89775" cy="88501"/>
            </a:xfrm>
            <a:prstGeom prst="ellipse">
              <a:avLst/>
            </a:prstGeom>
            <a:solidFill>
              <a:srgbClr val="C00000"/>
            </a:solidFill>
            <a:ln w="3810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10" name="CuadroTexto 209">
              <a:extLst>
                <a:ext uri="{FF2B5EF4-FFF2-40B4-BE49-F238E27FC236}">
                  <a16:creationId xmlns:a16="http://schemas.microsoft.com/office/drawing/2014/main" id="{C2DFE738-57B2-4042-99C6-5EE62C9E1D91}"/>
                </a:ext>
              </a:extLst>
            </p:cNvPr>
            <p:cNvSpPr txBox="1"/>
            <p:nvPr/>
          </p:nvSpPr>
          <p:spPr>
            <a:xfrm rot="10800000">
              <a:off x="155922" y="4191499"/>
              <a:ext cx="237544" cy="2525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700" b="1" dirty="0">
                  <a:solidFill>
                    <a:schemeClr val="bg1"/>
                  </a:solidFill>
                </a:rPr>
                <a:t>↑</a:t>
              </a:r>
              <a:endParaRPr lang="en-US" sz="100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219" name="Grupo 218">
            <a:extLst>
              <a:ext uri="{FF2B5EF4-FFF2-40B4-BE49-F238E27FC236}">
                <a16:creationId xmlns:a16="http://schemas.microsoft.com/office/drawing/2014/main" id="{92DBB625-E52F-4662-9E8B-B20888CFF0E3}"/>
              </a:ext>
            </a:extLst>
          </p:cNvPr>
          <p:cNvGrpSpPr/>
          <p:nvPr/>
        </p:nvGrpSpPr>
        <p:grpSpPr>
          <a:xfrm>
            <a:off x="6213545" y="9296377"/>
            <a:ext cx="182880" cy="200055"/>
            <a:chOff x="176630" y="3632807"/>
            <a:chExt cx="237544" cy="252510"/>
          </a:xfrm>
        </p:grpSpPr>
        <p:sp>
          <p:nvSpPr>
            <p:cNvPr id="221" name="Elipse 220">
              <a:extLst>
                <a:ext uri="{FF2B5EF4-FFF2-40B4-BE49-F238E27FC236}">
                  <a16:creationId xmlns:a16="http://schemas.microsoft.com/office/drawing/2014/main" id="{FCC4F7CA-9222-4A27-9AC5-D2FE51E9FE00}"/>
                </a:ext>
              </a:extLst>
            </p:cNvPr>
            <p:cNvSpPr/>
            <p:nvPr/>
          </p:nvSpPr>
          <p:spPr>
            <a:xfrm>
              <a:off x="298927" y="3714726"/>
              <a:ext cx="89775" cy="88501"/>
            </a:xfrm>
            <a:prstGeom prst="ellipse">
              <a:avLst/>
            </a:prstGeom>
            <a:solidFill>
              <a:srgbClr val="0070C0"/>
            </a:solidFill>
            <a:ln w="3810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22" name="CuadroTexto 221">
              <a:extLst>
                <a:ext uri="{FF2B5EF4-FFF2-40B4-BE49-F238E27FC236}">
                  <a16:creationId xmlns:a16="http://schemas.microsoft.com/office/drawing/2014/main" id="{FD3889FA-9361-4E3C-975A-937C34776F9B}"/>
                </a:ext>
              </a:extLst>
            </p:cNvPr>
            <p:cNvSpPr txBox="1"/>
            <p:nvPr/>
          </p:nvSpPr>
          <p:spPr>
            <a:xfrm>
              <a:off x="176630" y="3632807"/>
              <a:ext cx="237544" cy="2525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700" b="1" dirty="0">
                  <a:solidFill>
                    <a:schemeClr val="bg1"/>
                  </a:solidFill>
                </a:rPr>
                <a:t>↑</a:t>
              </a:r>
              <a:endParaRPr lang="en-US" sz="100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87" name="Grupo 186">
            <a:extLst>
              <a:ext uri="{FF2B5EF4-FFF2-40B4-BE49-F238E27FC236}">
                <a16:creationId xmlns:a16="http://schemas.microsoft.com/office/drawing/2014/main" id="{73449E1D-DC88-4390-A05F-E7722065BFE4}"/>
              </a:ext>
            </a:extLst>
          </p:cNvPr>
          <p:cNvGrpSpPr/>
          <p:nvPr/>
        </p:nvGrpSpPr>
        <p:grpSpPr>
          <a:xfrm>
            <a:off x="6293423" y="8295289"/>
            <a:ext cx="182880" cy="200055"/>
            <a:chOff x="155922" y="4191499"/>
            <a:chExt cx="237544" cy="252510"/>
          </a:xfrm>
        </p:grpSpPr>
        <p:sp>
          <p:nvSpPr>
            <p:cNvPr id="188" name="Elipse 187">
              <a:extLst>
                <a:ext uri="{FF2B5EF4-FFF2-40B4-BE49-F238E27FC236}">
                  <a16:creationId xmlns:a16="http://schemas.microsoft.com/office/drawing/2014/main" id="{C62F89F3-3CB4-472C-8669-2083B2B2A157}"/>
                </a:ext>
              </a:extLst>
            </p:cNvPr>
            <p:cNvSpPr/>
            <p:nvPr/>
          </p:nvSpPr>
          <p:spPr>
            <a:xfrm rot="10800000">
              <a:off x="176037" y="4270051"/>
              <a:ext cx="89775" cy="88501"/>
            </a:xfrm>
            <a:prstGeom prst="ellipse">
              <a:avLst/>
            </a:prstGeom>
            <a:solidFill>
              <a:srgbClr val="C00000"/>
            </a:solidFill>
            <a:ln w="3810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89" name="CuadroTexto 188">
              <a:extLst>
                <a:ext uri="{FF2B5EF4-FFF2-40B4-BE49-F238E27FC236}">
                  <a16:creationId xmlns:a16="http://schemas.microsoft.com/office/drawing/2014/main" id="{D519A6DD-2836-4B99-B4A5-29F07D23AA91}"/>
                </a:ext>
              </a:extLst>
            </p:cNvPr>
            <p:cNvSpPr txBox="1"/>
            <p:nvPr/>
          </p:nvSpPr>
          <p:spPr>
            <a:xfrm rot="10800000">
              <a:off x="155922" y="4191499"/>
              <a:ext cx="237544" cy="2525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700" b="1" dirty="0">
                  <a:solidFill>
                    <a:schemeClr val="bg1"/>
                  </a:solidFill>
                </a:rPr>
                <a:t>↑</a:t>
              </a:r>
              <a:endParaRPr lang="en-US" sz="100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32" name="Grupo 131">
            <a:extLst>
              <a:ext uri="{FF2B5EF4-FFF2-40B4-BE49-F238E27FC236}">
                <a16:creationId xmlns:a16="http://schemas.microsoft.com/office/drawing/2014/main" id="{713B4CE5-6873-44C5-A36C-2A367E80A1E6}"/>
              </a:ext>
            </a:extLst>
          </p:cNvPr>
          <p:cNvGrpSpPr/>
          <p:nvPr/>
        </p:nvGrpSpPr>
        <p:grpSpPr>
          <a:xfrm>
            <a:off x="170162" y="3463607"/>
            <a:ext cx="320040" cy="320039"/>
            <a:chOff x="239049" y="3671221"/>
            <a:chExt cx="237544" cy="230832"/>
          </a:xfrm>
        </p:grpSpPr>
        <p:sp>
          <p:nvSpPr>
            <p:cNvPr id="133" name="Elipse 132">
              <a:extLst>
                <a:ext uri="{FF2B5EF4-FFF2-40B4-BE49-F238E27FC236}">
                  <a16:creationId xmlns:a16="http://schemas.microsoft.com/office/drawing/2014/main" id="{7C1F977A-8CEE-4298-8447-34F2F596A935}"/>
                </a:ext>
              </a:extLst>
            </p:cNvPr>
            <p:cNvSpPr/>
            <p:nvPr/>
          </p:nvSpPr>
          <p:spPr>
            <a:xfrm>
              <a:off x="298927" y="3714726"/>
              <a:ext cx="89775" cy="88501"/>
            </a:xfrm>
            <a:prstGeom prst="ellipse">
              <a:avLst/>
            </a:prstGeom>
            <a:solidFill>
              <a:srgbClr val="0070C0"/>
            </a:solidFill>
            <a:ln w="3810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34" name="CuadroTexto 133">
              <a:extLst>
                <a:ext uri="{FF2B5EF4-FFF2-40B4-BE49-F238E27FC236}">
                  <a16:creationId xmlns:a16="http://schemas.microsoft.com/office/drawing/2014/main" id="{48CA1F1A-FC26-47AD-8DBA-EEA2338C2C58}"/>
                </a:ext>
              </a:extLst>
            </p:cNvPr>
            <p:cNvSpPr txBox="1"/>
            <p:nvPr/>
          </p:nvSpPr>
          <p:spPr>
            <a:xfrm>
              <a:off x="239049" y="3671221"/>
              <a:ext cx="237544" cy="2308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900" b="1" dirty="0">
                  <a:solidFill>
                    <a:schemeClr val="bg1"/>
                  </a:solidFill>
                </a:rPr>
                <a:t>↑</a:t>
              </a:r>
              <a:endParaRPr lang="en-US" sz="110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62" name="Grupo 161">
            <a:extLst>
              <a:ext uri="{FF2B5EF4-FFF2-40B4-BE49-F238E27FC236}">
                <a16:creationId xmlns:a16="http://schemas.microsoft.com/office/drawing/2014/main" id="{5E7A9828-97C3-4442-8486-B6576147917E}"/>
              </a:ext>
            </a:extLst>
          </p:cNvPr>
          <p:cNvGrpSpPr/>
          <p:nvPr/>
        </p:nvGrpSpPr>
        <p:grpSpPr>
          <a:xfrm>
            <a:off x="2902820" y="8469602"/>
            <a:ext cx="182880" cy="200055"/>
            <a:chOff x="155922" y="4191499"/>
            <a:chExt cx="237544" cy="252510"/>
          </a:xfrm>
        </p:grpSpPr>
        <p:sp>
          <p:nvSpPr>
            <p:cNvPr id="163" name="Elipse 162">
              <a:extLst>
                <a:ext uri="{FF2B5EF4-FFF2-40B4-BE49-F238E27FC236}">
                  <a16:creationId xmlns:a16="http://schemas.microsoft.com/office/drawing/2014/main" id="{DF2D245B-74E3-4E9A-9486-7DB39B829B5A}"/>
                </a:ext>
              </a:extLst>
            </p:cNvPr>
            <p:cNvSpPr/>
            <p:nvPr/>
          </p:nvSpPr>
          <p:spPr>
            <a:xfrm rot="10800000">
              <a:off x="176037" y="4270051"/>
              <a:ext cx="89775" cy="88501"/>
            </a:xfrm>
            <a:prstGeom prst="ellipse">
              <a:avLst/>
            </a:prstGeom>
            <a:solidFill>
              <a:srgbClr val="C00000"/>
            </a:solidFill>
            <a:ln w="3810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64" name="CuadroTexto 163">
              <a:extLst>
                <a:ext uri="{FF2B5EF4-FFF2-40B4-BE49-F238E27FC236}">
                  <a16:creationId xmlns:a16="http://schemas.microsoft.com/office/drawing/2014/main" id="{C60BD9A1-56C5-4C8C-81D8-8AAAE62F86F7}"/>
                </a:ext>
              </a:extLst>
            </p:cNvPr>
            <p:cNvSpPr txBox="1"/>
            <p:nvPr/>
          </p:nvSpPr>
          <p:spPr>
            <a:xfrm rot="10800000">
              <a:off x="155922" y="4191499"/>
              <a:ext cx="237544" cy="2525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700" b="1" dirty="0">
                  <a:solidFill>
                    <a:schemeClr val="bg1"/>
                  </a:solidFill>
                </a:rPr>
                <a:t>↑</a:t>
              </a:r>
              <a:endParaRPr lang="en-US" sz="100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70" name="Grupo 169">
            <a:extLst>
              <a:ext uri="{FF2B5EF4-FFF2-40B4-BE49-F238E27FC236}">
                <a16:creationId xmlns:a16="http://schemas.microsoft.com/office/drawing/2014/main" id="{8A8EECF5-8FEC-41E3-B3F4-42EDFB261FB7}"/>
              </a:ext>
            </a:extLst>
          </p:cNvPr>
          <p:cNvGrpSpPr/>
          <p:nvPr/>
        </p:nvGrpSpPr>
        <p:grpSpPr>
          <a:xfrm>
            <a:off x="6294447" y="7202261"/>
            <a:ext cx="182880" cy="200055"/>
            <a:chOff x="155922" y="4191499"/>
            <a:chExt cx="237544" cy="252510"/>
          </a:xfrm>
        </p:grpSpPr>
        <p:sp>
          <p:nvSpPr>
            <p:cNvPr id="190" name="Elipse 189">
              <a:extLst>
                <a:ext uri="{FF2B5EF4-FFF2-40B4-BE49-F238E27FC236}">
                  <a16:creationId xmlns:a16="http://schemas.microsoft.com/office/drawing/2014/main" id="{0769DC58-F6D5-451F-AB57-E88E3BD4ADA6}"/>
                </a:ext>
              </a:extLst>
            </p:cNvPr>
            <p:cNvSpPr/>
            <p:nvPr/>
          </p:nvSpPr>
          <p:spPr>
            <a:xfrm rot="10800000">
              <a:off x="176037" y="4270051"/>
              <a:ext cx="89775" cy="88501"/>
            </a:xfrm>
            <a:prstGeom prst="ellipse">
              <a:avLst/>
            </a:prstGeom>
            <a:solidFill>
              <a:srgbClr val="C00000"/>
            </a:solidFill>
            <a:ln w="3810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91" name="CuadroTexto 190">
              <a:extLst>
                <a:ext uri="{FF2B5EF4-FFF2-40B4-BE49-F238E27FC236}">
                  <a16:creationId xmlns:a16="http://schemas.microsoft.com/office/drawing/2014/main" id="{80D9B36B-52A6-4F43-9266-8B8AF412F56E}"/>
                </a:ext>
              </a:extLst>
            </p:cNvPr>
            <p:cNvSpPr txBox="1"/>
            <p:nvPr/>
          </p:nvSpPr>
          <p:spPr>
            <a:xfrm rot="10800000">
              <a:off x="155922" y="4191499"/>
              <a:ext cx="237544" cy="2525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700" b="1" dirty="0">
                  <a:solidFill>
                    <a:schemeClr val="bg1"/>
                  </a:solidFill>
                </a:rPr>
                <a:t>↑</a:t>
              </a:r>
              <a:endParaRPr lang="en-US" sz="100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217" name="Grupo 216">
            <a:extLst>
              <a:ext uri="{FF2B5EF4-FFF2-40B4-BE49-F238E27FC236}">
                <a16:creationId xmlns:a16="http://schemas.microsoft.com/office/drawing/2014/main" id="{14B9BDC2-4C6A-43EE-8568-B024764FE884}"/>
              </a:ext>
            </a:extLst>
          </p:cNvPr>
          <p:cNvGrpSpPr/>
          <p:nvPr/>
        </p:nvGrpSpPr>
        <p:grpSpPr>
          <a:xfrm>
            <a:off x="2827723" y="8797418"/>
            <a:ext cx="182880" cy="200055"/>
            <a:chOff x="176630" y="3632807"/>
            <a:chExt cx="237544" cy="252510"/>
          </a:xfrm>
        </p:grpSpPr>
        <p:sp>
          <p:nvSpPr>
            <p:cNvPr id="218" name="Elipse 217">
              <a:extLst>
                <a:ext uri="{FF2B5EF4-FFF2-40B4-BE49-F238E27FC236}">
                  <a16:creationId xmlns:a16="http://schemas.microsoft.com/office/drawing/2014/main" id="{1014851B-3DB8-4917-9AAD-7748C5C454DC}"/>
                </a:ext>
              </a:extLst>
            </p:cNvPr>
            <p:cNvSpPr/>
            <p:nvPr/>
          </p:nvSpPr>
          <p:spPr>
            <a:xfrm>
              <a:off x="298927" y="3714726"/>
              <a:ext cx="89775" cy="88501"/>
            </a:xfrm>
            <a:prstGeom prst="ellipse">
              <a:avLst/>
            </a:prstGeom>
            <a:solidFill>
              <a:srgbClr val="0070C0"/>
            </a:solidFill>
            <a:ln w="3810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25" name="CuadroTexto 224">
              <a:extLst>
                <a:ext uri="{FF2B5EF4-FFF2-40B4-BE49-F238E27FC236}">
                  <a16:creationId xmlns:a16="http://schemas.microsoft.com/office/drawing/2014/main" id="{239ECF1F-AE53-44A3-84BE-B6E17F7B6FD5}"/>
                </a:ext>
              </a:extLst>
            </p:cNvPr>
            <p:cNvSpPr txBox="1"/>
            <p:nvPr/>
          </p:nvSpPr>
          <p:spPr>
            <a:xfrm>
              <a:off x="176630" y="3632807"/>
              <a:ext cx="237544" cy="2525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700" b="1" dirty="0">
                  <a:solidFill>
                    <a:schemeClr val="bg1"/>
                  </a:solidFill>
                </a:rPr>
                <a:t>↑</a:t>
              </a:r>
              <a:endParaRPr lang="en-US" sz="100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232" name="Grupo 231">
            <a:extLst>
              <a:ext uri="{FF2B5EF4-FFF2-40B4-BE49-F238E27FC236}">
                <a16:creationId xmlns:a16="http://schemas.microsoft.com/office/drawing/2014/main" id="{316C0C53-C950-4814-9340-F7706BB0D50C}"/>
              </a:ext>
            </a:extLst>
          </p:cNvPr>
          <p:cNvGrpSpPr/>
          <p:nvPr/>
        </p:nvGrpSpPr>
        <p:grpSpPr>
          <a:xfrm>
            <a:off x="6215047" y="8880675"/>
            <a:ext cx="182880" cy="200055"/>
            <a:chOff x="176630" y="3632807"/>
            <a:chExt cx="237544" cy="252510"/>
          </a:xfrm>
        </p:grpSpPr>
        <p:sp>
          <p:nvSpPr>
            <p:cNvPr id="233" name="Elipse 232">
              <a:extLst>
                <a:ext uri="{FF2B5EF4-FFF2-40B4-BE49-F238E27FC236}">
                  <a16:creationId xmlns:a16="http://schemas.microsoft.com/office/drawing/2014/main" id="{6848A9F5-E4D4-4400-8AA2-0E4ADFCBD619}"/>
                </a:ext>
              </a:extLst>
            </p:cNvPr>
            <p:cNvSpPr/>
            <p:nvPr/>
          </p:nvSpPr>
          <p:spPr>
            <a:xfrm>
              <a:off x="298927" y="3714726"/>
              <a:ext cx="89775" cy="88501"/>
            </a:xfrm>
            <a:prstGeom prst="ellipse">
              <a:avLst/>
            </a:prstGeom>
            <a:solidFill>
              <a:srgbClr val="0070C0"/>
            </a:solidFill>
            <a:ln w="3810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38" name="CuadroTexto 237">
              <a:extLst>
                <a:ext uri="{FF2B5EF4-FFF2-40B4-BE49-F238E27FC236}">
                  <a16:creationId xmlns:a16="http://schemas.microsoft.com/office/drawing/2014/main" id="{9ED272F0-39B3-477E-A830-D99B266EDDD8}"/>
                </a:ext>
              </a:extLst>
            </p:cNvPr>
            <p:cNvSpPr txBox="1"/>
            <p:nvPr/>
          </p:nvSpPr>
          <p:spPr>
            <a:xfrm>
              <a:off x="176630" y="3632807"/>
              <a:ext cx="237544" cy="2525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700" b="1" dirty="0">
                  <a:solidFill>
                    <a:schemeClr val="bg1"/>
                  </a:solidFill>
                </a:rPr>
                <a:t>↑</a:t>
              </a:r>
              <a:endParaRPr lang="en-US" sz="100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239" name="Grupo 238">
            <a:extLst>
              <a:ext uri="{FF2B5EF4-FFF2-40B4-BE49-F238E27FC236}">
                <a16:creationId xmlns:a16="http://schemas.microsoft.com/office/drawing/2014/main" id="{EE8BE11C-0C73-401F-BBC3-DBABBA9F2BB0}"/>
              </a:ext>
            </a:extLst>
          </p:cNvPr>
          <p:cNvGrpSpPr/>
          <p:nvPr/>
        </p:nvGrpSpPr>
        <p:grpSpPr>
          <a:xfrm>
            <a:off x="6215085" y="6997332"/>
            <a:ext cx="182880" cy="200055"/>
            <a:chOff x="176630" y="3632807"/>
            <a:chExt cx="237544" cy="252510"/>
          </a:xfrm>
        </p:grpSpPr>
        <p:sp>
          <p:nvSpPr>
            <p:cNvPr id="240" name="Elipse 239">
              <a:extLst>
                <a:ext uri="{FF2B5EF4-FFF2-40B4-BE49-F238E27FC236}">
                  <a16:creationId xmlns:a16="http://schemas.microsoft.com/office/drawing/2014/main" id="{4E9D0F86-2037-4965-8C2E-4E9D1F35B817}"/>
                </a:ext>
              </a:extLst>
            </p:cNvPr>
            <p:cNvSpPr/>
            <p:nvPr/>
          </p:nvSpPr>
          <p:spPr>
            <a:xfrm>
              <a:off x="298927" y="3714726"/>
              <a:ext cx="89775" cy="88501"/>
            </a:xfrm>
            <a:prstGeom prst="ellipse">
              <a:avLst/>
            </a:prstGeom>
            <a:solidFill>
              <a:srgbClr val="0070C0"/>
            </a:solidFill>
            <a:ln w="3810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41" name="CuadroTexto 240">
              <a:extLst>
                <a:ext uri="{FF2B5EF4-FFF2-40B4-BE49-F238E27FC236}">
                  <a16:creationId xmlns:a16="http://schemas.microsoft.com/office/drawing/2014/main" id="{B6084295-0F33-4322-B315-76A12B396180}"/>
                </a:ext>
              </a:extLst>
            </p:cNvPr>
            <p:cNvSpPr txBox="1"/>
            <p:nvPr/>
          </p:nvSpPr>
          <p:spPr>
            <a:xfrm>
              <a:off x="176630" y="3632807"/>
              <a:ext cx="237544" cy="2525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700" b="1" dirty="0">
                  <a:solidFill>
                    <a:schemeClr val="bg1"/>
                  </a:solidFill>
                </a:rPr>
                <a:t>↑</a:t>
              </a:r>
              <a:endParaRPr lang="en-US" sz="100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56" name="Grupo 155">
            <a:extLst>
              <a:ext uri="{FF2B5EF4-FFF2-40B4-BE49-F238E27FC236}">
                <a16:creationId xmlns:a16="http://schemas.microsoft.com/office/drawing/2014/main" id="{1E8BD80D-0175-4202-B66C-4E9720DA4B33}"/>
              </a:ext>
            </a:extLst>
          </p:cNvPr>
          <p:cNvGrpSpPr/>
          <p:nvPr/>
        </p:nvGrpSpPr>
        <p:grpSpPr>
          <a:xfrm>
            <a:off x="2905564" y="8305913"/>
            <a:ext cx="182880" cy="200054"/>
            <a:chOff x="155922" y="4191505"/>
            <a:chExt cx="237544" cy="252509"/>
          </a:xfrm>
        </p:grpSpPr>
        <p:sp>
          <p:nvSpPr>
            <p:cNvPr id="157" name="Elipse 156">
              <a:extLst>
                <a:ext uri="{FF2B5EF4-FFF2-40B4-BE49-F238E27FC236}">
                  <a16:creationId xmlns:a16="http://schemas.microsoft.com/office/drawing/2014/main" id="{F92E59F4-A9D1-485A-B1CB-EA7BF096FC1C}"/>
                </a:ext>
              </a:extLst>
            </p:cNvPr>
            <p:cNvSpPr/>
            <p:nvPr/>
          </p:nvSpPr>
          <p:spPr>
            <a:xfrm rot="10800000">
              <a:off x="176037" y="4270051"/>
              <a:ext cx="89775" cy="88501"/>
            </a:xfrm>
            <a:prstGeom prst="ellipse">
              <a:avLst/>
            </a:prstGeom>
            <a:solidFill>
              <a:srgbClr val="C00000"/>
            </a:solidFill>
            <a:ln w="3810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58" name="CuadroTexto 157">
              <a:extLst>
                <a:ext uri="{FF2B5EF4-FFF2-40B4-BE49-F238E27FC236}">
                  <a16:creationId xmlns:a16="http://schemas.microsoft.com/office/drawing/2014/main" id="{A52E9247-4073-4142-815B-DB0B330A02FE}"/>
                </a:ext>
              </a:extLst>
            </p:cNvPr>
            <p:cNvSpPr txBox="1"/>
            <p:nvPr/>
          </p:nvSpPr>
          <p:spPr>
            <a:xfrm rot="10800000">
              <a:off x="155922" y="4191505"/>
              <a:ext cx="237544" cy="252509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700" b="1" dirty="0">
                  <a:solidFill>
                    <a:schemeClr val="bg1"/>
                  </a:solidFill>
                </a:rPr>
                <a:t>↑</a:t>
              </a:r>
              <a:endParaRPr lang="en-US" sz="100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66" name="Grupo 165">
            <a:extLst>
              <a:ext uri="{FF2B5EF4-FFF2-40B4-BE49-F238E27FC236}">
                <a16:creationId xmlns:a16="http://schemas.microsoft.com/office/drawing/2014/main" id="{AB92C36F-8618-4FB5-9EFB-29551AA9970A}"/>
              </a:ext>
            </a:extLst>
          </p:cNvPr>
          <p:cNvGrpSpPr/>
          <p:nvPr/>
        </p:nvGrpSpPr>
        <p:grpSpPr>
          <a:xfrm>
            <a:off x="6293131" y="7788594"/>
            <a:ext cx="182880" cy="200055"/>
            <a:chOff x="155922" y="4191499"/>
            <a:chExt cx="237544" cy="252510"/>
          </a:xfrm>
        </p:grpSpPr>
        <p:sp>
          <p:nvSpPr>
            <p:cNvPr id="167" name="Elipse 166">
              <a:extLst>
                <a:ext uri="{FF2B5EF4-FFF2-40B4-BE49-F238E27FC236}">
                  <a16:creationId xmlns:a16="http://schemas.microsoft.com/office/drawing/2014/main" id="{77DD2ED9-A6A9-4115-A323-F43F0ACD135E}"/>
                </a:ext>
              </a:extLst>
            </p:cNvPr>
            <p:cNvSpPr/>
            <p:nvPr/>
          </p:nvSpPr>
          <p:spPr>
            <a:xfrm rot="10800000">
              <a:off x="176037" y="4270051"/>
              <a:ext cx="89775" cy="88501"/>
            </a:xfrm>
            <a:prstGeom prst="ellipse">
              <a:avLst/>
            </a:prstGeom>
            <a:solidFill>
              <a:srgbClr val="C00000"/>
            </a:solidFill>
            <a:ln w="3810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71" name="CuadroTexto 170">
              <a:extLst>
                <a:ext uri="{FF2B5EF4-FFF2-40B4-BE49-F238E27FC236}">
                  <a16:creationId xmlns:a16="http://schemas.microsoft.com/office/drawing/2014/main" id="{B94298DF-52A5-4BE8-8649-361EF46A7B49}"/>
                </a:ext>
              </a:extLst>
            </p:cNvPr>
            <p:cNvSpPr txBox="1"/>
            <p:nvPr/>
          </p:nvSpPr>
          <p:spPr>
            <a:xfrm rot="10800000">
              <a:off x="155922" y="4191499"/>
              <a:ext cx="237544" cy="2525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700" b="1" dirty="0">
                  <a:solidFill>
                    <a:schemeClr val="bg1"/>
                  </a:solidFill>
                </a:rPr>
                <a:t>↑</a:t>
              </a:r>
              <a:endParaRPr lang="en-US" sz="100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83" name="Grupo 182">
            <a:extLst>
              <a:ext uri="{FF2B5EF4-FFF2-40B4-BE49-F238E27FC236}">
                <a16:creationId xmlns:a16="http://schemas.microsoft.com/office/drawing/2014/main" id="{5BFCD7F0-F623-483A-8703-89A1E584D5DA}"/>
              </a:ext>
            </a:extLst>
          </p:cNvPr>
          <p:cNvGrpSpPr/>
          <p:nvPr/>
        </p:nvGrpSpPr>
        <p:grpSpPr>
          <a:xfrm>
            <a:off x="2907280" y="7808685"/>
            <a:ext cx="182880" cy="200055"/>
            <a:chOff x="155922" y="4191499"/>
            <a:chExt cx="237544" cy="252510"/>
          </a:xfrm>
        </p:grpSpPr>
        <p:sp>
          <p:nvSpPr>
            <p:cNvPr id="185" name="Elipse 184">
              <a:extLst>
                <a:ext uri="{FF2B5EF4-FFF2-40B4-BE49-F238E27FC236}">
                  <a16:creationId xmlns:a16="http://schemas.microsoft.com/office/drawing/2014/main" id="{91B74358-71BA-4F11-8732-99E3DED2F296}"/>
                </a:ext>
              </a:extLst>
            </p:cNvPr>
            <p:cNvSpPr/>
            <p:nvPr/>
          </p:nvSpPr>
          <p:spPr>
            <a:xfrm rot="10800000">
              <a:off x="176037" y="4270051"/>
              <a:ext cx="89775" cy="88501"/>
            </a:xfrm>
            <a:prstGeom prst="ellipse">
              <a:avLst/>
            </a:prstGeom>
            <a:solidFill>
              <a:srgbClr val="C00000"/>
            </a:solidFill>
            <a:ln w="3810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86" name="CuadroTexto 185">
              <a:extLst>
                <a:ext uri="{FF2B5EF4-FFF2-40B4-BE49-F238E27FC236}">
                  <a16:creationId xmlns:a16="http://schemas.microsoft.com/office/drawing/2014/main" id="{0668648F-D656-4EFE-AB75-FF3D042AECFB}"/>
                </a:ext>
              </a:extLst>
            </p:cNvPr>
            <p:cNvSpPr txBox="1"/>
            <p:nvPr/>
          </p:nvSpPr>
          <p:spPr>
            <a:xfrm rot="10800000">
              <a:off x="155922" y="4191499"/>
              <a:ext cx="237544" cy="2525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700" b="1" dirty="0">
                  <a:solidFill>
                    <a:schemeClr val="bg1"/>
                  </a:solidFill>
                </a:rPr>
                <a:t>↑</a:t>
              </a:r>
              <a:endParaRPr lang="en-US" sz="100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94" name="Grupo 193">
            <a:extLst>
              <a:ext uri="{FF2B5EF4-FFF2-40B4-BE49-F238E27FC236}">
                <a16:creationId xmlns:a16="http://schemas.microsoft.com/office/drawing/2014/main" id="{45655868-CCA5-4B0B-A03C-DFE338138B8B}"/>
              </a:ext>
            </a:extLst>
          </p:cNvPr>
          <p:cNvGrpSpPr/>
          <p:nvPr/>
        </p:nvGrpSpPr>
        <p:grpSpPr>
          <a:xfrm>
            <a:off x="2828158" y="7974563"/>
            <a:ext cx="182880" cy="200055"/>
            <a:chOff x="176630" y="3632807"/>
            <a:chExt cx="237544" cy="252510"/>
          </a:xfrm>
        </p:grpSpPr>
        <p:sp>
          <p:nvSpPr>
            <p:cNvPr id="195" name="Elipse 194">
              <a:extLst>
                <a:ext uri="{FF2B5EF4-FFF2-40B4-BE49-F238E27FC236}">
                  <a16:creationId xmlns:a16="http://schemas.microsoft.com/office/drawing/2014/main" id="{2F897F03-A863-4229-B30D-62DF6D24DE74}"/>
                </a:ext>
              </a:extLst>
            </p:cNvPr>
            <p:cNvSpPr/>
            <p:nvPr/>
          </p:nvSpPr>
          <p:spPr>
            <a:xfrm>
              <a:off x="298927" y="3714726"/>
              <a:ext cx="89775" cy="88501"/>
            </a:xfrm>
            <a:prstGeom prst="ellipse">
              <a:avLst/>
            </a:prstGeom>
            <a:solidFill>
              <a:srgbClr val="0070C0"/>
            </a:solidFill>
            <a:ln w="3810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96" name="CuadroTexto 195">
              <a:extLst>
                <a:ext uri="{FF2B5EF4-FFF2-40B4-BE49-F238E27FC236}">
                  <a16:creationId xmlns:a16="http://schemas.microsoft.com/office/drawing/2014/main" id="{1AA310A9-B6DE-4340-80D7-F8EB339CE1BF}"/>
                </a:ext>
              </a:extLst>
            </p:cNvPr>
            <p:cNvSpPr txBox="1"/>
            <p:nvPr/>
          </p:nvSpPr>
          <p:spPr>
            <a:xfrm>
              <a:off x="176630" y="3632807"/>
              <a:ext cx="237544" cy="2525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700" b="1" dirty="0">
                  <a:solidFill>
                    <a:schemeClr val="bg1"/>
                  </a:solidFill>
                </a:rPr>
                <a:t>↑</a:t>
              </a:r>
              <a:endParaRPr lang="en-US" sz="100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99" name="Grupo 198">
            <a:extLst>
              <a:ext uri="{FF2B5EF4-FFF2-40B4-BE49-F238E27FC236}">
                <a16:creationId xmlns:a16="http://schemas.microsoft.com/office/drawing/2014/main" id="{32F45849-2BD2-4326-BF38-BCCA0CE1B5E8}"/>
              </a:ext>
            </a:extLst>
          </p:cNvPr>
          <p:cNvGrpSpPr/>
          <p:nvPr/>
        </p:nvGrpSpPr>
        <p:grpSpPr>
          <a:xfrm>
            <a:off x="2827414" y="8136301"/>
            <a:ext cx="182880" cy="200055"/>
            <a:chOff x="176630" y="3632807"/>
            <a:chExt cx="237544" cy="252510"/>
          </a:xfrm>
        </p:grpSpPr>
        <p:sp>
          <p:nvSpPr>
            <p:cNvPr id="200" name="Elipse 199">
              <a:extLst>
                <a:ext uri="{FF2B5EF4-FFF2-40B4-BE49-F238E27FC236}">
                  <a16:creationId xmlns:a16="http://schemas.microsoft.com/office/drawing/2014/main" id="{7319C6E0-2BFE-4443-8450-3CD469B377E7}"/>
                </a:ext>
              </a:extLst>
            </p:cNvPr>
            <p:cNvSpPr/>
            <p:nvPr/>
          </p:nvSpPr>
          <p:spPr>
            <a:xfrm>
              <a:off x="298927" y="3714726"/>
              <a:ext cx="89775" cy="88501"/>
            </a:xfrm>
            <a:prstGeom prst="ellipse">
              <a:avLst/>
            </a:prstGeom>
            <a:solidFill>
              <a:srgbClr val="0070C0"/>
            </a:solidFill>
            <a:ln w="3810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01" name="CuadroTexto 200">
              <a:extLst>
                <a:ext uri="{FF2B5EF4-FFF2-40B4-BE49-F238E27FC236}">
                  <a16:creationId xmlns:a16="http://schemas.microsoft.com/office/drawing/2014/main" id="{40E980BB-89E9-405A-A0D8-5FA2B25F33AB}"/>
                </a:ext>
              </a:extLst>
            </p:cNvPr>
            <p:cNvSpPr txBox="1"/>
            <p:nvPr/>
          </p:nvSpPr>
          <p:spPr>
            <a:xfrm>
              <a:off x="176630" y="3632807"/>
              <a:ext cx="237544" cy="2525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700" b="1" dirty="0">
                  <a:solidFill>
                    <a:schemeClr val="bg1"/>
                  </a:solidFill>
                </a:rPr>
                <a:t>↑</a:t>
              </a:r>
              <a:endParaRPr lang="en-US" sz="100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77" name="Grupo 176">
            <a:extLst>
              <a:ext uri="{FF2B5EF4-FFF2-40B4-BE49-F238E27FC236}">
                <a16:creationId xmlns:a16="http://schemas.microsoft.com/office/drawing/2014/main" id="{659BD7F6-4C05-407A-8BE0-B012EA07BB3D}"/>
              </a:ext>
            </a:extLst>
          </p:cNvPr>
          <p:cNvGrpSpPr/>
          <p:nvPr/>
        </p:nvGrpSpPr>
        <p:grpSpPr>
          <a:xfrm>
            <a:off x="2906250" y="9122433"/>
            <a:ext cx="182880" cy="200055"/>
            <a:chOff x="155922" y="4191499"/>
            <a:chExt cx="237544" cy="252510"/>
          </a:xfrm>
        </p:grpSpPr>
        <p:sp>
          <p:nvSpPr>
            <p:cNvPr id="178" name="Elipse 177">
              <a:extLst>
                <a:ext uri="{FF2B5EF4-FFF2-40B4-BE49-F238E27FC236}">
                  <a16:creationId xmlns:a16="http://schemas.microsoft.com/office/drawing/2014/main" id="{811E23D4-8806-43DA-A491-E76A27A71245}"/>
                </a:ext>
              </a:extLst>
            </p:cNvPr>
            <p:cNvSpPr/>
            <p:nvPr/>
          </p:nvSpPr>
          <p:spPr>
            <a:xfrm rot="10800000">
              <a:off x="176037" y="4270051"/>
              <a:ext cx="89775" cy="88501"/>
            </a:xfrm>
            <a:prstGeom prst="ellipse">
              <a:avLst/>
            </a:prstGeom>
            <a:solidFill>
              <a:srgbClr val="C00000"/>
            </a:solidFill>
            <a:ln w="3810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79" name="CuadroTexto 178">
              <a:extLst>
                <a:ext uri="{FF2B5EF4-FFF2-40B4-BE49-F238E27FC236}">
                  <a16:creationId xmlns:a16="http://schemas.microsoft.com/office/drawing/2014/main" id="{40BEC531-F3E0-4EB8-821F-D92A7A084297}"/>
                </a:ext>
              </a:extLst>
            </p:cNvPr>
            <p:cNvSpPr txBox="1"/>
            <p:nvPr/>
          </p:nvSpPr>
          <p:spPr>
            <a:xfrm rot="10800000">
              <a:off x="155922" y="4191499"/>
              <a:ext cx="237544" cy="2525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700" b="1" dirty="0">
                  <a:solidFill>
                    <a:schemeClr val="bg1"/>
                  </a:solidFill>
                </a:rPr>
                <a:t>↑</a:t>
              </a:r>
              <a:endParaRPr lang="en-US" sz="100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212" name="Grupo 211">
            <a:extLst>
              <a:ext uri="{FF2B5EF4-FFF2-40B4-BE49-F238E27FC236}">
                <a16:creationId xmlns:a16="http://schemas.microsoft.com/office/drawing/2014/main" id="{0BDCCD9A-A6D1-47F2-A85E-DE48CAF7327E}"/>
              </a:ext>
            </a:extLst>
          </p:cNvPr>
          <p:cNvGrpSpPr/>
          <p:nvPr/>
        </p:nvGrpSpPr>
        <p:grpSpPr>
          <a:xfrm>
            <a:off x="6293111" y="8686078"/>
            <a:ext cx="182880" cy="200055"/>
            <a:chOff x="155922" y="4191499"/>
            <a:chExt cx="237544" cy="252510"/>
          </a:xfrm>
        </p:grpSpPr>
        <p:sp>
          <p:nvSpPr>
            <p:cNvPr id="213" name="Elipse 212">
              <a:extLst>
                <a:ext uri="{FF2B5EF4-FFF2-40B4-BE49-F238E27FC236}">
                  <a16:creationId xmlns:a16="http://schemas.microsoft.com/office/drawing/2014/main" id="{A345A67A-9365-4A3F-AC3C-A007F0D6F5D5}"/>
                </a:ext>
              </a:extLst>
            </p:cNvPr>
            <p:cNvSpPr/>
            <p:nvPr/>
          </p:nvSpPr>
          <p:spPr>
            <a:xfrm rot="10800000">
              <a:off x="176037" y="4270051"/>
              <a:ext cx="89775" cy="88501"/>
            </a:xfrm>
            <a:prstGeom prst="ellipse">
              <a:avLst/>
            </a:prstGeom>
            <a:solidFill>
              <a:srgbClr val="C00000"/>
            </a:solidFill>
            <a:ln w="3810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14" name="CuadroTexto 213">
              <a:extLst>
                <a:ext uri="{FF2B5EF4-FFF2-40B4-BE49-F238E27FC236}">
                  <a16:creationId xmlns:a16="http://schemas.microsoft.com/office/drawing/2014/main" id="{C8C2FFF4-7A56-4A9C-9045-BDAE3A7069D9}"/>
                </a:ext>
              </a:extLst>
            </p:cNvPr>
            <p:cNvSpPr txBox="1"/>
            <p:nvPr/>
          </p:nvSpPr>
          <p:spPr>
            <a:xfrm rot="10800000">
              <a:off x="155922" y="4191499"/>
              <a:ext cx="237544" cy="2525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700" b="1" dirty="0">
                  <a:solidFill>
                    <a:schemeClr val="bg1"/>
                  </a:solidFill>
                </a:rPr>
                <a:t>↑</a:t>
              </a:r>
              <a:endParaRPr lang="en-US" sz="100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215" name="Grupo 214">
            <a:extLst>
              <a:ext uri="{FF2B5EF4-FFF2-40B4-BE49-F238E27FC236}">
                <a16:creationId xmlns:a16="http://schemas.microsoft.com/office/drawing/2014/main" id="{67150CCF-0497-4662-BE08-367A8C2D3890}"/>
              </a:ext>
            </a:extLst>
          </p:cNvPr>
          <p:cNvGrpSpPr/>
          <p:nvPr/>
        </p:nvGrpSpPr>
        <p:grpSpPr>
          <a:xfrm>
            <a:off x="6295384" y="7396493"/>
            <a:ext cx="182880" cy="200055"/>
            <a:chOff x="155922" y="4191499"/>
            <a:chExt cx="237544" cy="252510"/>
          </a:xfrm>
        </p:grpSpPr>
        <p:sp>
          <p:nvSpPr>
            <p:cNvPr id="216" name="Elipse 215">
              <a:extLst>
                <a:ext uri="{FF2B5EF4-FFF2-40B4-BE49-F238E27FC236}">
                  <a16:creationId xmlns:a16="http://schemas.microsoft.com/office/drawing/2014/main" id="{34878CED-13EE-41B7-A0C3-7EDB65A3B3B9}"/>
                </a:ext>
              </a:extLst>
            </p:cNvPr>
            <p:cNvSpPr/>
            <p:nvPr/>
          </p:nvSpPr>
          <p:spPr>
            <a:xfrm rot="10800000">
              <a:off x="176037" y="4270051"/>
              <a:ext cx="89775" cy="88501"/>
            </a:xfrm>
            <a:prstGeom prst="ellipse">
              <a:avLst/>
            </a:prstGeom>
            <a:solidFill>
              <a:srgbClr val="C00000"/>
            </a:solidFill>
            <a:ln w="3810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20" name="CuadroTexto 219">
              <a:extLst>
                <a:ext uri="{FF2B5EF4-FFF2-40B4-BE49-F238E27FC236}">
                  <a16:creationId xmlns:a16="http://schemas.microsoft.com/office/drawing/2014/main" id="{9420F48D-97D4-468D-8855-58E2818795EC}"/>
                </a:ext>
              </a:extLst>
            </p:cNvPr>
            <p:cNvSpPr txBox="1"/>
            <p:nvPr/>
          </p:nvSpPr>
          <p:spPr>
            <a:xfrm rot="10800000">
              <a:off x="155922" y="4191499"/>
              <a:ext cx="237544" cy="2525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700" b="1" dirty="0">
                  <a:solidFill>
                    <a:schemeClr val="bg1"/>
                  </a:solidFill>
                </a:rPr>
                <a:t>↑</a:t>
              </a:r>
              <a:endParaRPr lang="en-US" sz="100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226" name="Grupo 225">
            <a:extLst>
              <a:ext uri="{FF2B5EF4-FFF2-40B4-BE49-F238E27FC236}">
                <a16:creationId xmlns:a16="http://schemas.microsoft.com/office/drawing/2014/main" id="{6341E7B8-E936-4DF3-890E-D3855FEABA74}"/>
              </a:ext>
            </a:extLst>
          </p:cNvPr>
          <p:cNvGrpSpPr/>
          <p:nvPr/>
        </p:nvGrpSpPr>
        <p:grpSpPr>
          <a:xfrm>
            <a:off x="6295149" y="7955097"/>
            <a:ext cx="182880" cy="200055"/>
            <a:chOff x="155922" y="4191499"/>
            <a:chExt cx="237544" cy="252510"/>
          </a:xfrm>
        </p:grpSpPr>
        <p:sp>
          <p:nvSpPr>
            <p:cNvPr id="227" name="Elipse 226">
              <a:extLst>
                <a:ext uri="{FF2B5EF4-FFF2-40B4-BE49-F238E27FC236}">
                  <a16:creationId xmlns:a16="http://schemas.microsoft.com/office/drawing/2014/main" id="{D06786FE-B48F-4E1D-8D74-8F01BD61EBCA}"/>
                </a:ext>
              </a:extLst>
            </p:cNvPr>
            <p:cNvSpPr/>
            <p:nvPr/>
          </p:nvSpPr>
          <p:spPr>
            <a:xfrm rot="10800000">
              <a:off x="176037" y="4270051"/>
              <a:ext cx="89775" cy="88501"/>
            </a:xfrm>
            <a:prstGeom prst="ellipse">
              <a:avLst/>
            </a:prstGeom>
            <a:solidFill>
              <a:srgbClr val="C00000"/>
            </a:solidFill>
            <a:ln w="3810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28" name="CuadroTexto 227">
              <a:extLst>
                <a:ext uri="{FF2B5EF4-FFF2-40B4-BE49-F238E27FC236}">
                  <a16:creationId xmlns:a16="http://schemas.microsoft.com/office/drawing/2014/main" id="{1BE04BEA-2C14-4FFF-A9F2-09B2C90693E4}"/>
                </a:ext>
              </a:extLst>
            </p:cNvPr>
            <p:cNvSpPr txBox="1"/>
            <p:nvPr/>
          </p:nvSpPr>
          <p:spPr>
            <a:xfrm rot="10800000">
              <a:off x="155922" y="4191499"/>
              <a:ext cx="237544" cy="2525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700" b="1" dirty="0">
                  <a:solidFill>
                    <a:schemeClr val="bg1"/>
                  </a:solidFill>
                </a:rPr>
                <a:t>↑</a:t>
              </a:r>
              <a:endParaRPr lang="en-US" sz="100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76" name="Grupo 175">
            <a:extLst>
              <a:ext uri="{FF2B5EF4-FFF2-40B4-BE49-F238E27FC236}">
                <a16:creationId xmlns:a16="http://schemas.microsoft.com/office/drawing/2014/main" id="{E96776B0-1FFD-49B6-8D06-A51BA75ACBE1}"/>
              </a:ext>
            </a:extLst>
          </p:cNvPr>
          <p:cNvGrpSpPr/>
          <p:nvPr/>
        </p:nvGrpSpPr>
        <p:grpSpPr>
          <a:xfrm>
            <a:off x="6214917" y="7591527"/>
            <a:ext cx="182880" cy="200055"/>
            <a:chOff x="176630" y="3632807"/>
            <a:chExt cx="237544" cy="252510"/>
          </a:xfrm>
        </p:grpSpPr>
        <p:sp>
          <p:nvSpPr>
            <p:cNvPr id="180" name="Elipse 179">
              <a:extLst>
                <a:ext uri="{FF2B5EF4-FFF2-40B4-BE49-F238E27FC236}">
                  <a16:creationId xmlns:a16="http://schemas.microsoft.com/office/drawing/2014/main" id="{0E9CF05F-C009-4C1B-AA85-191FA525A2CD}"/>
                </a:ext>
              </a:extLst>
            </p:cNvPr>
            <p:cNvSpPr/>
            <p:nvPr/>
          </p:nvSpPr>
          <p:spPr>
            <a:xfrm>
              <a:off x="298927" y="3714726"/>
              <a:ext cx="89775" cy="88501"/>
            </a:xfrm>
            <a:prstGeom prst="ellipse">
              <a:avLst/>
            </a:prstGeom>
            <a:solidFill>
              <a:srgbClr val="0070C0"/>
            </a:solidFill>
            <a:ln w="3810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81" name="CuadroTexto 180">
              <a:extLst>
                <a:ext uri="{FF2B5EF4-FFF2-40B4-BE49-F238E27FC236}">
                  <a16:creationId xmlns:a16="http://schemas.microsoft.com/office/drawing/2014/main" id="{0343EAE7-B63D-4C14-80B7-CD53FABEF1BA}"/>
                </a:ext>
              </a:extLst>
            </p:cNvPr>
            <p:cNvSpPr txBox="1"/>
            <p:nvPr/>
          </p:nvSpPr>
          <p:spPr>
            <a:xfrm>
              <a:off x="176630" y="3632807"/>
              <a:ext cx="237544" cy="2525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700" b="1" dirty="0">
                  <a:solidFill>
                    <a:schemeClr val="bg1"/>
                  </a:solidFill>
                </a:rPr>
                <a:t>↑</a:t>
              </a:r>
              <a:endParaRPr lang="en-US" sz="100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82" name="Grupo 181">
            <a:extLst>
              <a:ext uri="{FF2B5EF4-FFF2-40B4-BE49-F238E27FC236}">
                <a16:creationId xmlns:a16="http://schemas.microsoft.com/office/drawing/2014/main" id="{81307A1D-47D3-4A89-B3EB-8CB3BFA893A6}"/>
              </a:ext>
            </a:extLst>
          </p:cNvPr>
          <p:cNvGrpSpPr/>
          <p:nvPr/>
        </p:nvGrpSpPr>
        <p:grpSpPr>
          <a:xfrm>
            <a:off x="2828769" y="9300699"/>
            <a:ext cx="182880" cy="200055"/>
            <a:chOff x="176630" y="3632807"/>
            <a:chExt cx="237544" cy="252510"/>
          </a:xfrm>
        </p:grpSpPr>
        <p:sp>
          <p:nvSpPr>
            <p:cNvPr id="192" name="Elipse 191">
              <a:extLst>
                <a:ext uri="{FF2B5EF4-FFF2-40B4-BE49-F238E27FC236}">
                  <a16:creationId xmlns:a16="http://schemas.microsoft.com/office/drawing/2014/main" id="{3773FB2E-B969-4E63-8B1A-51B4E981638C}"/>
                </a:ext>
              </a:extLst>
            </p:cNvPr>
            <p:cNvSpPr/>
            <p:nvPr/>
          </p:nvSpPr>
          <p:spPr>
            <a:xfrm>
              <a:off x="298927" y="3714726"/>
              <a:ext cx="89775" cy="88501"/>
            </a:xfrm>
            <a:prstGeom prst="ellipse">
              <a:avLst/>
            </a:prstGeom>
            <a:solidFill>
              <a:srgbClr val="0070C0"/>
            </a:solidFill>
            <a:ln w="3810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98" name="CuadroTexto 197">
              <a:extLst>
                <a:ext uri="{FF2B5EF4-FFF2-40B4-BE49-F238E27FC236}">
                  <a16:creationId xmlns:a16="http://schemas.microsoft.com/office/drawing/2014/main" id="{0824A908-2BF5-4040-A1D2-67C38465297A}"/>
                </a:ext>
              </a:extLst>
            </p:cNvPr>
            <p:cNvSpPr txBox="1"/>
            <p:nvPr/>
          </p:nvSpPr>
          <p:spPr>
            <a:xfrm>
              <a:off x="176630" y="3632807"/>
              <a:ext cx="237544" cy="2525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700" b="1" dirty="0">
                  <a:solidFill>
                    <a:schemeClr val="bg1"/>
                  </a:solidFill>
                </a:rPr>
                <a:t>↑</a:t>
              </a:r>
              <a:endParaRPr lang="en-US" sz="100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23" name="Grupo 122">
            <a:extLst>
              <a:ext uri="{FF2B5EF4-FFF2-40B4-BE49-F238E27FC236}">
                <a16:creationId xmlns:a16="http://schemas.microsoft.com/office/drawing/2014/main" id="{140227B0-3AD6-4632-8924-AA6E68B93F29}"/>
              </a:ext>
            </a:extLst>
          </p:cNvPr>
          <p:cNvGrpSpPr/>
          <p:nvPr/>
        </p:nvGrpSpPr>
        <p:grpSpPr>
          <a:xfrm>
            <a:off x="3544080" y="1390866"/>
            <a:ext cx="3176588" cy="1386258"/>
            <a:chOff x="0" y="-5134"/>
            <a:chExt cx="3176159" cy="1385612"/>
          </a:xfrm>
        </p:grpSpPr>
        <p:grpSp>
          <p:nvGrpSpPr>
            <p:cNvPr id="125" name="Grupo 124">
              <a:extLst>
                <a:ext uri="{FF2B5EF4-FFF2-40B4-BE49-F238E27FC236}">
                  <a16:creationId xmlns:a16="http://schemas.microsoft.com/office/drawing/2014/main" id="{00000000-0008-0000-0400-000003000000}"/>
                </a:ext>
              </a:extLst>
            </p:cNvPr>
            <p:cNvGrpSpPr/>
            <p:nvPr/>
          </p:nvGrpSpPr>
          <p:grpSpPr>
            <a:xfrm>
              <a:off x="0" y="-5134"/>
              <a:ext cx="3176159" cy="1385612"/>
              <a:chOff x="0" y="-5424"/>
              <a:chExt cx="3264913" cy="1463699"/>
            </a:xfrm>
          </p:grpSpPr>
          <p:graphicFrame>
            <p:nvGraphicFramePr>
              <p:cNvPr id="135" name="Gráfico 134">
                <a:extLst>
                  <a:ext uri="{FF2B5EF4-FFF2-40B4-BE49-F238E27FC236}">
                    <a16:creationId xmlns:a16="http://schemas.microsoft.com/office/drawing/2014/main" id="{00000000-0008-0000-0400-000006000000}"/>
                  </a:ext>
                </a:extLst>
              </p:cNvPr>
              <p:cNvGraphicFramePr>
                <a:graphicFrameLocks/>
              </p:cNvGraphicFramePr>
              <p:nvPr/>
            </p:nvGraphicFramePr>
            <p:xfrm>
              <a:off x="0" y="136901"/>
              <a:ext cx="3264913" cy="1321374"/>
            </p:xfrm>
            <a:graphic>
              <a:graphicData uri="http://schemas.openxmlformats.org/drawingml/2006/chart">
                <c:chart xmlns:c="http://schemas.openxmlformats.org/drawingml/2006/chart" xmlns:r="http://schemas.openxmlformats.org/officeDocument/2006/relationships" r:id="rId6"/>
              </a:graphicData>
            </a:graphic>
          </p:graphicFrame>
          <p:sp>
            <p:nvSpPr>
              <p:cNvPr id="136" name="CuadroTexto 75">
                <a:extLst>
                  <a:ext uri="{FF2B5EF4-FFF2-40B4-BE49-F238E27FC236}">
                    <a16:creationId xmlns:a16="http://schemas.microsoft.com/office/drawing/2014/main" id="{00000000-0008-0000-0400-000007000000}"/>
                  </a:ext>
                </a:extLst>
              </p:cNvPr>
              <p:cNvSpPr txBox="1"/>
              <p:nvPr/>
            </p:nvSpPr>
            <p:spPr>
              <a:xfrm>
                <a:off x="2456419" y="-5424"/>
                <a:ext cx="657966" cy="375851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</p:spPr>
            <p:txBody>
              <a:bodyPr wrap="square" rtlCol="0">
                <a:noAutofit/>
              </a:bodyPr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s-PE" sz="800" b="1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126" name="CuadroTexto 45">
              <a:extLst>
                <a:ext uri="{FF2B5EF4-FFF2-40B4-BE49-F238E27FC236}">
                  <a16:creationId xmlns:a16="http://schemas.microsoft.com/office/drawing/2014/main" id="{00000000-0008-0000-0400-000004000000}"/>
                </a:ext>
              </a:extLst>
            </p:cNvPr>
            <p:cNvSpPr txBox="1"/>
            <p:nvPr/>
          </p:nvSpPr>
          <p:spPr>
            <a:xfrm>
              <a:off x="2409496" y="35"/>
              <a:ext cx="610849" cy="293173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s-PE" sz="700" b="1" u="sng" dirty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Var.</a:t>
              </a:r>
              <a:r>
                <a:rPr lang="es-PE" sz="700" b="1" u="sng" baseline="0" dirty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s-PE" sz="700" b="1" u="sng" dirty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% </a:t>
              </a:r>
              <a:r>
                <a:rPr lang="es-PE" sz="800" b="1" dirty="0">
                  <a:solidFill>
                    <a:srgbClr val="C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 </a:t>
              </a:r>
            </a:p>
            <a:p>
              <a:pPr algn="ctr"/>
              <a:r>
                <a:rPr lang="es-PE" sz="800" b="1" dirty="0">
                  <a:solidFill>
                    <a:srgbClr val="C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+12.6%</a:t>
              </a:r>
            </a:p>
          </p:txBody>
        </p:sp>
        <p:sp>
          <p:nvSpPr>
            <p:cNvPr id="127" name="Abrir llave 126">
              <a:extLst>
                <a:ext uri="{FF2B5EF4-FFF2-40B4-BE49-F238E27FC236}">
                  <a16:creationId xmlns:a16="http://schemas.microsoft.com/office/drawing/2014/main" id="{00000000-0008-0000-0400-000005000000}"/>
                </a:ext>
              </a:extLst>
            </p:cNvPr>
            <p:cNvSpPr/>
            <p:nvPr/>
          </p:nvSpPr>
          <p:spPr>
            <a:xfrm rot="5400000">
              <a:off x="2659770" y="157066"/>
              <a:ext cx="97530" cy="483510"/>
            </a:xfrm>
            <a:prstGeom prst="leftBrace">
              <a:avLst>
                <a:gd name="adj1" fmla="val 8333"/>
                <a:gd name="adj2" fmla="val 48577"/>
              </a:avLst>
            </a:prstGeom>
            <a:ln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wrap="square" rtlCol="0" anchor="ctr"/>
            <a:lstStyle>
              <a:lvl1pPr marL="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/>
                <a:t> </a:t>
              </a:r>
            </a:p>
          </p:txBody>
        </p:sp>
      </p:grpSp>
      <p:graphicFrame>
        <p:nvGraphicFramePr>
          <p:cNvPr id="8" name="Tabla 7">
            <a:extLst>
              <a:ext uri="{FF2B5EF4-FFF2-40B4-BE49-F238E27FC236}">
                <a16:creationId xmlns:a16="http://schemas.microsoft.com/office/drawing/2014/main" id="{ED617209-D17D-4452-A4F2-FECBA13C4CB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74714460"/>
              </p:ext>
            </p:extLst>
          </p:nvPr>
        </p:nvGraphicFramePr>
        <p:xfrm>
          <a:off x="3688964" y="2862475"/>
          <a:ext cx="3017486" cy="965835"/>
        </p:xfrm>
        <a:graphic>
          <a:graphicData uri="http://schemas.openxmlformats.org/drawingml/2006/table">
            <a:tbl>
              <a:tblPr/>
              <a:tblGrid>
                <a:gridCol w="1073536">
                  <a:extLst>
                    <a:ext uri="{9D8B030D-6E8A-4147-A177-3AD203B41FA5}">
                      <a16:colId xmlns:a16="http://schemas.microsoft.com/office/drawing/2014/main" val="1686666219"/>
                    </a:ext>
                  </a:extLst>
                </a:gridCol>
                <a:gridCol w="604638">
                  <a:extLst>
                    <a:ext uri="{9D8B030D-6E8A-4147-A177-3AD203B41FA5}">
                      <a16:colId xmlns:a16="http://schemas.microsoft.com/office/drawing/2014/main" val="267490925"/>
                    </a:ext>
                  </a:extLst>
                </a:gridCol>
                <a:gridCol w="669656">
                  <a:extLst>
                    <a:ext uri="{9D8B030D-6E8A-4147-A177-3AD203B41FA5}">
                      <a16:colId xmlns:a16="http://schemas.microsoft.com/office/drawing/2014/main" val="2085239856"/>
                    </a:ext>
                  </a:extLst>
                </a:gridCol>
                <a:gridCol w="669656">
                  <a:extLst>
                    <a:ext uri="{9D8B030D-6E8A-4147-A177-3AD203B41FA5}">
                      <a16:colId xmlns:a16="http://schemas.microsoft.com/office/drawing/2014/main" val="771089389"/>
                    </a:ext>
                  </a:extLst>
                </a:gridCol>
              </a:tblGrid>
              <a:tr h="0">
                <a:tc rowSpan="3">
                  <a:txBody>
                    <a:bodyPr/>
                    <a:lstStyle/>
                    <a:p>
                      <a:pPr algn="ctr" rtl="0" fontAlgn="ctr"/>
                      <a:r>
                        <a:rPr lang="es-ES" sz="8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Mercado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rtl="0" fontAlgn="ctr"/>
                      <a:r>
                        <a:rPr lang="es-ES" sz="8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Semana actual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 rtl="0" fontAlgn="ctr"/>
                      <a:r>
                        <a:rPr lang="es-ES" sz="8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Var. % Hoy/Ayer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20376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49636326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Ayer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0808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Hoy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0808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88864042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Jue-08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0808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Vie-09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0808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48010566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Ventanilla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80808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     310.7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0808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       298.5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0808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-3.9%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2513035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Villa María del Triunfo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80808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     209.6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       287.5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37.2%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2801368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8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Total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80808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8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           520.3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8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             586.0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8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12.6%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36231531"/>
                  </a:ext>
                </a:extLst>
              </a:tr>
            </a:tbl>
          </a:graphicData>
        </a:graphic>
      </p:graphicFrame>
      <p:grpSp>
        <p:nvGrpSpPr>
          <p:cNvPr id="147" name="Grupo 146">
            <a:extLst>
              <a:ext uri="{FF2B5EF4-FFF2-40B4-BE49-F238E27FC236}">
                <a16:creationId xmlns:a16="http://schemas.microsoft.com/office/drawing/2014/main" id="{3CBA47B7-CB30-43C9-B6D9-1F6435F7BF43}"/>
              </a:ext>
            </a:extLst>
          </p:cNvPr>
          <p:cNvGrpSpPr/>
          <p:nvPr/>
        </p:nvGrpSpPr>
        <p:grpSpPr>
          <a:xfrm>
            <a:off x="3621868" y="4433885"/>
            <a:ext cx="3098800" cy="1500187"/>
            <a:chOff x="0" y="0"/>
            <a:chExt cx="3099383" cy="1499877"/>
          </a:xfrm>
        </p:grpSpPr>
        <p:grpSp>
          <p:nvGrpSpPr>
            <p:cNvPr id="151" name="Grupo 150">
              <a:extLst>
                <a:ext uri="{FF2B5EF4-FFF2-40B4-BE49-F238E27FC236}">
                  <a16:creationId xmlns:a16="http://schemas.microsoft.com/office/drawing/2014/main" id="{00000000-0008-0000-0500-000003000000}"/>
                </a:ext>
              </a:extLst>
            </p:cNvPr>
            <p:cNvGrpSpPr/>
            <p:nvPr/>
          </p:nvGrpSpPr>
          <p:grpSpPr>
            <a:xfrm>
              <a:off x="0" y="0"/>
              <a:ext cx="3099383" cy="1499877"/>
              <a:chOff x="0" y="0"/>
              <a:chExt cx="3185992" cy="1584359"/>
            </a:xfrm>
          </p:grpSpPr>
          <p:graphicFrame>
            <p:nvGraphicFramePr>
              <p:cNvPr id="160" name="Gráfico 159">
                <a:extLst>
                  <a:ext uri="{FF2B5EF4-FFF2-40B4-BE49-F238E27FC236}">
                    <a16:creationId xmlns:a16="http://schemas.microsoft.com/office/drawing/2014/main" id="{00000000-0008-0000-0500-000006000000}"/>
                  </a:ext>
                </a:extLst>
              </p:cNvPr>
              <p:cNvGraphicFramePr>
                <a:graphicFrameLocks/>
              </p:cNvGraphicFramePr>
              <p:nvPr/>
            </p:nvGraphicFramePr>
            <p:xfrm>
              <a:off x="0" y="262985"/>
              <a:ext cx="3185992" cy="1321374"/>
            </p:xfrm>
            <a:graphic>
              <a:graphicData uri="http://schemas.openxmlformats.org/drawingml/2006/chart">
                <c:chart xmlns:c="http://schemas.openxmlformats.org/drawingml/2006/chart" xmlns:r="http://schemas.openxmlformats.org/officeDocument/2006/relationships" r:id="rId7"/>
              </a:graphicData>
            </a:graphic>
          </p:graphicFrame>
          <p:sp>
            <p:nvSpPr>
              <p:cNvPr id="165" name="CuadroTexto 75">
                <a:extLst>
                  <a:ext uri="{FF2B5EF4-FFF2-40B4-BE49-F238E27FC236}">
                    <a16:creationId xmlns:a16="http://schemas.microsoft.com/office/drawing/2014/main" id="{00000000-0008-0000-0500-000007000000}"/>
                  </a:ext>
                </a:extLst>
              </p:cNvPr>
              <p:cNvSpPr txBox="1"/>
              <p:nvPr/>
            </p:nvSpPr>
            <p:spPr>
              <a:xfrm>
                <a:off x="2362025" y="0"/>
                <a:ext cx="657966" cy="375853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</p:spPr>
            <p:txBody>
              <a:bodyPr wrap="square" rtlCol="0">
                <a:noAutofit/>
              </a:bodyPr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s-PE" sz="800" b="1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154" name="CuadroTexto 45">
              <a:extLst>
                <a:ext uri="{FF2B5EF4-FFF2-40B4-BE49-F238E27FC236}">
                  <a16:creationId xmlns:a16="http://schemas.microsoft.com/office/drawing/2014/main" id="{00000000-0008-0000-0500-000004000000}"/>
                </a:ext>
              </a:extLst>
            </p:cNvPr>
            <p:cNvSpPr txBox="1"/>
            <p:nvPr/>
          </p:nvSpPr>
          <p:spPr>
            <a:xfrm>
              <a:off x="2310499" y="25674"/>
              <a:ext cx="631829" cy="315793"/>
            </a:xfrm>
            <a:prstGeom prst="rect">
              <a:avLst/>
            </a:prstGeom>
            <a:noFill/>
          </p:spPr>
          <p:txBody>
            <a:bodyPr wrap="square">
              <a:no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s-PE" sz="700" b="1" u="sng" dirty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Var. % </a:t>
              </a:r>
            </a:p>
            <a:p>
              <a:pPr algn="ctr"/>
              <a:r>
                <a:rPr lang="es-PE" sz="800" b="1" dirty="0">
                  <a:solidFill>
                    <a:srgbClr val="C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-13.3%</a:t>
              </a:r>
            </a:p>
          </p:txBody>
        </p:sp>
        <p:sp>
          <p:nvSpPr>
            <p:cNvPr id="159" name="Abrir llave 158">
              <a:extLst>
                <a:ext uri="{FF2B5EF4-FFF2-40B4-BE49-F238E27FC236}">
                  <a16:creationId xmlns:a16="http://schemas.microsoft.com/office/drawing/2014/main" id="{00000000-0008-0000-0500-000005000000}"/>
                </a:ext>
              </a:extLst>
            </p:cNvPr>
            <p:cNvSpPr/>
            <p:nvPr/>
          </p:nvSpPr>
          <p:spPr>
            <a:xfrm rot="5400000">
              <a:off x="2568785" y="167856"/>
              <a:ext cx="89910" cy="483510"/>
            </a:xfrm>
            <a:prstGeom prst="leftBrace">
              <a:avLst>
                <a:gd name="adj1" fmla="val 8333"/>
                <a:gd name="adj2" fmla="val 48577"/>
              </a:avLst>
            </a:prstGeom>
            <a:ln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wrap="square" rtlCol="0" anchor="ctr"/>
            <a:lstStyle>
              <a:lvl1pPr marL="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</p:grpSp>
      <p:grpSp>
        <p:nvGrpSpPr>
          <p:cNvPr id="169" name="Grupo 168">
            <a:extLst>
              <a:ext uri="{FF2B5EF4-FFF2-40B4-BE49-F238E27FC236}">
                <a16:creationId xmlns:a16="http://schemas.microsoft.com/office/drawing/2014/main" id="{0B3B9BFA-47FD-4C85-902D-E29EBB9ADFCA}"/>
              </a:ext>
            </a:extLst>
          </p:cNvPr>
          <p:cNvGrpSpPr/>
          <p:nvPr/>
        </p:nvGrpSpPr>
        <p:grpSpPr>
          <a:xfrm>
            <a:off x="2903756" y="8633222"/>
            <a:ext cx="182880" cy="200055"/>
            <a:chOff x="155922" y="4191499"/>
            <a:chExt cx="237544" cy="252510"/>
          </a:xfrm>
        </p:grpSpPr>
        <p:sp>
          <p:nvSpPr>
            <p:cNvPr id="172" name="Elipse 171">
              <a:extLst>
                <a:ext uri="{FF2B5EF4-FFF2-40B4-BE49-F238E27FC236}">
                  <a16:creationId xmlns:a16="http://schemas.microsoft.com/office/drawing/2014/main" id="{A59635A5-53C7-468B-B017-DDD6B52DE38A}"/>
                </a:ext>
              </a:extLst>
            </p:cNvPr>
            <p:cNvSpPr/>
            <p:nvPr/>
          </p:nvSpPr>
          <p:spPr>
            <a:xfrm rot="10800000">
              <a:off x="176037" y="4270051"/>
              <a:ext cx="89775" cy="88501"/>
            </a:xfrm>
            <a:prstGeom prst="ellipse">
              <a:avLst/>
            </a:prstGeom>
            <a:solidFill>
              <a:srgbClr val="C00000"/>
            </a:solidFill>
            <a:ln w="3810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73" name="CuadroTexto 172">
              <a:extLst>
                <a:ext uri="{FF2B5EF4-FFF2-40B4-BE49-F238E27FC236}">
                  <a16:creationId xmlns:a16="http://schemas.microsoft.com/office/drawing/2014/main" id="{CBB97209-ACEC-43B3-A694-FA1C986A1EE0}"/>
                </a:ext>
              </a:extLst>
            </p:cNvPr>
            <p:cNvSpPr txBox="1"/>
            <p:nvPr/>
          </p:nvSpPr>
          <p:spPr>
            <a:xfrm rot="10800000">
              <a:off x="155922" y="4191499"/>
              <a:ext cx="237544" cy="2525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700" b="1" dirty="0">
                  <a:solidFill>
                    <a:schemeClr val="bg1"/>
                  </a:solidFill>
                </a:rPr>
                <a:t>↑</a:t>
              </a:r>
              <a:endParaRPr lang="en-US" sz="100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74" name="Grupo 173">
            <a:extLst>
              <a:ext uri="{FF2B5EF4-FFF2-40B4-BE49-F238E27FC236}">
                <a16:creationId xmlns:a16="http://schemas.microsoft.com/office/drawing/2014/main" id="{8181394C-5DA3-4EFB-8978-6B27C7605C08}"/>
              </a:ext>
            </a:extLst>
          </p:cNvPr>
          <p:cNvGrpSpPr/>
          <p:nvPr/>
        </p:nvGrpSpPr>
        <p:grpSpPr>
          <a:xfrm>
            <a:off x="2904690" y="8965136"/>
            <a:ext cx="182880" cy="200055"/>
            <a:chOff x="155922" y="4191499"/>
            <a:chExt cx="237544" cy="252510"/>
          </a:xfrm>
        </p:grpSpPr>
        <p:sp>
          <p:nvSpPr>
            <p:cNvPr id="175" name="Elipse 174">
              <a:extLst>
                <a:ext uri="{FF2B5EF4-FFF2-40B4-BE49-F238E27FC236}">
                  <a16:creationId xmlns:a16="http://schemas.microsoft.com/office/drawing/2014/main" id="{2C786726-8FCB-498D-892B-AF7A02B2F8CC}"/>
                </a:ext>
              </a:extLst>
            </p:cNvPr>
            <p:cNvSpPr/>
            <p:nvPr/>
          </p:nvSpPr>
          <p:spPr>
            <a:xfrm rot="10800000">
              <a:off x="176037" y="4270051"/>
              <a:ext cx="89775" cy="88501"/>
            </a:xfrm>
            <a:prstGeom prst="ellipse">
              <a:avLst/>
            </a:prstGeom>
            <a:solidFill>
              <a:srgbClr val="C00000"/>
            </a:solidFill>
            <a:ln w="3810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93" name="CuadroTexto 192">
              <a:extLst>
                <a:ext uri="{FF2B5EF4-FFF2-40B4-BE49-F238E27FC236}">
                  <a16:creationId xmlns:a16="http://schemas.microsoft.com/office/drawing/2014/main" id="{0B4739D1-8D82-4646-8B4D-8060137BDB98}"/>
                </a:ext>
              </a:extLst>
            </p:cNvPr>
            <p:cNvSpPr txBox="1"/>
            <p:nvPr/>
          </p:nvSpPr>
          <p:spPr>
            <a:xfrm rot="10800000">
              <a:off x="155922" y="4191499"/>
              <a:ext cx="237544" cy="2525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700" b="1" dirty="0">
                  <a:solidFill>
                    <a:schemeClr val="bg1"/>
                  </a:solidFill>
                </a:rPr>
                <a:t>↑</a:t>
              </a:r>
              <a:endParaRPr lang="en-US" sz="100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202" name="Grupo 201">
            <a:extLst>
              <a:ext uri="{FF2B5EF4-FFF2-40B4-BE49-F238E27FC236}">
                <a16:creationId xmlns:a16="http://schemas.microsoft.com/office/drawing/2014/main" id="{C75946C7-7B28-4F0C-990A-42A9692DAFE6}"/>
              </a:ext>
            </a:extLst>
          </p:cNvPr>
          <p:cNvGrpSpPr/>
          <p:nvPr/>
        </p:nvGrpSpPr>
        <p:grpSpPr>
          <a:xfrm>
            <a:off x="6294045" y="9085314"/>
            <a:ext cx="182880" cy="200055"/>
            <a:chOff x="155922" y="4191499"/>
            <a:chExt cx="237544" cy="252510"/>
          </a:xfrm>
        </p:grpSpPr>
        <p:sp>
          <p:nvSpPr>
            <p:cNvPr id="203" name="Elipse 202">
              <a:extLst>
                <a:ext uri="{FF2B5EF4-FFF2-40B4-BE49-F238E27FC236}">
                  <a16:creationId xmlns:a16="http://schemas.microsoft.com/office/drawing/2014/main" id="{625F8D67-2D31-4615-AC07-C383724449EA}"/>
                </a:ext>
              </a:extLst>
            </p:cNvPr>
            <p:cNvSpPr/>
            <p:nvPr/>
          </p:nvSpPr>
          <p:spPr>
            <a:xfrm rot="10800000">
              <a:off x="176037" y="4270051"/>
              <a:ext cx="89775" cy="88501"/>
            </a:xfrm>
            <a:prstGeom prst="ellipse">
              <a:avLst/>
            </a:prstGeom>
            <a:solidFill>
              <a:srgbClr val="C00000"/>
            </a:solidFill>
            <a:ln w="3810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11" name="CuadroTexto 210">
              <a:extLst>
                <a:ext uri="{FF2B5EF4-FFF2-40B4-BE49-F238E27FC236}">
                  <a16:creationId xmlns:a16="http://schemas.microsoft.com/office/drawing/2014/main" id="{DDE81690-87CF-4180-B9A1-DA8A73F793A1}"/>
                </a:ext>
              </a:extLst>
            </p:cNvPr>
            <p:cNvSpPr txBox="1"/>
            <p:nvPr/>
          </p:nvSpPr>
          <p:spPr>
            <a:xfrm rot="10800000">
              <a:off x="155922" y="4191499"/>
              <a:ext cx="237544" cy="2525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700" b="1" dirty="0">
                  <a:solidFill>
                    <a:schemeClr val="bg1"/>
                  </a:solidFill>
                </a:rPr>
                <a:t>↑</a:t>
              </a:r>
              <a:endParaRPr lang="en-US" sz="1000" dirty="0">
                <a:solidFill>
                  <a:schemeClr val="bg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67510316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3F71C5ECEF5F5141A3126677E799D234" ma:contentTypeVersion="16" ma:contentTypeDescription="Crear nuevo documento." ma:contentTypeScope="" ma:versionID="c86572d099c2b7ed77179925ff6aa8ea">
  <xsd:schema xmlns:xsd="http://www.w3.org/2001/XMLSchema" xmlns:xs="http://www.w3.org/2001/XMLSchema" xmlns:p="http://schemas.microsoft.com/office/2006/metadata/properties" xmlns:ns3="a924e8b1-a508-44e0-9562-cce710e9f5be" xmlns:ns4="a6e40888-4705-4068-9116-183499aada4b" targetNamespace="http://schemas.microsoft.com/office/2006/metadata/properties" ma:root="true" ma:fieldsID="a5cfafe569b8c4febb3d7261994d1b21" ns3:_="" ns4:_="">
    <xsd:import namespace="a924e8b1-a508-44e0-9562-cce710e9f5be"/>
    <xsd:import namespace="a6e40888-4705-4068-9116-183499aada4b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LengthInSeconds" minOccurs="0"/>
                <xsd:element ref="ns4:MediaServiceAutoTags" minOccurs="0"/>
                <xsd:element ref="ns4:MediaServiceGenerationTime" minOccurs="0"/>
                <xsd:element ref="ns4:MediaServiceEventHashCode" minOccurs="0"/>
                <xsd:element ref="ns4:MediaServiceOCR" minOccurs="0"/>
                <xsd:element ref="ns4:MediaServiceLocation" minOccurs="0"/>
                <xsd:element ref="ns4:_activity" minOccurs="0"/>
                <xsd:element ref="ns4:MediaServiceObjectDetectorVersions" minOccurs="0"/>
                <xsd:element ref="ns4:MediaServiceSystemTags" minOccurs="0"/>
                <xsd:element ref="ns4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924e8b1-a508-44e0-9562-cce710e9f5be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Compartido con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Detalles de uso compartido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Hash de la sugerencia para compartir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6e40888-4705-4068-9116-183499aada4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description="" ma:hidden="true" ma:indexed="true" ma:internalName="MediaServiceDateTaken" ma:readOnly="true">
      <xsd:simpleType>
        <xsd:restriction base="dms:Text"/>
      </xsd:simpleType>
    </xsd:element>
    <xsd:element name="MediaLengthInSeconds" ma:index="14" nillable="true" ma:displayName="Length (seconds)" ma:internalName="MediaLengthInSeconds" ma:readOnly="true">
      <xsd:simpleType>
        <xsd:restriction base="dms:Unknown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dexed="true" ma:internalName="MediaServiceLocation" ma:readOnly="true">
      <xsd:simpleType>
        <xsd:restriction base="dms:Text"/>
      </xsd:simpleType>
    </xsd:element>
    <xsd:element name="_activity" ma:index="20" nillable="true" ma:displayName="_activity" ma:hidden="true" ma:internalName="_activity">
      <xsd:simpleType>
        <xsd:restriction base="dms:Note"/>
      </xsd:simpleType>
    </xsd:element>
    <xsd:element name="MediaServiceObjectDetectorVersions" ma:index="2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ystemTags" ma:index="22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SearchProperties" ma:index="23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ni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a6e40888-4705-4068-9116-183499aada4b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924B4E16-96CF-47F7-89FC-8BDCB37302F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924e8b1-a508-44e0-9562-cce710e9f5be"/>
    <ds:schemaRef ds:uri="a6e40888-4705-4068-9116-183499aada4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F0BBE202-F0D3-4F5E-A568-30CD5E7E2765}">
  <ds:schemaRefs>
    <ds:schemaRef ds:uri="http://schemas.microsoft.com/office/2006/documentManagement/types"/>
    <ds:schemaRef ds:uri="http://www.w3.org/XML/1998/namespace"/>
    <ds:schemaRef ds:uri="http://purl.org/dc/terms/"/>
    <ds:schemaRef ds:uri="http://schemas.openxmlformats.org/package/2006/metadata/core-properties"/>
    <ds:schemaRef ds:uri="http://purl.org/dc/elements/1.1/"/>
    <ds:schemaRef ds:uri="http://schemas.microsoft.com/office/2006/metadata/properties"/>
    <ds:schemaRef ds:uri="http://schemas.microsoft.com/office/infopath/2007/PartnerControls"/>
    <ds:schemaRef ds:uri="http://purl.org/dc/dcmitype/"/>
    <ds:schemaRef ds:uri="a6e40888-4705-4068-9116-183499aada4b"/>
    <ds:schemaRef ds:uri="a924e8b1-a508-44e0-9562-cce710e9f5be"/>
  </ds:schemaRefs>
</ds:datastoreItem>
</file>

<file path=customXml/itemProps3.xml><?xml version="1.0" encoding="utf-8"?>
<ds:datastoreItem xmlns:ds="http://schemas.openxmlformats.org/officeDocument/2006/customXml" ds:itemID="{DD43D126-9AAD-432A-907C-FC2AA6297DEC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37836</TotalTime>
  <Words>729</Words>
  <Application>Microsoft Office PowerPoint</Application>
  <PresentationFormat>A4 (210 x 297 mm)</PresentationFormat>
  <Paragraphs>249</Paragraphs>
  <Slides>1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Times New Roman</vt:lpstr>
      <vt:lpstr>Wingdings</vt:lpstr>
      <vt:lpstr>Tema de Office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Renzo José Figueroa Palomino</dc:creator>
  <cp:lastModifiedBy>Mily Rocio Toribio Guevara</cp:lastModifiedBy>
  <cp:revision>10050</cp:revision>
  <cp:lastPrinted>2022-09-19T20:40:37Z</cp:lastPrinted>
  <dcterms:created xsi:type="dcterms:W3CDTF">2016-10-24T22:36:41Z</dcterms:created>
  <dcterms:modified xsi:type="dcterms:W3CDTF">2026-01-09T16:56:48Z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0x0101003F71C5ECEF5F5141A3126677E799D234</vt:lpwstr>
  </property>
</Properties>
</file>